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0"/>
  </p:notesMasterIdLst>
  <p:sldIdLst>
    <p:sldId id="325" r:id="rId5"/>
    <p:sldId id="257" r:id="rId6"/>
    <p:sldId id="298" r:id="rId7"/>
    <p:sldId id="308" r:id="rId8"/>
    <p:sldId id="309" r:id="rId9"/>
    <p:sldId id="310" r:id="rId10"/>
    <p:sldId id="311" r:id="rId11"/>
    <p:sldId id="266" r:id="rId12"/>
    <p:sldId id="312" r:id="rId13"/>
    <p:sldId id="313" r:id="rId14"/>
    <p:sldId id="259" r:id="rId15"/>
    <p:sldId id="314" r:id="rId16"/>
    <p:sldId id="315" r:id="rId17"/>
    <p:sldId id="316" r:id="rId18"/>
    <p:sldId id="317" r:id="rId19"/>
    <p:sldId id="318" r:id="rId20"/>
    <p:sldId id="260" r:id="rId21"/>
    <p:sldId id="319" r:id="rId22"/>
    <p:sldId id="320" r:id="rId23"/>
    <p:sldId id="321" r:id="rId24"/>
    <p:sldId id="322" r:id="rId25"/>
    <p:sldId id="323" r:id="rId26"/>
    <p:sldId id="324" r:id="rId27"/>
    <p:sldId id="277" r:id="rId28"/>
    <p:sldId id="278" r:id="rId29"/>
  </p:sldIdLst>
  <p:sldSz cx="12192000" cy="6858000"/>
  <p:notesSz cx="6858000" cy="9144000"/>
  <p:embeddedFontLst>
    <p:embeddedFont>
      <p:font typeface="Poppins" panose="00000500000000000000" pitchFamily="2" charset="0"/>
      <p:regular r:id="rId31"/>
      <p:bold r:id="rId32"/>
      <p:italic r:id="rId33"/>
      <p:boldItalic r:id="rId34"/>
    </p:embeddedFont>
    <p:embeddedFont>
      <p:font typeface="Poppins ExtraBold" panose="00000900000000000000" pitchFamily="2" charset="0"/>
      <p:bold r:id="rId35"/>
      <p:boldItalic r:id="rId36"/>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5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F33"/>
    <a:srgbClr val="0B5AA2"/>
    <a:srgbClr val="D1DFED"/>
    <a:srgbClr val="E03F33"/>
    <a:srgbClr val="FAB6B1"/>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D77A5-3071-13F7-D0DA-A71A76D3A0B9}" v="2" dt="2026-04-28T14:49:22.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4607"/>
  </p:normalViewPr>
  <p:slideViewPr>
    <p:cSldViewPr snapToGrid="0">
      <p:cViewPr varScale="1">
        <p:scale>
          <a:sx n="90" d="100"/>
          <a:sy n="90" d="100"/>
        </p:scale>
        <p:origin x="232" y="440"/>
      </p:cViewPr>
      <p:guideLst>
        <p:guide orient="horz" pos="278"/>
        <p:guide pos="5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4.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Cribben" userId="S::lauren.cribben@educationcompany.co.uk::3b622461-d9d0-480a-8b46-d53ee49dcab5" providerId="AD" clId="Web-{7CAD77A5-3071-13F7-D0DA-A71A76D3A0B9}"/>
    <pc:docChg chg="modSld">
      <pc:chgData name="Lauren Cribben" userId="S::lauren.cribben@educationcompany.co.uk::3b622461-d9d0-480a-8b46-d53ee49dcab5" providerId="AD" clId="Web-{7CAD77A5-3071-13F7-D0DA-A71A76D3A0B9}" dt="2026-04-28T14:49:22.008" v="1" actId="1076"/>
      <pc:docMkLst>
        <pc:docMk/>
      </pc:docMkLst>
      <pc:sldChg chg="modSp">
        <pc:chgData name="Lauren Cribben" userId="S::lauren.cribben@educationcompany.co.uk::3b622461-d9d0-480a-8b46-d53ee49dcab5" providerId="AD" clId="Web-{7CAD77A5-3071-13F7-D0DA-A71A76D3A0B9}" dt="2026-04-28T14:49:22.008" v="1" actId="1076"/>
        <pc:sldMkLst>
          <pc:docMk/>
          <pc:sldMk cId="556823412" sldId="298"/>
        </pc:sldMkLst>
        <pc:picChg chg="mod">
          <ac:chgData name="Lauren Cribben" userId="S::lauren.cribben@educationcompany.co.uk::3b622461-d9d0-480a-8b46-d53ee49dcab5" providerId="AD" clId="Web-{7CAD77A5-3071-13F7-D0DA-A71A76D3A0B9}" dt="2026-04-28T14:49:22.008" v="1" actId="1076"/>
          <ac:picMkLst>
            <pc:docMk/>
            <pc:sldMk cId="556823412" sldId="298"/>
            <ac:picMk id="25" creationId="{BC397B54-405D-0BB2-7B39-4C8A0AA1B0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77801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ABF6-A14B-282E-F9E5-A1FB2466E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5307C-659C-93DB-42D0-3643C9F2B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2F551-3A0F-3685-862B-FEC8364447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F5B79-25DC-C227-6AE4-F943626E7B13}"/>
              </a:ext>
            </a:extLst>
          </p:cNvPr>
          <p:cNvSpPr>
            <a:spLocks noGrp="1"/>
          </p:cNvSpPr>
          <p:nvPr>
            <p:ph type="sldNum" sz="quarter" idx="5"/>
          </p:nvPr>
        </p:nvSpPr>
        <p:spPr/>
        <p:txBody>
          <a:bodyPr/>
          <a:lstStyle/>
          <a:p>
            <a:fld id="{166B8757-1D66-7B48-B21F-FD17011FFC6B}" type="slidenum">
              <a:rPr lang="en-US" smtClean="0"/>
              <a:t>16</a:t>
            </a:fld>
            <a:endParaRPr lang="en-US"/>
          </a:p>
        </p:txBody>
      </p:sp>
    </p:spTree>
    <p:extLst>
      <p:ext uri="{BB962C8B-B14F-4D97-AF65-F5344CB8AC3E}">
        <p14:creationId xmlns:p14="http://schemas.microsoft.com/office/powerpoint/2010/main" val="208933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8</a:t>
            </a:fld>
            <a:endParaRPr lang="en-US"/>
          </a:p>
        </p:txBody>
      </p:sp>
    </p:spTree>
    <p:extLst>
      <p:ext uri="{BB962C8B-B14F-4D97-AF65-F5344CB8AC3E}">
        <p14:creationId xmlns:p14="http://schemas.microsoft.com/office/powerpoint/2010/main" val="262032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19B7-14F4-5204-B03F-3A3E38A0E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25528-8010-C0B2-6223-33BB891C5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47138-B2DF-B7A4-C582-43775C011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124ED0-E9C4-2522-CEE8-DEF58E98C2D2}"/>
              </a:ext>
            </a:extLst>
          </p:cNvPr>
          <p:cNvSpPr>
            <a:spLocks noGrp="1"/>
          </p:cNvSpPr>
          <p:nvPr>
            <p:ph type="sldNum" sz="quarter" idx="5"/>
          </p:nvPr>
        </p:nvSpPr>
        <p:spPr/>
        <p:txBody>
          <a:bodyPr/>
          <a:lstStyle/>
          <a:p>
            <a:fld id="{166B8757-1D66-7B48-B21F-FD17011FFC6B}" type="slidenum">
              <a:rPr lang="en-US" smtClean="0"/>
              <a:t>9</a:t>
            </a:fld>
            <a:endParaRPr lang="en-US"/>
          </a:p>
        </p:txBody>
      </p:sp>
    </p:spTree>
    <p:extLst>
      <p:ext uri="{BB962C8B-B14F-4D97-AF65-F5344CB8AC3E}">
        <p14:creationId xmlns:p14="http://schemas.microsoft.com/office/powerpoint/2010/main" val="77779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3A7E-C42F-5E69-9560-DD8F26DEC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089F2-A0A9-02F5-F755-6B65A5076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DBD19-F1A0-7F9E-472B-2DDFDDD339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2C57D2-E67B-7735-95F7-03DF39AEA758}"/>
              </a:ext>
            </a:extLst>
          </p:cNvPr>
          <p:cNvSpPr>
            <a:spLocks noGrp="1"/>
          </p:cNvSpPr>
          <p:nvPr>
            <p:ph type="sldNum" sz="quarter" idx="5"/>
          </p:nvPr>
        </p:nvSpPr>
        <p:spPr/>
        <p:txBody>
          <a:bodyPr/>
          <a:lstStyle/>
          <a:p>
            <a:fld id="{166B8757-1D66-7B48-B21F-FD17011FFC6B}" type="slidenum">
              <a:rPr lang="en-US" smtClean="0"/>
              <a:t>10</a:t>
            </a:fld>
            <a:endParaRPr lang="en-US"/>
          </a:p>
        </p:txBody>
      </p:sp>
    </p:spTree>
    <p:extLst>
      <p:ext uri="{BB962C8B-B14F-4D97-AF65-F5344CB8AC3E}">
        <p14:creationId xmlns:p14="http://schemas.microsoft.com/office/powerpoint/2010/main" val="245543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11</a:t>
            </a:fld>
            <a:endParaRPr lang="en-US"/>
          </a:p>
        </p:txBody>
      </p:sp>
    </p:spTree>
    <p:extLst>
      <p:ext uri="{BB962C8B-B14F-4D97-AF65-F5344CB8AC3E}">
        <p14:creationId xmlns:p14="http://schemas.microsoft.com/office/powerpoint/2010/main" val="44266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8D3C4-53E1-2CB8-E0E4-7A52F9AE7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12474-E517-5AD7-BB44-E7414D5DE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E82E9-B35C-55AF-D713-5C855C98DF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74FA1-85ED-C02B-E4A4-20CD0DCA95E7}"/>
              </a:ext>
            </a:extLst>
          </p:cNvPr>
          <p:cNvSpPr>
            <a:spLocks noGrp="1"/>
          </p:cNvSpPr>
          <p:nvPr>
            <p:ph type="sldNum" sz="quarter" idx="5"/>
          </p:nvPr>
        </p:nvSpPr>
        <p:spPr/>
        <p:txBody>
          <a:bodyPr/>
          <a:lstStyle/>
          <a:p>
            <a:fld id="{166B8757-1D66-7B48-B21F-FD17011FFC6B}" type="slidenum">
              <a:rPr lang="en-US" smtClean="0"/>
              <a:t>12</a:t>
            </a:fld>
            <a:endParaRPr lang="en-US"/>
          </a:p>
        </p:txBody>
      </p:sp>
    </p:spTree>
    <p:extLst>
      <p:ext uri="{BB962C8B-B14F-4D97-AF65-F5344CB8AC3E}">
        <p14:creationId xmlns:p14="http://schemas.microsoft.com/office/powerpoint/2010/main" val="295665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0FD4-D9BC-3338-D5A9-8A36A492A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B83C6-CB25-EBFD-1D6A-2F129B227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7EF7F-5BB4-F1A3-B782-14F20D4A4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63D90C-03D9-9CD2-18A5-57E8CFB1DB9C}"/>
              </a:ext>
            </a:extLst>
          </p:cNvPr>
          <p:cNvSpPr>
            <a:spLocks noGrp="1"/>
          </p:cNvSpPr>
          <p:nvPr>
            <p:ph type="sldNum" sz="quarter" idx="5"/>
          </p:nvPr>
        </p:nvSpPr>
        <p:spPr/>
        <p:txBody>
          <a:bodyPr/>
          <a:lstStyle/>
          <a:p>
            <a:fld id="{166B8757-1D66-7B48-B21F-FD17011FFC6B}" type="slidenum">
              <a:rPr lang="en-US" smtClean="0"/>
              <a:t>13</a:t>
            </a:fld>
            <a:endParaRPr lang="en-US"/>
          </a:p>
        </p:txBody>
      </p:sp>
    </p:spTree>
    <p:extLst>
      <p:ext uri="{BB962C8B-B14F-4D97-AF65-F5344CB8AC3E}">
        <p14:creationId xmlns:p14="http://schemas.microsoft.com/office/powerpoint/2010/main" val="169450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F5402-9F6E-F3FC-DA9F-81B785903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5F381-923F-3FFB-D8E5-E088AEA01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5EEF0-217D-E820-27D2-7994F01AF2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093FDA-B78C-B758-E1DE-8988F370C854}"/>
              </a:ext>
            </a:extLst>
          </p:cNvPr>
          <p:cNvSpPr>
            <a:spLocks noGrp="1"/>
          </p:cNvSpPr>
          <p:nvPr>
            <p:ph type="sldNum" sz="quarter" idx="5"/>
          </p:nvPr>
        </p:nvSpPr>
        <p:spPr/>
        <p:txBody>
          <a:bodyPr/>
          <a:lstStyle/>
          <a:p>
            <a:fld id="{166B8757-1D66-7B48-B21F-FD17011FFC6B}" type="slidenum">
              <a:rPr lang="en-US" smtClean="0"/>
              <a:t>14</a:t>
            </a:fld>
            <a:endParaRPr lang="en-US"/>
          </a:p>
        </p:txBody>
      </p:sp>
    </p:spTree>
    <p:extLst>
      <p:ext uri="{BB962C8B-B14F-4D97-AF65-F5344CB8AC3E}">
        <p14:creationId xmlns:p14="http://schemas.microsoft.com/office/powerpoint/2010/main" val="274538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2829-93F8-9750-0510-AF46192B4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67C82-997A-1E5B-E95A-8B3FBC556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E1548-1072-C556-5F58-AFB722956C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4EFB4-C66B-583F-A741-9BFCCD10F30F}"/>
              </a:ext>
            </a:extLst>
          </p:cNvPr>
          <p:cNvSpPr>
            <a:spLocks noGrp="1"/>
          </p:cNvSpPr>
          <p:nvPr>
            <p:ph type="sldNum" sz="quarter" idx="5"/>
          </p:nvPr>
        </p:nvSpPr>
        <p:spPr/>
        <p:txBody>
          <a:bodyPr/>
          <a:lstStyle/>
          <a:p>
            <a:fld id="{166B8757-1D66-7B48-B21F-FD17011FFC6B}" type="slidenum">
              <a:rPr lang="en-US" smtClean="0"/>
              <a:t>15</a:t>
            </a:fld>
            <a:endParaRPr lang="en-US"/>
          </a:p>
        </p:txBody>
      </p:sp>
    </p:spTree>
    <p:extLst>
      <p:ext uri="{BB962C8B-B14F-4D97-AF65-F5344CB8AC3E}">
        <p14:creationId xmlns:p14="http://schemas.microsoft.com/office/powerpoint/2010/main" val="368712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28/04/2026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0584D54-E240-68F7-D272-8B62E4692AAE}"/>
            </a:ext>
          </a:extLst>
        </p:cNvPr>
        <p:cNvGrpSpPr/>
        <p:nvPr/>
      </p:nvGrpSpPr>
      <p:grpSpPr>
        <a:xfrm>
          <a:off x="0" y="0"/>
          <a:ext cx="0" cy="0"/>
          <a:chOff x="0" y="0"/>
          <a:chExt cx="0" cy="0"/>
        </a:xfrm>
      </p:grpSpPr>
      <p:pic>
        <p:nvPicPr>
          <p:cNvPr id="4" name="Picture 3" descr="A dog and a horse&#10;&#10;AI-generated content may be incorrect.">
            <a:extLst>
              <a:ext uri="{FF2B5EF4-FFF2-40B4-BE49-F238E27FC236}">
                <a16:creationId xmlns:a16="http://schemas.microsoft.com/office/drawing/2014/main" id="{D0447492-5E48-E4CA-9998-CDEFB07F7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23" y="1243015"/>
            <a:ext cx="7814748" cy="5739571"/>
          </a:xfrm>
          <a:prstGeom prst="rect">
            <a:avLst/>
          </a:prstGeom>
        </p:spPr>
      </p:pic>
      <p:sp>
        <p:nvSpPr>
          <p:cNvPr id="2" name="Title 1">
            <a:extLst>
              <a:ext uri="{FF2B5EF4-FFF2-40B4-BE49-F238E27FC236}">
                <a16:creationId xmlns:a16="http://schemas.microsoft.com/office/drawing/2014/main" id="{53F3B1F3-FDCF-76F8-9BD3-BAC4628970A3}"/>
              </a:ext>
            </a:extLst>
          </p:cNvPr>
          <p:cNvSpPr>
            <a:spLocks noGrp="1"/>
          </p:cNvSpPr>
          <p:nvPr>
            <p:ph type="ctrTitle"/>
          </p:nvPr>
        </p:nvSpPr>
        <p:spPr>
          <a:xfrm>
            <a:off x="227013" y="1650305"/>
            <a:ext cx="6261469" cy="3507287"/>
          </a:xfrm>
        </p:spPr>
        <p:txBody>
          <a:bodyPr anchor="ctr">
            <a:normAutofit/>
          </a:bodyPr>
          <a:lstStyle/>
          <a:p>
            <a:pPr algn="l">
              <a:lnSpc>
                <a:spcPct val="120000"/>
              </a:lnSpc>
            </a:pPr>
            <a:r>
              <a:rPr lang="en-GB" b="1" dirty="0">
                <a:solidFill>
                  <a:schemeClr val="bg1"/>
                </a:solidFill>
                <a:latin typeface="Poppins ExtraBold" pitchFamily="2" charset="77"/>
                <a:cs typeface="Poppins ExtraBold" pitchFamily="2" charset="77"/>
              </a:rPr>
              <a:t>Egg detectives: which animals lay eggs?</a:t>
            </a:r>
          </a:p>
        </p:txBody>
      </p:sp>
      <p:sp>
        <p:nvSpPr>
          <p:cNvPr id="10" name="TextBox 9">
            <a:extLst>
              <a:ext uri="{FF2B5EF4-FFF2-40B4-BE49-F238E27FC236}">
                <a16:creationId xmlns:a16="http://schemas.microsoft.com/office/drawing/2014/main" id="{E47BA4CA-AC12-D596-2807-F9F90E17C712}"/>
              </a:ext>
            </a:extLst>
          </p:cNvPr>
          <p:cNvSpPr txBox="1"/>
          <p:nvPr/>
        </p:nvSpPr>
        <p:spPr>
          <a:xfrm>
            <a:off x="2665663" y="4509243"/>
            <a:ext cx="1223210" cy="621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6" name="Picture 5" descr="A red lion with a crown and blue text&#10;&#10;AI-generated content may be incorrect.">
            <a:extLst>
              <a:ext uri="{FF2B5EF4-FFF2-40B4-BE49-F238E27FC236}">
                <a16:creationId xmlns:a16="http://schemas.microsoft.com/office/drawing/2014/main" id="{FF3213D2-1082-7492-2729-B4891C9CD0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spTree>
    <p:extLst>
      <p:ext uri="{BB962C8B-B14F-4D97-AF65-F5344CB8AC3E}">
        <p14:creationId xmlns:p14="http://schemas.microsoft.com/office/powerpoint/2010/main" val="327228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1DEB3-04BB-2B98-CC77-258631CAB4AB}"/>
            </a:ext>
          </a:extLst>
        </p:cNvPr>
        <p:cNvGrpSpPr/>
        <p:nvPr/>
      </p:nvGrpSpPr>
      <p:grpSpPr>
        <a:xfrm>
          <a:off x="0" y="0"/>
          <a:ext cx="0" cy="0"/>
          <a:chOff x="0" y="0"/>
          <a:chExt cx="0" cy="0"/>
        </a:xfrm>
      </p:grpSpPr>
      <p:pic>
        <p:nvPicPr>
          <p:cNvPr id="5" name="Picture 4" descr="A red lion with a crown and blue text&#10;&#10;AI-generated content may be incorrect.">
            <a:extLst>
              <a:ext uri="{FF2B5EF4-FFF2-40B4-BE49-F238E27FC236}">
                <a16:creationId xmlns:a16="http://schemas.microsoft.com/office/drawing/2014/main" id="{D5746B92-9C74-A6AE-5BA8-9152DA2C34C5}"/>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515C0B2A-6D46-0D57-0B79-D71B0B6D126B}"/>
              </a:ext>
            </a:extLst>
          </p:cNvPr>
          <p:cNvSpPr txBox="1"/>
          <p:nvPr/>
        </p:nvSpPr>
        <p:spPr>
          <a:xfrm>
            <a:off x="5479500" y="2890157"/>
            <a:ext cx="5868984"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Viviparous animals are animals that </a:t>
            </a:r>
            <a:r>
              <a:rPr lang="en-GB" sz="2800" b="1" dirty="0">
                <a:latin typeface="Poppins" pitchFamily="2" charset="77"/>
                <a:cs typeface="Poppins" pitchFamily="2" charset="77"/>
              </a:rPr>
              <a:t>give birth to live young. </a:t>
            </a:r>
            <a:r>
              <a:rPr lang="en-GB" sz="2800" dirty="0">
                <a:latin typeface="Poppins" pitchFamily="2" charset="77"/>
                <a:cs typeface="Poppins" pitchFamily="2" charset="77"/>
              </a:rPr>
              <a:t>These are mostly mammals, like humans.</a:t>
            </a:r>
          </a:p>
        </p:txBody>
      </p:sp>
      <p:sp>
        <p:nvSpPr>
          <p:cNvPr id="3" name="Title 1">
            <a:extLst>
              <a:ext uri="{FF2B5EF4-FFF2-40B4-BE49-F238E27FC236}">
                <a16:creationId xmlns:a16="http://schemas.microsoft.com/office/drawing/2014/main" id="{BC3BA4CB-BF33-42AB-826A-1C83749E02BC}"/>
              </a:ext>
            </a:extLst>
          </p:cNvPr>
          <p:cNvSpPr txBox="1">
            <a:spLocks/>
          </p:cNvSpPr>
          <p:nvPr/>
        </p:nvSpPr>
        <p:spPr>
          <a:xfrm>
            <a:off x="5479500" y="1558024"/>
            <a:ext cx="8998085" cy="1285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B5AA2"/>
                </a:solidFill>
                <a:latin typeface="Poppins ExtraBold" pitchFamily="2" charset="77"/>
                <a:cs typeface="Poppins ExtraBold" pitchFamily="2" charset="77"/>
              </a:rPr>
              <a:t>Viviparous animals</a:t>
            </a:r>
            <a:endParaRPr lang="en-GB" sz="4800" b="1" dirty="0">
              <a:solidFill>
                <a:srgbClr val="0B5AA2"/>
              </a:solidFill>
              <a:latin typeface="Poppins ExtraBold" pitchFamily="2" charset="77"/>
              <a:cs typeface="Poppins ExtraBold" pitchFamily="2" charset="77"/>
            </a:endParaRPr>
          </a:p>
        </p:txBody>
      </p:sp>
      <p:pic>
        <p:nvPicPr>
          <p:cNvPr id="6" name="Picture 5" descr="A collage of a person and a baby&#10;&#10;AI-generated content may be incorrect.">
            <a:extLst>
              <a:ext uri="{FF2B5EF4-FFF2-40B4-BE49-F238E27FC236}">
                <a16:creationId xmlns:a16="http://schemas.microsoft.com/office/drawing/2014/main" id="{AB801009-0E5E-1EDF-FA64-5C0585A92AE1}"/>
              </a:ext>
            </a:extLst>
          </p:cNvPr>
          <p:cNvPicPr>
            <a:picLocks noChangeAspect="1"/>
          </p:cNvPicPr>
          <p:nvPr/>
        </p:nvPicPr>
        <p:blipFill>
          <a:blip r:embed="rId4">
            <a:extLst>
              <a:ext uri="{28A0092B-C50C-407E-A947-70E740481C1C}">
                <a14:useLocalDpi xmlns:a14="http://schemas.microsoft.com/office/drawing/2010/main" val="0"/>
              </a:ext>
            </a:extLst>
          </a:blip>
          <a:srcRect r="26874" b="74686"/>
          <a:stretch>
            <a:fillRect/>
          </a:stretch>
        </p:blipFill>
        <p:spPr>
          <a:xfrm>
            <a:off x="0" y="2289651"/>
            <a:ext cx="4662789" cy="2284175"/>
          </a:xfrm>
          <a:prstGeom prst="rect">
            <a:avLst/>
          </a:prstGeom>
        </p:spPr>
      </p:pic>
      <p:pic>
        <p:nvPicPr>
          <p:cNvPr id="7" name="Picture 6" descr="A collage of a person and a baby&#10;&#10;AI-generated content may be incorrect.">
            <a:extLst>
              <a:ext uri="{FF2B5EF4-FFF2-40B4-BE49-F238E27FC236}">
                <a16:creationId xmlns:a16="http://schemas.microsoft.com/office/drawing/2014/main" id="{1E84BDD2-22DE-1059-8F40-CE06A275617C}"/>
              </a:ext>
            </a:extLst>
          </p:cNvPr>
          <p:cNvPicPr>
            <a:picLocks noChangeAspect="1"/>
          </p:cNvPicPr>
          <p:nvPr/>
        </p:nvPicPr>
        <p:blipFill>
          <a:blip r:embed="rId4">
            <a:extLst>
              <a:ext uri="{28A0092B-C50C-407E-A947-70E740481C1C}">
                <a14:useLocalDpi xmlns:a14="http://schemas.microsoft.com/office/drawing/2010/main" val="0"/>
              </a:ext>
            </a:extLst>
          </a:blip>
          <a:srcRect t="29777" r="26874" b="44909"/>
          <a:stretch>
            <a:fillRect/>
          </a:stretch>
        </p:blipFill>
        <p:spPr>
          <a:xfrm>
            <a:off x="0" y="1"/>
            <a:ext cx="4662789" cy="2289650"/>
          </a:xfrm>
          <a:prstGeom prst="rect">
            <a:avLst/>
          </a:prstGeom>
        </p:spPr>
      </p:pic>
      <p:pic>
        <p:nvPicPr>
          <p:cNvPr id="8" name="Picture 7" descr="A collage of a person and a baby&#10;&#10;AI-generated content may be incorrect.">
            <a:extLst>
              <a:ext uri="{FF2B5EF4-FFF2-40B4-BE49-F238E27FC236}">
                <a16:creationId xmlns:a16="http://schemas.microsoft.com/office/drawing/2014/main" id="{2BC8EB12-DFDE-2909-7963-3368C56419B5}"/>
              </a:ext>
            </a:extLst>
          </p:cNvPr>
          <p:cNvPicPr>
            <a:picLocks noChangeAspect="1"/>
          </p:cNvPicPr>
          <p:nvPr/>
        </p:nvPicPr>
        <p:blipFill>
          <a:blip r:embed="rId4">
            <a:extLst>
              <a:ext uri="{28A0092B-C50C-407E-A947-70E740481C1C}">
                <a14:useLocalDpi xmlns:a14="http://schemas.microsoft.com/office/drawing/2010/main" val="0"/>
              </a:ext>
            </a:extLst>
          </a:blip>
          <a:srcRect t="68598" r="26874" b="6088"/>
          <a:stretch>
            <a:fillRect/>
          </a:stretch>
        </p:blipFill>
        <p:spPr>
          <a:xfrm>
            <a:off x="-1" y="4573825"/>
            <a:ext cx="4662789" cy="2284175"/>
          </a:xfrm>
          <a:prstGeom prst="rect">
            <a:avLst/>
          </a:prstGeom>
        </p:spPr>
      </p:pic>
    </p:spTree>
    <p:extLst>
      <p:ext uri="{BB962C8B-B14F-4D97-AF65-F5344CB8AC3E}">
        <p14:creationId xmlns:p14="http://schemas.microsoft.com/office/powerpoint/2010/main" val="325441394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29FA-3143-53BB-310A-22F851728724}"/>
              </a:ext>
            </a:extLst>
          </p:cNvPr>
          <p:cNvSpPr>
            <a:spLocks noGrp="1"/>
          </p:cNvSpPr>
          <p:nvPr>
            <p:ph type="title"/>
          </p:nvPr>
        </p:nvSpPr>
        <p:spPr>
          <a:xfrm>
            <a:off x="2045695" y="236054"/>
            <a:ext cx="8100610" cy="1325563"/>
          </a:xfrm>
        </p:spPr>
        <p:txBody>
          <a:bodyPr/>
          <a:lstStyle/>
          <a:p>
            <a:pPr algn="ctr"/>
            <a:r>
              <a:rPr lang="en-GB" b="1" dirty="0">
                <a:solidFill>
                  <a:srgbClr val="0B5AA2"/>
                </a:solidFill>
                <a:latin typeface="Poppins ExtraBold" pitchFamily="2" charset="77"/>
                <a:cs typeface="Poppins ExtraBold" pitchFamily="2" charset="77"/>
              </a:rPr>
              <a:t>How animals have babies</a:t>
            </a:r>
          </a:p>
        </p:txBody>
      </p:sp>
      <p:graphicFrame>
        <p:nvGraphicFramePr>
          <p:cNvPr id="3" name="Table 2">
            <a:extLst>
              <a:ext uri="{FF2B5EF4-FFF2-40B4-BE49-F238E27FC236}">
                <a16:creationId xmlns:a16="http://schemas.microsoft.com/office/drawing/2014/main" id="{E81F0570-8565-B9B0-746B-84B153346970}"/>
              </a:ext>
            </a:extLst>
          </p:cNvPr>
          <p:cNvGraphicFramePr>
            <a:graphicFrameLocks noGrp="1"/>
          </p:cNvGraphicFramePr>
          <p:nvPr>
            <p:extLst>
              <p:ext uri="{D42A27DB-BD31-4B8C-83A1-F6EECF244321}">
                <p14:modId xmlns:p14="http://schemas.microsoft.com/office/powerpoint/2010/main" val="2568631333"/>
              </p:ext>
            </p:extLst>
          </p:nvPr>
        </p:nvGraphicFramePr>
        <p:xfrm>
          <a:off x="252770" y="1686316"/>
          <a:ext cx="11686460" cy="4932493"/>
        </p:xfrm>
        <a:graphic>
          <a:graphicData uri="http://schemas.openxmlformats.org/drawingml/2006/table">
            <a:tbl>
              <a:tblPr firstRow="1" bandRow="1">
                <a:tableStyleId>{5C22544A-7EE6-4342-B048-85BDC9FD1C3A}</a:tableStyleId>
              </a:tblPr>
              <a:tblGrid>
                <a:gridCol w="5843230">
                  <a:extLst>
                    <a:ext uri="{9D8B030D-6E8A-4147-A177-3AD203B41FA5}">
                      <a16:colId xmlns:a16="http://schemas.microsoft.com/office/drawing/2014/main" val="3879108030"/>
                    </a:ext>
                  </a:extLst>
                </a:gridCol>
                <a:gridCol w="5843230">
                  <a:extLst>
                    <a:ext uri="{9D8B030D-6E8A-4147-A177-3AD203B41FA5}">
                      <a16:colId xmlns:a16="http://schemas.microsoft.com/office/drawing/2014/main" val="4187733357"/>
                    </a:ext>
                  </a:extLst>
                </a:gridCol>
              </a:tblGrid>
              <a:tr h="1184315">
                <a:tc>
                  <a:txBody>
                    <a:bodyPr/>
                    <a:lstStyle/>
                    <a:p>
                      <a:pPr algn="ctr"/>
                      <a:r>
                        <a:rPr lang="en-US" sz="3200" b="1" i="0" dirty="0">
                          <a:solidFill>
                            <a:schemeClr val="bg1"/>
                          </a:solidFill>
                          <a:latin typeface="Poppins" pitchFamily="2" charset="77"/>
                          <a:cs typeface="Poppins" pitchFamily="2" charset="77"/>
                        </a:rPr>
                        <a:t>Eggs</a:t>
                      </a:r>
                    </a:p>
                  </a:txBody>
                  <a:tcPr anchor="ctr">
                    <a:solidFill>
                      <a:srgbClr val="0B5AA2"/>
                    </a:solidFill>
                  </a:tcPr>
                </a:tc>
                <a:tc>
                  <a:txBody>
                    <a:bodyPr/>
                    <a:lstStyle/>
                    <a:p>
                      <a:pPr algn="ctr"/>
                      <a:r>
                        <a:rPr lang="en-US" sz="3200" b="1" i="0" dirty="0">
                          <a:solidFill>
                            <a:schemeClr val="bg1"/>
                          </a:solidFill>
                          <a:latin typeface="Poppins" pitchFamily="2" charset="77"/>
                          <a:cs typeface="Poppins" pitchFamily="2" charset="77"/>
                        </a:rPr>
                        <a:t>Live births</a:t>
                      </a:r>
                    </a:p>
                  </a:txBody>
                  <a:tcPr anchor="ctr">
                    <a:solidFill>
                      <a:srgbClr val="0B5AA2"/>
                    </a:solidFill>
                  </a:tcPr>
                </a:tc>
                <a:extLst>
                  <a:ext uri="{0D108BD9-81ED-4DB2-BD59-A6C34878D82A}">
                    <a16:rowId xmlns:a16="http://schemas.microsoft.com/office/drawing/2014/main" val="3180056062"/>
                  </a:ext>
                </a:extLst>
              </a:tr>
              <a:tr h="3748178">
                <a:tc>
                  <a:txBody>
                    <a:bodyPr/>
                    <a:lstStyle/>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Animals lay eggs</a:t>
                      </a: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Egg develops outside the mother’s body</a:t>
                      </a: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Mother may protect eggs or sometimes leaves them</a:t>
                      </a:r>
                    </a:p>
                  </a:txBody>
                  <a:tcPr>
                    <a:solidFill>
                      <a:srgbClr val="D1DFED"/>
                    </a:solidFill>
                  </a:tcPr>
                </a:tc>
                <a:tc>
                  <a:txBody>
                    <a:bodyPr/>
                    <a:lstStyle/>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Animal gives birth to live young</a:t>
                      </a: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Baby develops inside the mother’s body</a:t>
                      </a: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endParaRPr lang="en-US" sz="2000" b="0" i="0" dirty="0">
                        <a:latin typeface="Poppins" pitchFamily="2" charset="77"/>
                        <a:cs typeface="Poppins" pitchFamily="2" charset="77"/>
                      </a:endParaRPr>
                    </a:p>
                    <a:p>
                      <a:pPr algn="ctr"/>
                      <a:r>
                        <a:rPr lang="en-US" sz="2000" b="0" i="0" dirty="0">
                          <a:latin typeface="Poppins" pitchFamily="2" charset="77"/>
                          <a:cs typeface="Poppins" pitchFamily="2" charset="77"/>
                        </a:rPr>
                        <a:t>Mother nourishes and cares for the baby after birth</a:t>
                      </a:r>
                    </a:p>
                  </a:txBody>
                  <a:tcPr>
                    <a:solidFill>
                      <a:srgbClr val="D1DFED"/>
                    </a:solidFill>
                  </a:tcPr>
                </a:tc>
                <a:extLst>
                  <a:ext uri="{0D108BD9-81ED-4DB2-BD59-A6C34878D82A}">
                    <a16:rowId xmlns:a16="http://schemas.microsoft.com/office/drawing/2014/main" val="1657456371"/>
                  </a:ext>
                </a:extLst>
              </a:tr>
            </a:tbl>
          </a:graphicData>
        </a:graphic>
      </p:graphicFrame>
      <p:cxnSp>
        <p:nvCxnSpPr>
          <p:cNvPr id="8" name="Straight Arrow Connector 7">
            <a:extLst>
              <a:ext uri="{FF2B5EF4-FFF2-40B4-BE49-F238E27FC236}">
                <a16:creationId xmlns:a16="http://schemas.microsoft.com/office/drawing/2014/main" id="{926DD6EF-F6E4-6EEF-F1DC-0A3FA8D9E873}"/>
              </a:ext>
            </a:extLst>
          </p:cNvPr>
          <p:cNvCxnSpPr>
            <a:cxnSpLocks/>
          </p:cNvCxnSpPr>
          <p:nvPr/>
        </p:nvCxnSpPr>
        <p:spPr>
          <a:xfrm>
            <a:off x="3180080" y="3730752"/>
            <a:ext cx="0" cy="487647"/>
          </a:xfrm>
          <a:prstGeom prst="straightConnector1">
            <a:avLst/>
          </a:prstGeom>
          <a:ln w="76200" cap="rnd">
            <a:solidFill>
              <a:srgbClr val="0B5AA2"/>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BCA1806-309D-B4D1-B679-4154AAC78A7C}"/>
              </a:ext>
            </a:extLst>
          </p:cNvPr>
          <p:cNvCxnSpPr>
            <a:cxnSpLocks/>
          </p:cNvCxnSpPr>
          <p:nvPr/>
        </p:nvCxnSpPr>
        <p:spPr>
          <a:xfrm>
            <a:off x="3164449" y="4966364"/>
            <a:ext cx="0" cy="487647"/>
          </a:xfrm>
          <a:prstGeom prst="straightConnector1">
            <a:avLst/>
          </a:prstGeom>
          <a:ln w="76200" cap="rnd">
            <a:solidFill>
              <a:srgbClr val="0B5AA2"/>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8DE73A65-E2B2-C1B7-91BB-7651FB56F5DD}"/>
              </a:ext>
            </a:extLst>
          </p:cNvPr>
          <p:cNvCxnSpPr>
            <a:cxnSpLocks/>
          </p:cNvCxnSpPr>
          <p:nvPr/>
        </p:nvCxnSpPr>
        <p:spPr>
          <a:xfrm>
            <a:off x="9028332" y="4966363"/>
            <a:ext cx="0" cy="487647"/>
          </a:xfrm>
          <a:prstGeom prst="straightConnector1">
            <a:avLst/>
          </a:prstGeom>
          <a:ln w="76200" cap="rnd">
            <a:solidFill>
              <a:srgbClr val="0B5AA2"/>
            </a:solidFill>
            <a:headEnd type="none"/>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90BD9041-0AC6-4AF2-A32C-AEAB84A449E6}"/>
              </a:ext>
            </a:extLst>
          </p:cNvPr>
          <p:cNvCxnSpPr>
            <a:cxnSpLocks/>
          </p:cNvCxnSpPr>
          <p:nvPr/>
        </p:nvCxnSpPr>
        <p:spPr>
          <a:xfrm>
            <a:off x="9028332" y="3733547"/>
            <a:ext cx="0" cy="487647"/>
          </a:xfrm>
          <a:prstGeom prst="straightConnector1">
            <a:avLst/>
          </a:prstGeom>
          <a:ln w="76200" cap="rnd">
            <a:solidFill>
              <a:srgbClr val="0B5AA2"/>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893432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63ABC955-6587-6FD3-CF5A-2CEE1F279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36086-6B3C-7AF0-9709-79FC92E8367D}"/>
              </a:ext>
            </a:extLst>
          </p:cNvPr>
          <p:cNvSpPr>
            <a:spLocks noGrp="1"/>
          </p:cNvSpPr>
          <p:nvPr>
            <p:ph type="title"/>
          </p:nvPr>
        </p:nvSpPr>
        <p:spPr>
          <a:xfrm>
            <a:off x="838200" y="78431"/>
            <a:ext cx="10515600" cy="1325563"/>
          </a:xfrm>
        </p:spPr>
        <p:txBody>
          <a:bodyPr>
            <a:normAutofit/>
          </a:bodyPr>
          <a:lstStyle/>
          <a:p>
            <a:pPr algn="ctr"/>
            <a:r>
              <a:rPr lang="en-GB" b="1" dirty="0">
                <a:solidFill>
                  <a:schemeClr val="bg1"/>
                </a:solidFill>
                <a:latin typeface="Poppins ExtraBold" pitchFamily="2" charset="77"/>
                <a:cs typeface="Poppins ExtraBold" pitchFamily="2" charset="77"/>
              </a:rPr>
              <a:t>Types of egg-laying animals</a:t>
            </a:r>
            <a:endParaRPr lang="en-GB" sz="1600" b="1" dirty="0">
              <a:solidFill>
                <a:schemeClr val="bg1"/>
              </a:solidFill>
              <a:latin typeface="Poppins ExtraBold" pitchFamily="2" charset="77"/>
              <a:cs typeface="Poppins ExtraBold" pitchFamily="2" charset="77"/>
            </a:endParaRPr>
          </a:p>
        </p:txBody>
      </p:sp>
      <p:pic>
        <p:nvPicPr>
          <p:cNvPr id="21" name="Picture 20" descr="A bald eagle flying with a mouse in its beak&#10;&#10;AI-generated content may be incorrect.">
            <a:extLst>
              <a:ext uri="{FF2B5EF4-FFF2-40B4-BE49-F238E27FC236}">
                <a16:creationId xmlns:a16="http://schemas.microsoft.com/office/drawing/2014/main" id="{2650D4F1-31E5-3E9C-A0EE-DFE7EDE23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584" y="2590391"/>
            <a:ext cx="5304887" cy="3535209"/>
          </a:xfrm>
          <a:prstGeom prst="rect">
            <a:avLst/>
          </a:prstGeom>
        </p:spPr>
      </p:pic>
      <p:sp>
        <p:nvSpPr>
          <p:cNvPr id="4" name="TextBox 3">
            <a:extLst>
              <a:ext uri="{FF2B5EF4-FFF2-40B4-BE49-F238E27FC236}">
                <a16:creationId xmlns:a16="http://schemas.microsoft.com/office/drawing/2014/main" id="{29C845D1-0BAC-021B-6C8D-153D9876CE20}"/>
              </a:ext>
            </a:extLst>
          </p:cNvPr>
          <p:cNvSpPr txBox="1"/>
          <p:nvPr/>
        </p:nvSpPr>
        <p:spPr>
          <a:xfrm>
            <a:off x="227012" y="1346240"/>
            <a:ext cx="116852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000" dirty="0">
                <a:solidFill>
                  <a:schemeClr val="bg1"/>
                </a:solidFill>
                <a:latin typeface="Poppins" pitchFamily="2" charset="77"/>
                <a:cs typeface="Poppins" pitchFamily="2" charset="77"/>
              </a:rPr>
              <a:t>Many animals lay eggs, but not all eggs are the same.</a:t>
            </a:r>
          </a:p>
        </p:txBody>
      </p:sp>
      <p:grpSp>
        <p:nvGrpSpPr>
          <p:cNvPr id="7" name="Group 6">
            <a:extLst>
              <a:ext uri="{FF2B5EF4-FFF2-40B4-BE49-F238E27FC236}">
                <a16:creationId xmlns:a16="http://schemas.microsoft.com/office/drawing/2014/main" id="{4B565FDE-3870-9ACF-B7E2-752DB60F8735}"/>
              </a:ext>
            </a:extLst>
          </p:cNvPr>
          <p:cNvGrpSpPr/>
          <p:nvPr/>
        </p:nvGrpSpPr>
        <p:grpSpPr>
          <a:xfrm>
            <a:off x="430480" y="2342206"/>
            <a:ext cx="5360550" cy="4909800"/>
            <a:chOff x="430480" y="2342206"/>
            <a:chExt cx="5360550" cy="4909800"/>
          </a:xfrm>
        </p:grpSpPr>
        <p:grpSp>
          <p:nvGrpSpPr>
            <p:cNvPr id="15" name="Group 14">
              <a:extLst>
                <a:ext uri="{FF2B5EF4-FFF2-40B4-BE49-F238E27FC236}">
                  <a16:creationId xmlns:a16="http://schemas.microsoft.com/office/drawing/2014/main" id="{64C19633-30F4-4FD1-724B-9A2E7508A709}"/>
                </a:ext>
              </a:extLst>
            </p:cNvPr>
            <p:cNvGrpSpPr/>
            <p:nvPr/>
          </p:nvGrpSpPr>
          <p:grpSpPr>
            <a:xfrm rot="21392189">
              <a:off x="430480" y="2342206"/>
              <a:ext cx="5360550" cy="4909800"/>
              <a:chOff x="3260879" y="2046727"/>
              <a:chExt cx="5360550" cy="4909800"/>
            </a:xfrm>
          </p:grpSpPr>
          <p:sp>
            <p:nvSpPr>
              <p:cNvPr id="13" name="Snip Single Corner of Rectangle 12">
                <a:extLst>
                  <a:ext uri="{FF2B5EF4-FFF2-40B4-BE49-F238E27FC236}">
                    <a16:creationId xmlns:a16="http://schemas.microsoft.com/office/drawing/2014/main" id="{0CFD835A-0141-ED0F-0FFE-018A60E21C4E}"/>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BDA5F3EC-3AE2-7DE0-EB2C-3C435C911B14}"/>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F21B3DB-D7DB-4278-3122-74EC1428C77E}"/>
                </a:ext>
              </a:extLst>
            </p:cNvPr>
            <p:cNvSpPr txBox="1"/>
            <p:nvPr/>
          </p:nvSpPr>
          <p:spPr>
            <a:xfrm rot="21393563">
              <a:off x="575690" y="2845658"/>
              <a:ext cx="5070131" cy="3490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solidFill>
                    <a:srgbClr val="EE3F33"/>
                  </a:solidFill>
                  <a:latin typeface="Poppins" pitchFamily="2" charset="77"/>
                  <a:cs typeface="Poppins" pitchFamily="2" charset="77"/>
                </a:rPr>
                <a:t>Birds</a:t>
              </a:r>
              <a:r>
                <a:rPr lang="en-GB" sz="2400" b="1" dirty="0">
                  <a:latin typeface="Poppins" pitchFamily="2" charset="77"/>
                  <a:cs typeface="Poppins" pitchFamily="2" charset="77"/>
                </a:rPr>
                <a:t> </a:t>
              </a:r>
              <a:r>
                <a:rPr lang="en-US" sz="2400" b="1" dirty="0">
                  <a:latin typeface="Poppins" pitchFamily="2" charset="77"/>
                  <a:cs typeface="Poppins" pitchFamily="2" charset="77"/>
                </a:rPr>
                <a:t>​</a:t>
              </a:r>
              <a:endParaRPr lang="en-GB" sz="2400"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Birds' eggs usually have hard shells. Most birds lay their eggs in a nest and sit on them to keep them warm. Keeping the eggs warm helps them to develop. </a:t>
              </a:r>
              <a:endParaRPr lang="en-US" sz="2400" dirty="0">
                <a:latin typeface="Poppins" pitchFamily="2" charset="77"/>
                <a:cs typeface="Poppins" pitchFamily="2" charset="77"/>
              </a:endParaRPr>
            </a:p>
            <a:p>
              <a:endParaRPr lang="en-GB" sz="2400" dirty="0">
                <a:solidFill>
                  <a:srgbClr val="FF0000"/>
                </a:solidFill>
                <a:latin typeface="Poppins" pitchFamily="2" charset="77"/>
                <a:cs typeface="Poppins" pitchFamily="2" charset="77"/>
              </a:endParaRPr>
            </a:p>
          </p:txBody>
        </p:sp>
      </p:grpSp>
      <p:pic>
        <p:nvPicPr>
          <p:cNvPr id="22" name="Picture 21" descr="A crocodile lying on sand&#10;&#10;AI-generated content may be incorrect.">
            <a:extLst>
              <a:ext uri="{FF2B5EF4-FFF2-40B4-BE49-F238E27FC236}">
                <a16:creationId xmlns:a16="http://schemas.microsoft.com/office/drawing/2014/main" id="{0C27E24F-3F48-EF7F-C8D0-5E42EAA83456}"/>
              </a:ext>
            </a:extLst>
          </p:cNvPr>
          <p:cNvPicPr>
            <a:picLocks noChangeAspect="1"/>
          </p:cNvPicPr>
          <p:nvPr/>
        </p:nvPicPr>
        <p:blipFill>
          <a:blip r:embed="rId4">
            <a:extLst>
              <a:ext uri="{28A0092B-C50C-407E-A947-70E740481C1C}">
                <a14:useLocalDpi xmlns:a14="http://schemas.microsoft.com/office/drawing/2010/main" val="0"/>
              </a:ext>
            </a:extLst>
          </a:blip>
          <a:srcRect l="10172" t="947" b="-460"/>
          <a:stretch>
            <a:fillRect/>
          </a:stretch>
        </p:blipFill>
        <p:spPr>
          <a:xfrm>
            <a:off x="475529" y="8207321"/>
            <a:ext cx="5304887" cy="3535209"/>
          </a:xfrm>
          <a:prstGeom prst="rect">
            <a:avLst/>
          </a:prstGeom>
        </p:spPr>
      </p:pic>
      <p:grpSp>
        <p:nvGrpSpPr>
          <p:cNvPr id="23" name="Group 22">
            <a:extLst>
              <a:ext uri="{FF2B5EF4-FFF2-40B4-BE49-F238E27FC236}">
                <a16:creationId xmlns:a16="http://schemas.microsoft.com/office/drawing/2014/main" id="{CC7D7D8B-9CC5-EA59-DE1F-7933B68FCEF9}"/>
              </a:ext>
            </a:extLst>
          </p:cNvPr>
          <p:cNvGrpSpPr/>
          <p:nvPr/>
        </p:nvGrpSpPr>
        <p:grpSpPr>
          <a:xfrm rot="499338">
            <a:off x="6246273" y="7877724"/>
            <a:ext cx="5360550" cy="4909800"/>
            <a:chOff x="430480" y="2342206"/>
            <a:chExt cx="5360550" cy="4909800"/>
          </a:xfrm>
        </p:grpSpPr>
        <p:grpSp>
          <p:nvGrpSpPr>
            <p:cNvPr id="24" name="Group 23">
              <a:extLst>
                <a:ext uri="{FF2B5EF4-FFF2-40B4-BE49-F238E27FC236}">
                  <a16:creationId xmlns:a16="http://schemas.microsoft.com/office/drawing/2014/main" id="{9CE1FB75-991F-8E61-E3DF-B6161FF177F0}"/>
                </a:ext>
              </a:extLst>
            </p:cNvPr>
            <p:cNvGrpSpPr/>
            <p:nvPr/>
          </p:nvGrpSpPr>
          <p:grpSpPr>
            <a:xfrm rot="21392189">
              <a:off x="430480" y="2342206"/>
              <a:ext cx="5360550" cy="4909800"/>
              <a:chOff x="3260879" y="2046727"/>
              <a:chExt cx="5360550" cy="4909800"/>
            </a:xfrm>
          </p:grpSpPr>
          <p:sp>
            <p:nvSpPr>
              <p:cNvPr id="26" name="Snip Single Corner of Rectangle 25">
                <a:extLst>
                  <a:ext uri="{FF2B5EF4-FFF2-40B4-BE49-F238E27FC236}">
                    <a16:creationId xmlns:a16="http://schemas.microsoft.com/office/drawing/2014/main" id="{55B6293D-1D43-0E34-B003-861284397E48}"/>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1DC0CBAA-44DE-78CE-1826-41FAE61E95D3}"/>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696B15F5-4969-35AD-59D4-98260416F911}"/>
                </a:ext>
              </a:extLst>
            </p:cNvPr>
            <p:cNvSpPr txBox="1"/>
            <p:nvPr/>
          </p:nvSpPr>
          <p:spPr>
            <a:xfrm rot="21393563">
              <a:off x="618584" y="2640017"/>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Reptiles</a:t>
              </a:r>
              <a:r>
                <a:rPr lang="en-US" sz="2400" b="1" dirty="0">
                  <a:latin typeface="Poppins" pitchFamily="2" charset="77"/>
                  <a:cs typeface="Poppins" pitchFamily="2" charset="77"/>
                </a:rPr>
                <a:t>​</a:t>
              </a:r>
              <a:endParaRPr lang="en-GB" sz="2400" b="1"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Reptile eggs all come in different shapes and sizes. Some reptiles lay their eggs in sand or soil, but some hide them underground to keep them safe. Crocodiles guard their eggs fiercely, unlike other reptiles!</a:t>
              </a:r>
              <a:endParaRPr lang="en-US" sz="2400" dirty="0">
                <a:latin typeface="Poppins" pitchFamily="2" charset="77"/>
                <a:cs typeface="Poppins" pitchFamily="2" charset="77"/>
              </a:endParaRPr>
            </a:p>
          </p:txBody>
        </p:sp>
      </p:grpSp>
    </p:spTree>
    <p:extLst>
      <p:ext uri="{BB962C8B-B14F-4D97-AF65-F5344CB8AC3E}">
        <p14:creationId xmlns:p14="http://schemas.microsoft.com/office/powerpoint/2010/main" val="518418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68056873-8A59-4569-3C5A-D0B03DF39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C6FC3-1826-7A2E-B413-22E4B2A4CDD1}"/>
              </a:ext>
            </a:extLst>
          </p:cNvPr>
          <p:cNvSpPr>
            <a:spLocks noGrp="1"/>
          </p:cNvSpPr>
          <p:nvPr>
            <p:ph type="title"/>
          </p:nvPr>
        </p:nvSpPr>
        <p:spPr>
          <a:xfrm>
            <a:off x="838200" y="78431"/>
            <a:ext cx="10515600" cy="1325563"/>
          </a:xfrm>
        </p:spPr>
        <p:txBody>
          <a:bodyPr>
            <a:normAutofit/>
          </a:bodyPr>
          <a:lstStyle/>
          <a:p>
            <a:pPr algn="ctr"/>
            <a:r>
              <a:rPr lang="en-GB" b="1" dirty="0">
                <a:solidFill>
                  <a:schemeClr val="bg1"/>
                </a:solidFill>
                <a:latin typeface="Poppins ExtraBold" pitchFamily="2" charset="77"/>
                <a:cs typeface="Poppins ExtraBold" pitchFamily="2" charset="77"/>
              </a:rPr>
              <a:t>Types of egg-laying animals</a:t>
            </a:r>
            <a:endParaRPr lang="en-GB" sz="1600" b="1" dirty="0">
              <a:solidFill>
                <a:schemeClr val="bg1"/>
              </a:solidFill>
              <a:latin typeface="Poppins ExtraBold" pitchFamily="2" charset="77"/>
              <a:cs typeface="Poppins ExtraBold" pitchFamily="2" charset="77"/>
            </a:endParaRPr>
          </a:p>
        </p:txBody>
      </p:sp>
      <p:pic>
        <p:nvPicPr>
          <p:cNvPr id="21" name="Picture 20" descr="A bald eagle flying with a mouse in its beak&#10;&#10;AI-generated content may be incorrect.">
            <a:extLst>
              <a:ext uri="{FF2B5EF4-FFF2-40B4-BE49-F238E27FC236}">
                <a16:creationId xmlns:a16="http://schemas.microsoft.com/office/drawing/2014/main" id="{6E6EF8AE-6535-3BDA-81CE-8FB49D52C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3439" y="-1026393"/>
            <a:ext cx="5304887" cy="3535209"/>
          </a:xfrm>
          <a:prstGeom prst="rect">
            <a:avLst/>
          </a:prstGeom>
        </p:spPr>
      </p:pic>
      <p:sp>
        <p:nvSpPr>
          <p:cNvPr id="4" name="TextBox 3">
            <a:extLst>
              <a:ext uri="{FF2B5EF4-FFF2-40B4-BE49-F238E27FC236}">
                <a16:creationId xmlns:a16="http://schemas.microsoft.com/office/drawing/2014/main" id="{51ADEC3F-5B56-2419-1E61-CAE6DE3D8CBC}"/>
              </a:ext>
            </a:extLst>
          </p:cNvPr>
          <p:cNvSpPr txBox="1"/>
          <p:nvPr/>
        </p:nvSpPr>
        <p:spPr>
          <a:xfrm>
            <a:off x="227012" y="1346240"/>
            <a:ext cx="116852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000" dirty="0">
                <a:solidFill>
                  <a:schemeClr val="bg1"/>
                </a:solidFill>
                <a:latin typeface="Poppins" pitchFamily="2" charset="77"/>
                <a:cs typeface="Poppins" pitchFamily="2" charset="77"/>
              </a:rPr>
              <a:t>Many animals lay eggs, but not all eggs are the same.</a:t>
            </a:r>
          </a:p>
        </p:txBody>
      </p:sp>
      <p:pic>
        <p:nvPicPr>
          <p:cNvPr id="16" name="Picture 15" descr="A crocodile lying on sand&#10;&#10;AI-generated content may be incorrect.">
            <a:extLst>
              <a:ext uri="{FF2B5EF4-FFF2-40B4-BE49-F238E27FC236}">
                <a16:creationId xmlns:a16="http://schemas.microsoft.com/office/drawing/2014/main" id="{B29C2673-CE85-E17C-0A49-42D3FEB56991}"/>
              </a:ext>
            </a:extLst>
          </p:cNvPr>
          <p:cNvPicPr>
            <a:picLocks noChangeAspect="1"/>
          </p:cNvPicPr>
          <p:nvPr/>
        </p:nvPicPr>
        <p:blipFill>
          <a:blip r:embed="rId4">
            <a:extLst>
              <a:ext uri="{28A0092B-C50C-407E-A947-70E740481C1C}">
                <a14:useLocalDpi xmlns:a14="http://schemas.microsoft.com/office/drawing/2010/main" val="0"/>
              </a:ext>
            </a:extLst>
          </a:blip>
          <a:srcRect l="10172" t="947" b="-460"/>
          <a:stretch>
            <a:fillRect/>
          </a:stretch>
        </p:blipFill>
        <p:spPr>
          <a:xfrm>
            <a:off x="490802" y="2671802"/>
            <a:ext cx="5304887" cy="3535209"/>
          </a:xfrm>
          <a:prstGeom prst="rect">
            <a:avLst/>
          </a:prstGeom>
        </p:spPr>
      </p:pic>
      <p:grpSp>
        <p:nvGrpSpPr>
          <p:cNvPr id="7" name="Group 6">
            <a:extLst>
              <a:ext uri="{FF2B5EF4-FFF2-40B4-BE49-F238E27FC236}">
                <a16:creationId xmlns:a16="http://schemas.microsoft.com/office/drawing/2014/main" id="{CC5BCD47-61F1-CB87-820F-E86F0A789934}"/>
              </a:ext>
            </a:extLst>
          </p:cNvPr>
          <p:cNvGrpSpPr/>
          <p:nvPr/>
        </p:nvGrpSpPr>
        <p:grpSpPr>
          <a:xfrm>
            <a:off x="-5691989" y="-1713688"/>
            <a:ext cx="5360550" cy="4909800"/>
            <a:chOff x="430480" y="2342206"/>
            <a:chExt cx="5360550" cy="4909800"/>
          </a:xfrm>
        </p:grpSpPr>
        <p:grpSp>
          <p:nvGrpSpPr>
            <p:cNvPr id="15" name="Group 14">
              <a:extLst>
                <a:ext uri="{FF2B5EF4-FFF2-40B4-BE49-F238E27FC236}">
                  <a16:creationId xmlns:a16="http://schemas.microsoft.com/office/drawing/2014/main" id="{5BA3FDEE-C7AB-3E89-46A1-FCA1C6B5D6A7}"/>
                </a:ext>
              </a:extLst>
            </p:cNvPr>
            <p:cNvGrpSpPr/>
            <p:nvPr/>
          </p:nvGrpSpPr>
          <p:grpSpPr>
            <a:xfrm rot="21392189">
              <a:off x="430480" y="2342206"/>
              <a:ext cx="5360550" cy="4909800"/>
              <a:chOff x="3260879" y="2046727"/>
              <a:chExt cx="5360550" cy="4909800"/>
            </a:xfrm>
          </p:grpSpPr>
          <p:sp>
            <p:nvSpPr>
              <p:cNvPr id="13" name="Snip Single Corner of Rectangle 12">
                <a:extLst>
                  <a:ext uri="{FF2B5EF4-FFF2-40B4-BE49-F238E27FC236}">
                    <a16:creationId xmlns:a16="http://schemas.microsoft.com/office/drawing/2014/main" id="{05506669-4653-8A5C-C456-09BC7735F906}"/>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4311A33B-6A7A-7814-C594-22B35BA22E48}"/>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9C2C193-4505-E01A-F6ED-4411E2CEA8C6}"/>
                </a:ext>
              </a:extLst>
            </p:cNvPr>
            <p:cNvSpPr txBox="1"/>
            <p:nvPr/>
          </p:nvSpPr>
          <p:spPr>
            <a:xfrm rot="21393563">
              <a:off x="575690" y="2845658"/>
              <a:ext cx="5070131" cy="3490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solidFill>
                    <a:srgbClr val="EE3F33"/>
                  </a:solidFill>
                  <a:latin typeface="Poppins" pitchFamily="2" charset="77"/>
                  <a:cs typeface="Poppins" pitchFamily="2" charset="77"/>
                </a:rPr>
                <a:t>Birds</a:t>
              </a:r>
              <a:r>
                <a:rPr lang="en-GB" sz="2400" b="1" dirty="0">
                  <a:latin typeface="Poppins" pitchFamily="2" charset="77"/>
                  <a:cs typeface="Poppins" pitchFamily="2" charset="77"/>
                </a:rPr>
                <a:t> </a:t>
              </a:r>
              <a:r>
                <a:rPr lang="en-US" sz="2400" b="1" dirty="0">
                  <a:latin typeface="Poppins" pitchFamily="2" charset="77"/>
                  <a:cs typeface="Poppins" pitchFamily="2" charset="77"/>
                </a:rPr>
                <a:t>​</a:t>
              </a:r>
              <a:endParaRPr lang="en-GB" sz="2400"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Birds' eggs usually have hard shells. Most birds lay their eggs in a nest and sit on them to keep them warm. Keeping the eggs warm helps them to develop. </a:t>
              </a:r>
              <a:endParaRPr lang="en-US" sz="2400" dirty="0">
                <a:latin typeface="Poppins" pitchFamily="2" charset="77"/>
                <a:cs typeface="Poppins" pitchFamily="2" charset="77"/>
              </a:endParaRPr>
            </a:p>
            <a:p>
              <a:endParaRPr lang="en-GB" sz="2400" dirty="0">
                <a:solidFill>
                  <a:srgbClr val="FF0000"/>
                </a:solidFill>
                <a:latin typeface="Poppins" pitchFamily="2" charset="77"/>
                <a:cs typeface="Poppins" pitchFamily="2" charset="77"/>
              </a:endParaRPr>
            </a:p>
          </p:txBody>
        </p:sp>
      </p:grpSp>
      <p:grpSp>
        <p:nvGrpSpPr>
          <p:cNvPr id="3" name="Group 2">
            <a:extLst>
              <a:ext uri="{FF2B5EF4-FFF2-40B4-BE49-F238E27FC236}">
                <a16:creationId xmlns:a16="http://schemas.microsoft.com/office/drawing/2014/main" id="{F2E81233-C085-5E99-D899-DD36337AB280}"/>
              </a:ext>
            </a:extLst>
          </p:cNvPr>
          <p:cNvGrpSpPr/>
          <p:nvPr/>
        </p:nvGrpSpPr>
        <p:grpSpPr>
          <a:xfrm rot="499338">
            <a:off x="6261546" y="2342205"/>
            <a:ext cx="5360550" cy="4909800"/>
            <a:chOff x="430480" y="2342206"/>
            <a:chExt cx="5360550" cy="4909800"/>
          </a:xfrm>
        </p:grpSpPr>
        <p:grpSp>
          <p:nvGrpSpPr>
            <p:cNvPr id="6" name="Group 5">
              <a:extLst>
                <a:ext uri="{FF2B5EF4-FFF2-40B4-BE49-F238E27FC236}">
                  <a16:creationId xmlns:a16="http://schemas.microsoft.com/office/drawing/2014/main" id="{363FF4ED-147A-2304-433A-7AACCE5A3FB4}"/>
                </a:ext>
              </a:extLst>
            </p:cNvPr>
            <p:cNvGrpSpPr/>
            <p:nvPr/>
          </p:nvGrpSpPr>
          <p:grpSpPr>
            <a:xfrm rot="21392189">
              <a:off x="430480" y="2342206"/>
              <a:ext cx="5360550" cy="4909800"/>
              <a:chOff x="3260879" y="2046727"/>
              <a:chExt cx="5360550" cy="4909800"/>
            </a:xfrm>
          </p:grpSpPr>
          <p:sp>
            <p:nvSpPr>
              <p:cNvPr id="9" name="Snip Single Corner of Rectangle 8">
                <a:extLst>
                  <a:ext uri="{FF2B5EF4-FFF2-40B4-BE49-F238E27FC236}">
                    <a16:creationId xmlns:a16="http://schemas.microsoft.com/office/drawing/2014/main" id="{AE75D04C-ACBD-33AF-BD5C-D525DB2611CE}"/>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BBB31718-3E81-55EF-F53C-3610C05881AD}"/>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266B9CD-F650-34A6-6A08-D56F031E63C1}"/>
                </a:ext>
              </a:extLst>
            </p:cNvPr>
            <p:cNvSpPr txBox="1"/>
            <p:nvPr/>
          </p:nvSpPr>
          <p:spPr>
            <a:xfrm rot="21393563">
              <a:off x="618584" y="2640017"/>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Reptiles</a:t>
              </a:r>
              <a:r>
                <a:rPr lang="en-US" sz="2400" b="1" dirty="0">
                  <a:latin typeface="Poppins" pitchFamily="2" charset="77"/>
                  <a:cs typeface="Poppins" pitchFamily="2" charset="77"/>
                </a:rPr>
                <a:t>​</a:t>
              </a:r>
              <a:endParaRPr lang="en-GB" sz="2400" b="1"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Reptile eggs all come in different shapes and sizes. Some reptiles lay their eggs in sand or soil, but some hide them underground to keep them safe. Crocodiles guard their eggs fiercely, unlike other reptiles!</a:t>
              </a:r>
              <a:endParaRPr lang="en-US" sz="2400" dirty="0">
                <a:latin typeface="Poppins" pitchFamily="2" charset="77"/>
                <a:cs typeface="Poppins" pitchFamily="2" charset="77"/>
              </a:endParaRPr>
            </a:p>
          </p:txBody>
        </p:sp>
      </p:grpSp>
      <p:pic>
        <p:nvPicPr>
          <p:cNvPr id="17" name="Picture 16" descr="A green frog on a branch&#10;&#10;AI-generated content may be incorrect.">
            <a:extLst>
              <a:ext uri="{FF2B5EF4-FFF2-40B4-BE49-F238E27FC236}">
                <a16:creationId xmlns:a16="http://schemas.microsoft.com/office/drawing/2014/main" id="{05538431-E84F-191B-A87D-8DED58C283D8}"/>
              </a:ext>
            </a:extLst>
          </p:cNvPr>
          <p:cNvPicPr>
            <a:picLocks noChangeAspect="1"/>
          </p:cNvPicPr>
          <p:nvPr/>
        </p:nvPicPr>
        <p:blipFill>
          <a:blip r:embed="rId5">
            <a:extLst>
              <a:ext uri="{28A0092B-C50C-407E-A947-70E740481C1C}">
                <a14:useLocalDpi xmlns:a14="http://schemas.microsoft.com/office/drawing/2010/main" val="0"/>
              </a:ext>
            </a:extLst>
          </a:blip>
          <a:srcRect t="5552"/>
          <a:stretch>
            <a:fillRect/>
          </a:stretch>
        </p:blipFill>
        <p:spPr>
          <a:xfrm>
            <a:off x="6410550" y="8679087"/>
            <a:ext cx="5380156" cy="3386328"/>
          </a:xfrm>
          <a:prstGeom prst="rect">
            <a:avLst/>
          </a:prstGeom>
        </p:spPr>
      </p:pic>
      <p:grpSp>
        <p:nvGrpSpPr>
          <p:cNvPr id="18" name="Group 17">
            <a:extLst>
              <a:ext uri="{FF2B5EF4-FFF2-40B4-BE49-F238E27FC236}">
                <a16:creationId xmlns:a16="http://schemas.microsoft.com/office/drawing/2014/main" id="{88B79A8B-A6E9-BE47-70AF-CDA8B3811E2F}"/>
              </a:ext>
            </a:extLst>
          </p:cNvPr>
          <p:cNvGrpSpPr/>
          <p:nvPr/>
        </p:nvGrpSpPr>
        <p:grpSpPr>
          <a:xfrm>
            <a:off x="462128" y="8349490"/>
            <a:ext cx="5360550" cy="4909800"/>
            <a:chOff x="430480" y="2342206"/>
            <a:chExt cx="5360550" cy="4909800"/>
          </a:xfrm>
        </p:grpSpPr>
        <p:grpSp>
          <p:nvGrpSpPr>
            <p:cNvPr id="19" name="Group 18">
              <a:extLst>
                <a:ext uri="{FF2B5EF4-FFF2-40B4-BE49-F238E27FC236}">
                  <a16:creationId xmlns:a16="http://schemas.microsoft.com/office/drawing/2014/main" id="{DF79675D-35A9-0F00-FE92-70518F2E4390}"/>
                </a:ext>
              </a:extLst>
            </p:cNvPr>
            <p:cNvGrpSpPr/>
            <p:nvPr/>
          </p:nvGrpSpPr>
          <p:grpSpPr>
            <a:xfrm rot="21392189">
              <a:off x="430480" y="2342206"/>
              <a:ext cx="5360550" cy="4909800"/>
              <a:chOff x="3260879" y="2046727"/>
              <a:chExt cx="5360550" cy="4909800"/>
            </a:xfrm>
          </p:grpSpPr>
          <p:sp>
            <p:nvSpPr>
              <p:cNvPr id="22" name="Snip Single Corner of Rectangle 21">
                <a:extLst>
                  <a:ext uri="{FF2B5EF4-FFF2-40B4-BE49-F238E27FC236}">
                    <a16:creationId xmlns:a16="http://schemas.microsoft.com/office/drawing/2014/main" id="{F488037B-6880-2D23-058D-71EE8E2746A2}"/>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B0E7514-1D80-8466-D563-E54662899339}"/>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BFD5F6A-E27C-38CF-58D0-CADC956CFC4A}"/>
                </a:ext>
              </a:extLst>
            </p:cNvPr>
            <p:cNvSpPr txBox="1"/>
            <p:nvPr/>
          </p:nvSpPr>
          <p:spPr>
            <a:xfrm rot="21393563">
              <a:off x="510384" y="2689908"/>
              <a:ext cx="5070131" cy="273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Amphibians</a:t>
              </a:r>
              <a:r>
                <a:rPr lang="en-US" sz="2400" b="1" dirty="0">
                  <a:solidFill>
                    <a:srgbClr val="EE3F33"/>
                  </a:solidFill>
                  <a:latin typeface="Poppins" pitchFamily="2" charset="77"/>
                  <a:cs typeface="Poppins" pitchFamily="2" charset="77"/>
                </a:rPr>
                <a:t>​</a:t>
              </a:r>
              <a:endParaRPr lang="en-GB" sz="2400" b="1" dirty="0">
                <a:solidFill>
                  <a:srgbClr val="EE3F33"/>
                </a:solidFill>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Amphibians' eggs are mostly soft and jelly like. Their eggs are laid in water. These eggs don't need a shell as the water protects them as they grow.</a:t>
              </a:r>
              <a:endParaRPr lang="en-US" sz="2400" dirty="0">
                <a:latin typeface="Poppins" pitchFamily="2" charset="77"/>
                <a:cs typeface="Poppins" pitchFamily="2" charset="77"/>
              </a:endParaRPr>
            </a:p>
          </p:txBody>
        </p:sp>
      </p:grpSp>
    </p:spTree>
    <p:extLst>
      <p:ext uri="{BB962C8B-B14F-4D97-AF65-F5344CB8AC3E}">
        <p14:creationId xmlns:p14="http://schemas.microsoft.com/office/powerpoint/2010/main" val="476041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7818C274-7A44-8B84-0D3D-85D296588479}"/>
            </a:ext>
          </a:extLst>
        </p:cNvPr>
        <p:cNvGrpSpPr/>
        <p:nvPr/>
      </p:nvGrpSpPr>
      <p:grpSpPr>
        <a:xfrm>
          <a:off x="0" y="0"/>
          <a:ext cx="0" cy="0"/>
          <a:chOff x="0" y="0"/>
          <a:chExt cx="0" cy="0"/>
        </a:xfrm>
      </p:grpSpPr>
      <p:pic>
        <p:nvPicPr>
          <p:cNvPr id="6" name="Picture 5" descr="A green frog on a branch&#10;&#10;AI-generated content may be incorrect.">
            <a:extLst>
              <a:ext uri="{FF2B5EF4-FFF2-40B4-BE49-F238E27FC236}">
                <a16:creationId xmlns:a16="http://schemas.microsoft.com/office/drawing/2014/main" id="{2EE0F1CF-330F-7DEA-38F8-4F5F73817153}"/>
              </a:ext>
            </a:extLst>
          </p:cNvPr>
          <p:cNvPicPr>
            <a:picLocks noChangeAspect="1"/>
          </p:cNvPicPr>
          <p:nvPr/>
        </p:nvPicPr>
        <p:blipFill>
          <a:blip r:embed="rId3">
            <a:extLst>
              <a:ext uri="{28A0092B-C50C-407E-A947-70E740481C1C}">
                <a14:useLocalDpi xmlns:a14="http://schemas.microsoft.com/office/drawing/2010/main" val="0"/>
              </a:ext>
            </a:extLst>
          </a:blip>
          <a:srcRect t="5552"/>
          <a:stretch>
            <a:fillRect/>
          </a:stretch>
        </p:blipFill>
        <p:spPr>
          <a:xfrm>
            <a:off x="6378902" y="2671803"/>
            <a:ext cx="5380156" cy="3386328"/>
          </a:xfrm>
          <a:prstGeom prst="rect">
            <a:avLst/>
          </a:prstGeom>
        </p:spPr>
      </p:pic>
      <p:sp>
        <p:nvSpPr>
          <p:cNvPr id="2" name="Title 1">
            <a:extLst>
              <a:ext uri="{FF2B5EF4-FFF2-40B4-BE49-F238E27FC236}">
                <a16:creationId xmlns:a16="http://schemas.microsoft.com/office/drawing/2014/main" id="{483F1D49-307B-6BE6-4871-64573B4FCB43}"/>
              </a:ext>
            </a:extLst>
          </p:cNvPr>
          <p:cNvSpPr>
            <a:spLocks noGrp="1"/>
          </p:cNvSpPr>
          <p:nvPr>
            <p:ph type="title"/>
          </p:nvPr>
        </p:nvSpPr>
        <p:spPr>
          <a:xfrm>
            <a:off x="838200" y="78431"/>
            <a:ext cx="10515600" cy="1325563"/>
          </a:xfrm>
        </p:spPr>
        <p:txBody>
          <a:bodyPr>
            <a:normAutofit/>
          </a:bodyPr>
          <a:lstStyle/>
          <a:p>
            <a:pPr algn="ctr"/>
            <a:r>
              <a:rPr lang="en-GB" b="1" dirty="0">
                <a:solidFill>
                  <a:schemeClr val="bg1"/>
                </a:solidFill>
                <a:latin typeface="Poppins ExtraBold" pitchFamily="2" charset="77"/>
                <a:cs typeface="Poppins ExtraBold" pitchFamily="2" charset="77"/>
              </a:rPr>
              <a:t>Types of egg-laying animals</a:t>
            </a:r>
            <a:endParaRPr lang="en-GB" sz="1600" b="1" dirty="0">
              <a:solidFill>
                <a:schemeClr val="bg1"/>
              </a:solidFill>
              <a:latin typeface="Poppins ExtraBold" pitchFamily="2" charset="77"/>
              <a:cs typeface="Poppins ExtraBold" pitchFamily="2" charset="77"/>
            </a:endParaRPr>
          </a:p>
        </p:txBody>
      </p:sp>
      <p:sp>
        <p:nvSpPr>
          <p:cNvPr id="4" name="TextBox 3">
            <a:extLst>
              <a:ext uri="{FF2B5EF4-FFF2-40B4-BE49-F238E27FC236}">
                <a16:creationId xmlns:a16="http://schemas.microsoft.com/office/drawing/2014/main" id="{50139A4A-0077-77A1-D91F-B8AC5524855C}"/>
              </a:ext>
            </a:extLst>
          </p:cNvPr>
          <p:cNvSpPr txBox="1"/>
          <p:nvPr/>
        </p:nvSpPr>
        <p:spPr>
          <a:xfrm>
            <a:off x="227012" y="1346240"/>
            <a:ext cx="116852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000" dirty="0">
                <a:solidFill>
                  <a:schemeClr val="bg1"/>
                </a:solidFill>
                <a:latin typeface="Poppins" pitchFamily="2" charset="77"/>
                <a:cs typeface="Poppins" pitchFamily="2" charset="77"/>
              </a:rPr>
              <a:t>Many animals lay eggs, but not all eggs are the same.</a:t>
            </a:r>
          </a:p>
        </p:txBody>
      </p:sp>
      <p:grpSp>
        <p:nvGrpSpPr>
          <p:cNvPr id="7" name="Group 6">
            <a:extLst>
              <a:ext uri="{FF2B5EF4-FFF2-40B4-BE49-F238E27FC236}">
                <a16:creationId xmlns:a16="http://schemas.microsoft.com/office/drawing/2014/main" id="{6793E329-05D6-6DBD-DFA2-F4104D09D4E8}"/>
              </a:ext>
            </a:extLst>
          </p:cNvPr>
          <p:cNvGrpSpPr/>
          <p:nvPr/>
        </p:nvGrpSpPr>
        <p:grpSpPr>
          <a:xfrm>
            <a:off x="430480" y="2342206"/>
            <a:ext cx="5360550" cy="4909800"/>
            <a:chOff x="430480" y="2342206"/>
            <a:chExt cx="5360550" cy="4909800"/>
          </a:xfrm>
        </p:grpSpPr>
        <p:grpSp>
          <p:nvGrpSpPr>
            <p:cNvPr id="15" name="Group 14">
              <a:extLst>
                <a:ext uri="{FF2B5EF4-FFF2-40B4-BE49-F238E27FC236}">
                  <a16:creationId xmlns:a16="http://schemas.microsoft.com/office/drawing/2014/main" id="{54642371-1E4C-FFED-DD52-08D2CDC0F0D2}"/>
                </a:ext>
              </a:extLst>
            </p:cNvPr>
            <p:cNvGrpSpPr/>
            <p:nvPr/>
          </p:nvGrpSpPr>
          <p:grpSpPr>
            <a:xfrm rot="21392189">
              <a:off x="430480" y="2342206"/>
              <a:ext cx="5360550" cy="4909800"/>
              <a:chOff x="3260879" y="2046727"/>
              <a:chExt cx="5360550" cy="4909800"/>
            </a:xfrm>
          </p:grpSpPr>
          <p:sp>
            <p:nvSpPr>
              <p:cNvPr id="13" name="Snip Single Corner of Rectangle 12">
                <a:extLst>
                  <a:ext uri="{FF2B5EF4-FFF2-40B4-BE49-F238E27FC236}">
                    <a16:creationId xmlns:a16="http://schemas.microsoft.com/office/drawing/2014/main" id="{62961EAD-8AFD-D879-47A8-3A446427B406}"/>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934890C9-8316-6722-BE0F-E36755E2E640}"/>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1D43744-EB07-43B6-7ABF-7302BA44CAF7}"/>
                </a:ext>
              </a:extLst>
            </p:cNvPr>
            <p:cNvSpPr txBox="1"/>
            <p:nvPr/>
          </p:nvSpPr>
          <p:spPr>
            <a:xfrm rot="21393563">
              <a:off x="510384" y="2689908"/>
              <a:ext cx="5070131" cy="273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Amphibians</a:t>
              </a:r>
              <a:r>
                <a:rPr lang="en-US" sz="2400" b="1" dirty="0">
                  <a:solidFill>
                    <a:srgbClr val="EE3F33"/>
                  </a:solidFill>
                  <a:latin typeface="Poppins" pitchFamily="2" charset="77"/>
                  <a:cs typeface="Poppins" pitchFamily="2" charset="77"/>
                </a:rPr>
                <a:t>​</a:t>
              </a:r>
              <a:endParaRPr lang="en-GB" sz="2400" b="1" dirty="0">
                <a:solidFill>
                  <a:srgbClr val="EE3F33"/>
                </a:solidFill>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Amphibians' eggs are mostly soft and jelly like. Their eggs are laid in water. These eggs don't need a shell as the water protects them as they grow.</a:t>
              </a:r>
              <a:endParaRPr lang="en-US" sz="2400" dirty="0">
                <a:latin typeface="Poppins" pitchFamily="2" charset="77"/>
                <a:cs typeface="Poppins" pitchFamily="2" charset="77"/>
              </a:endParaRPr>
            </a:p>
          </p:txBody>
        </p:sp>
      </p:grpSp>
      <p:pic>
        <p:nvPicPr>
          <p:cNvPr id="22" name="Picture 21" descr="A crocodile lying on sand&#10;&#10;AI-generated content may be incorrect.">
            <a:extLst>
              <a:ext uri="{FF2B5EF4-FFF2-40B4-BE49-F238E27FC236}">
                <a16:creationId xmlns:a16="http://schemas.microsoft.com/office/drawing/2014/main" id="{35947D5F-6078-E407-77AE-2848BFECB66E}"/>
              </a:ext>
            </a:extLst>
          </p:cNvPr>
          <p:cNvPicPr>
            <a:picLocks noChangeAspect="1"/>
          </p:cNvPicPr>
          <p:nvPr/>
        </p:nvPicPr>
        <p:blipFill>
          <a:blip r:embed="rId4">
            <a:extLst>
              <a:ext uri="{28A0092B-C50C-407E-A947-70E740481C1C}">
                <a14:useLocalDpi xmlns:a14="http://schemas.microsoft.com/office/drawing/2010/main" val="0"/>
              </a:ext>
            </a:extLst>
          </a:blip>
          <a:srcRect l="10172" t="947" b="-460"/>
          <a:stretch>
            <a:fillRect/>
          </a:stretch>
        </p:blipFill>
        <p:spPr>
          <a:xfrm>
            <a:off x="-5636326" y="-1350443"/>
            <a:ext cx="5304887" cy="3535209"/>
          </a:xfrm>
          <a:prstGeom prst="rect">
            <a:avLst/>
          </a:prstGeom>
        </p:spPr>
      </p:pic>
      <p:grpSp>
        <p:nvGrpSpPr>
          <p:cNvPr id="23" name="Group 22">
            <a:extLst>
              <a:ext uri="{FF2B5EF4-FFF2-40B4-BE49-F238E27FC236}">
                <a16:creationId xmlns:a16="http://schemas.microsoft.com/office/drawing/2014/main" id="{F0315899-7496-FB37-8DC3-0788D0B7649E}"/>
              </a:ext>
            </a:extLst>
          </p:cNvPr>
          <p:cNvGrpSpPr/>
          <p:nvPr/>
        </p:nvGrpSpPr>
        <p:grpSpPr>
          <a:xfrm rot="499338">
            <a:off x="12857859" y="-2681504"/>
            <a:ext cx="5360550" cy="4909800"/>
            <a:chOff x="430480" y="2342206"/>
            <a:chExt cx="5360550" cy="4909800"/>
          </a:xfrm>
        </p:grpSpPr>
        <p:grpSp>
          <p:nvGrpSpPr>
            <p:cNvPr id="24" name="Group 23">
              <a:extLst>
                <a:ext uri="{FF2B5EF4-FFF2-40B4-BE49-F238E27FC236}">
                  <a16:creationId xmlns:a16="http://schemas.microsoft.com/office/drawing/2014/main" id="{487CCF56-50D0-61EF-97C0-6C70FDC409C1}"/>
                </a:ext>
              </a:extLst>
            </p:cNvPr>
            <p:cNvGrpSpPr/>
            <p:nvPr/>
          </p:nvGrpSpPr>
          <p:grpSpPr>
            <a:xfrm rot="21392189">
              <a:off x="430480" y="2342206"/>
              <a:ext cx="5360550" cy="4909800"/>
              <a:chOff x="3260879" y="2046727"/>
              <a:chExt cx="5360550" cy="4909800"/>
            </a:xfrm>
          </p:grpSpPr>
          <p:sp>
            <p:nvSpPr>
              <p:cNvPr id="26" name="Snip Single Corner of Rectangle 25">
                <a:extLst>
                  <a:ext uri="{FF2B5EF4-FFF2-40B4-BE49-F238E27FC236}">
                    <a16:creationId xmlns:a16="http://schemas.microsoft.com/office/drawing/2014/main" id="{0BB0692B-1993-6712-D972-0983149FBDA1}"/>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62A10082-331F-71E0-D0C5-97B24C8EAA40}"/>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267E90EE-F0A1-E1B5-B641-203126E0C432}"/>
                </a:ext>
              </a:extLst>
            </p:cNvPr>
            <p:cNvSpPr txBox="1"/>
            <p:nvPr/>
          </p:nvSpPr>
          <p:spPr>
            <a:xfrm rot="21393563">
              <a:off x="618584" y="2640017"/>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Reptiles</a:t>
              </a:r>
              <a:r>
                <a:rPr lang="en-US" sz="2400" b="1" dirty="0">
                  <a:latin typeface="Poppins" pitchFamily="2" charset="77"/>
                  <a:cs typeface="Poppins" pitchFamily="2" charset="77"/>
                </a:rPr>
                <a:t>​</a:t>
              </a:r>
              <a:endParaRPr lang="en-GB" sz="2400" b="1"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Reptile eggs all come in different shapes and sizes. Some reptiles lay their eggs in sand or soil, but some hide them underground to keep them safe. Crocodiles guard their eggs fiercely, unlike other reptiles!</a:t>
              </a:r>
              <a:endParaRPr lang="en-US" sz="2400" dirty="0">
                <a:latin typeface="Poppins" pitchFamily="2" charset="77"/>
                <a:cs typeface="Poppins" pitchFamily="2" charset="77"/>
              </a:endParaRPr>
            </a:p>
          </p:txBody>
        </p:sp>
      </p:grpSp>
      <p:pic>
        <p:nvPicPr>
          <p:cNvPr id="8" name="Picture 7" descr="A group of fish swimming in water&#10;&#10;AI-generated content may be incorrect.">
            <a:extLst>
              <a:ext uri="{FF2B5EF4-FFF2-40B4-BE49-F238E27FC236}">
                <a16:creationId xmlns:a16="http://schemas.microsoft.com/office/drawing/2014/main" id="{20EF95ED-01CE-BEB1-BD58-26045661B631}"/>
              </a:ext>
            </a:extLst>
          </p:cNvPr>
          <p:cNvPicPr>
            <a:picLocks noChangeAspect="1"/>
          </p:cNvPicPr>
          <p:nvPr/>
        </p:nvPicPr>
        <p:blipFill>
          <a:blip r:embed="rId5">
            <a:extLst>
              <a:ext uri="{28A0092B-C50C-407E-A947-70E740481C1C}">
                <a14:useLocalDpi xmlns:a14="http://schemas.microsoft.com/office/drawing/2010/main" val="0"/>
              </a:ext>
            </a:extLst>
          </a:blip>
          <a:srcRect l="-260" t="844" r="9135" b="1657"/>
          <a:stretch>
            <a:fillRect/>
          </a:stretch>
        </p:blipFill>
        <p:spPr>
          <a:xfrm rot="5400000">
            <a:off x="1253701" y="7200505"/>
            <a:ext cx="3503622" cy="5304888"/>
          </a:xfrm>
          <a:prstGeom prst="rect">
            <a:avLst/>
          </a:prstGeom>
        </p:spPr>
      </p:pic>
      <p:grpSp>
        <p:nvGrpSpPr>
          <p:cNvPr id="9" name="Group 8">
            <a:extLst>
              <a:ext uri="{FF2B5EF4-FFF2-40B4-BE49-F238E27FC236}">
                <a16:creationId xmlns:a16="http://schemas.microsoft.com/office/drawing/2014/main" id="{48FA673E-5741-EFB5-1D17-20CADBE32BA9}"/>
              </a:ext>
            </a:extLst>
          </p:cNvPr>
          <p:cNvGrpSpPr/>
          <p:nvPr/>
        </p:nvGrpSpPr>
        <p:grpSpPr>
          <a:xfrm rot="499338">
            <a:off x="6123813" y="7771541"/>
            <a:ext cx="5360550" cy="4909800"/>
            <a:chOff x="430480" y="2342206"/>
            <a:chExt cx="5360550" cy="4909800"/>
          </a:xfrm>
        </p:grpSpPr>
        <p:grpSp>
          <p:nvGrpSpPr>
            <p:cNvPr id="10" name="Group 9">
              <a:extLst>
                <a:ext uri="{FF2B5EF4-FFF2-40B4-BE49-F238E27FC236}">
                  <a16:creationId xmlns:a16="http://schemas.microsoft.com/office/drawing/2014/main" id="{F19049B6-EE74-BF44-3145-927ACE05713B}"/>
                </a:ext>
              </a:extLst>
            </p:cNvPr>
            <p:cNvGrpSpPr/>
            <p:nvPr/>
          </p:nvGrpSpPr>
          <p:grpSpPr>
            <a:xfrm rot="21392189">
              <a:off x="430480" y="2342206"/>
              <a:ext cx="5360550" cy="4909800"/>
              <a:chOff x="3260879" y="2046727"/>
              <a:chExt cx="5360550" cy="4909800"/>
            </a:xfrm>
          </p:grpSpPr>
          <p:sp>
            <p:nvSpPr>
              <p:cNvPr id="12" name="Snip Single Corner of Rectangle 11">
                <a:extLst>
                  <a:ext uri="{FF2B5EF4-FFF2-40B4-BE49-F238E27FC236}">
                    <a16:creationId xmlns:a16="http://schemas.microsoft.com/office/drawing/2014/main" id="{D4201D66-6AE0-3CBF-5091-6FD1503A92E9}"/>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FA66FDFE-5E11-5513-6DF0-D249824F556B}"/>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12FB18F-363E-EC7B-2A93-8D3ECF716B2B}"/>
                </a:ext>
              </a:extLst>
            </p:cNvPr>
            <p:cNvSpPr txBox="1"/>
            <p:nvPr/>
          </p:nvSpPr>
          <p:spPr>
            <a:xfrm rot="21393563">
              <a:off x="610045" y="2581646"/>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Fish</a:t>
              </a:r>
              <a:r>
                <a:rPr lang="en-US" sz="2400" dirty="0">
                  <a:latin typeface="Poppins" pitchFamily="2" charset="77"/>
                  <a:cs typeface="Poppins" pitchFamily="2" charset="77"/>
                </a:rPr>
                <a:t>​</a:t>
              </a:r>
              <a:endParaRPr lang="en-GB" sz="2400"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Fish usually lay hundreds to thousands of eggs at one time. Most fish don't protect their eggs and leave them to develop. In the case of a jawfish, the eggs are protected by the male jawfish keeping them in his mouth! </a:t>
              </a:r>
              <a:r>
                <a:rPr lang="en-US" sz="2400" dirty="0">
                  <a:latin typeface="Poppins" pitchFamily="2" charset="77"/>
                  <a:cs typeface="Poppins" pitchFamily="2" charset="77"/>
                </a:rPr>
                <a:t>​</a:t>
              </a:r>
            </a:p>
          </p:txBody>
        </p:sp>
      </p:grpSp>
    </p:spTree>
    <p:extLst>
      <p:ext uri="{BB962C8B-B14F-4D97-AF65-F5344CB8AC3E}">
        <p14:creationId xmlns:p14="http://schemas.microsoft.com/office/powerpoint/2010/main" val="1407227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B88D6944-372C-0C22-3C66-EC52D0B48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A8B01-04F3-6FD1-1A3C-7F47F6FF0146}"/>
              </a:ext>
            </a:extLst>
          </p:cNvPr>
          <p:cNvSpPr>
            <a:spLocks noGrp="1"/>
          </p:cNvSpPr>
          <p:nvPr>
            <p:ph type="title"/>
          </p:nvPr>
        </p:nvSpPr>
        <p:spPr>
          <a:xfrm>
            <a:off x="838200" y="78431"/>
            <a:ext cx="10515600" cy="1325563"/>
          </a:xfrm>
        </p:spPr>
        <p:txBody>
          <a:bodyPr>
            <a:normAutofit/>
          </a:bodyPr>
          <a:lstStyle/>
          <a:p>
            <a:pPr algn="ctr"/>
            <a:r>
              <a:rPr lang="en-GB" b="1" dirty="0">
                <a:solidFill>
                  <a:schemeClr val="bg1"/>
                </a:solidFill>
                <a:latin typeface="Poppins ExtraBold" pitchFamily="2" charset="77"/>
                <a:cs typeface="Poppins ExtraBold" pitchFamily="2" charset="77"/>
              </a:rPr>
              <a:t>Types of egg-laying animals</a:t>
            </a:r>
            <a:endParaRPr lang="en-GB" sz="1600" b="1" dirty="0">
              <a:solidFill>
                <a:schemeClr val="bg1"/>
              </a:solidFill>
              <a:latin typeface="Poppins ExtraBold" pitchFamily="2" charset="77"/>
              <a:cs typeface="Poppins ExtraBold" pitchFamily="2" charset="77"/>
            </a:endParaRPr>
          </a:p>
        </p:txBody>
      </p:sp>
      <p:sp>
        <p:nvSpPr>
          <p:cNvPr id="4" name="TextBox 3">
            <a:extLst>
              <a:ext uri="{FF2B5EF4-FFF2-40B4-BE49-F238E27FC236}">
                <a16:creationId xmlns:a16="http://schemas.microsoft.com/office/drawing/2014/main" id="{E057F8EA-0494-B351-9EA3-D66425012417}"/>
              </a:ext>
            </a:extLst>
          </p:cNvPr>
          <p:cNvSpPr txBox="1"/>
          <p:nvPr/>
        </p:nvSpPr>
        <p:spPr>
          <a:xfrm>
            <a:off x="227012" y="1346240"/>
            <a:ext cx="116852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000" dirty="0">
                <a:solidFill>
                  <a:schemeClr val="bg1"/>
                </a:solidFill>
                <a:latin typeface="Poppins" pitchFamily="2" charset="77"/>
                <a:cs typeface="Poppins" pitchFamily="2" charset="77"/>
              </a:rPr>
              <a:t>Many animals lay eggs, but not all eggs are the same.</a:t>
            </a:r>
          </a:p>
        </p:txBody>
      </p:sp>
      <p:pic>
        <p:nvPicPr>
          <p:cNvPr id="12" name="Picture 11" descr="A group of fish swimming in water&#10;&#10;AI-generated content may be incorrect.">
            <a:extLst>
              <a:ext uri="{FF2B5EF4-FFF2-40B4-BE49-F238E27FC236}">
                <a16:creationId xmlns:a16="http://schemas.microsoft.com/office/drawing/2014/main" id="{7CD25A2F-654D-8405-430A-34F26B404944}"/>
              </a:ext>
            </a:extLst>
          </p:cNvPr>
          <p:cNvPicPr>
            <a:picLocks noChangeAspect="1"/>
          </p:cNvPicPr>
          <p:nvPr/>
        </p:nvPicPr>
        <p:blipFill>
          <a:blip r:embed="rId3">
            <a:extLst>
              <a:ext uri="{28A0092B-C50C-407E-A947-70E740481C1C}">
                <a14:useLocalDpi xmlns:a14="http://schemas.microsoft.com/office/drawing/2010/main" val="0"/>
              </a:ext>
            </a:extLst>
          </a:blip>
          <a:srcRect l="-260" t="844" r="9135" b="1657"/>
          <a:stretch>
            <a:fillRect/>
          </a:stretch>
        </p:blipFill>
        <p:spPr>
          <a:xfrm rot="5400000">
            <a:off x="1391434" y="1771169"/>
            <a:ext cx="3503622" cy="5304888"/>
          </a:xfrm>
          <a:prstGeom prst="rect">
            <a:avLst/>
          </a:prstGeom>
        </p:spPr>
      </p:pic>
      <p:grpSp>
        <p:nvGrpSpPr>
          <p:cNvPr id="3" name="Group 2">
            <a:extLst>
              <a:ext uri="{FF2B5EF4-FFF2-40B4-BE49-F238E27FC236}">
                <a16:creationId xmlns:a16="http://schemas.microsoft.com/office/drawing/2014/main" id="{23570232-9D00-673B-84D7-A2B0ED370232}"/>
              </a:ext>
            </a:extLst>
          </p:cNvPr>
          <p:cNvGrpSpPr/>
          <p:nvPr/>
        </p:nvGrpSpPr>
        <p:grpSpPr>
          <a:xfrm rot="499338">
            <a:off x="6261546" y="2342205"/>
            <a:ext cx="5360550" cy="4909800"/>
            <a:chOff x="430480" y="2342206"/>
            <a:chExt cx="5360550" cy="4909800"/>
          </a:xfrm>
        </p:grpSpPr>
        <p:grpSp>
          <p:nvGrpSpPr>
            <p:cNvPr id="6" name="Group 5">
              <a:extLst>
                <a:ext uri="{FF2B5EF4-FFF2-40B4-BE49-F238E27FC236}">
                  <a16:creationId xmlns:a16="http://schemas.microsoft.com/office/drawing/2014/main" id="{17A88639-9577-CF6C-6211-F5F0208C811D}"/>
                </a:ext>
              </a:extLst>
            </p:cNvPr>
            <p:cNvGrpSpPr/>
            <p:nvPr/>
          </p:nvGrpSpPr>
          <p:grpSpPr>
            <a:xfrm rot="21392189">
              <a:off x="430480" y="2342206"/>
              <a:ext cx="5360550" cy="4909800"/>
              <a:chOff x="3260879" y="2046727"/>
              <a:chExt cx="5360550" cy="4909800"/>
            </a:xfrm>
          </p:grpSpPr>
          <p:sp>
            <p:nvSpPr>
              <p:cNvPr id="9" name="Snip Single Corner of Rectangle 8">
                <a:extLst>
                  <a:ext uri="{FF2B5EF4-FFF2-40B4-BE49-F238E27FC236}">
                    <a16:creationId xmlns:a16="http://schemas.microsoft.com/office/drawing/2014/main" id="{A910E9D6-5ACC-BCBD-0ADA-87ACE7065400}"/>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3217D17D-04C5-CED3-B3F1-A72AA1CCDC52}"/>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7055C5E4-090C-D22B-9F65-013021B05E8F}"/>
                </a:ext>
              </a:extLst>
            </p:cNvPr>
            <p:cNvSpPr txBox="1"/>
            <p:nvPr/>
          </p:nvSpPr>
          <p:spPr>
            <a:xfrm rot="21393563">
              <a:off x="610045" y="2581646"/>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Fish</a:t>
              </a:r>
              <a:r>
                <a:rPr lang="en-US" sz="2400" dirty="0">
                  <a:latin typeface="Poppins" pitchFamily="2" charset="77"/>
                  <a:cs typeface="Poppins" pitchFamily="2" charset="77"/>
                </a:rPr>
                <a:t>​</a:t>
              </a:r>
              <a:endParaRPr lang="en-GB" sz="2400"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Fish usually lay hundreds to thousands of eggs at one time. Most fish don't protect their eggs and leave them to develop. In the case of a jawfish, the eggs are protected by the male jawfish keeping them in his mouth! </a:t>
              </a:r>
              <a:r>
                <a:rPr lang="en-US" sz="2400" dirty="0">
                  <a:latin typeface="Poppins" pitchFamily="2" charset="77"/>
                  <a:cs typeface="Poppins" pitchFamily="2" charset="77"/>
                </a:rPr>
                <a:t>​</a:t>
              </a:r>
            </a:p>
          </p:txBody>
        </p:sp>
      </p:grpSp>
      <p:pic>
        <p:nvPicPr>
          <p:cNvPr id="17" name="Picture 16" descr="A green frog on a branch&#10;&#10;AI-generated content may be incorrect.">
            <a:extLst>
              <a:ext uri="{FF2B5EF4-FFF2-40B4-BE49-F238E27FC236}">
                <a16:creationId xmlns:a16="http://schemas.microsoft.com/office/drawing/2014/main" id="{35C476E0-C5E4-FC24-4905-1E5BE6FE200A}"/>
              </a:ext>
            </a:extLst>
          </p:cNvPr>
          <p:cNvPicPr>
            <a:picLocks noChangeAspect="1"/>
          </p:cNvPicPr>
          <p:nvPr/>
        </p:nvPicPr>
        <p:blipFill>
          <a:blip r:embed="rId4">
            <a:extLst>
              <a:ext uri="{28A0092B-C50C-407E-A947-70E740481C1C}">
                <a14:useLocalDpi xmlns:a14="http://schemas.microsoft.com/office/drawing/2010/main" val="0"/>
              </a:ext>
            </a:extLst>
          </a:blip>
          <a:srcRect t="5552"/>
          <a:stretch>
            <a:fillRect/>
          </a:stretch>
        </p:blipFill>
        <p:spPr>
          <a:xfrm>
            <a:off x="12758582" y="-1518500"/>
            <a:ext cx="5380156" cy="3386328"/>
          </a:xfrm>
          <a:prstGeom prst="rect">
            <a:avLst/>
          </a:prstGeom>
        </p:spPr>
      </p:pic>
      <p:grpSp>
        <p:nvGrpSpPr>
          <p:cNvPr id="18" name="Group 17">
            <a:extLst>
              <a:ext uri="{FF2B5EF4-FFF2-40B4-BE49-F238E27FC236}">
                <a16:creationId xmlns:a16="http://schemas.microsoft.com/office/drawing/2014/main" id="{4426962C-8495-5F83-655E-801CC759245C}"/>
              </a:ext>
            </a:extLst>
          </p:cNvPr>
          <p:cNvGrpSpPr/>
          <p:nvPr/>
        </p:nvGrpSpPr>
        <p:grpSpPr>
          <a:xfrm>
            <a:off x="-5691989" y="-2321533"/>
            <a:ext cx="5360550" cy="4909800"/>
            <a:chOff x="430480" y="2342206"/>
            <a:chExt cx="5360550" cy="4909800"/>
          </a:xfrm>
        </p:grpSpPr>
        <p:grpSp>
          <p:nvGrpSpPr>
            <p:cNvPr id="19" name="Group 18">
              <a:extLst>
                <a:ext uri="{FF2B5EF4-FFF2-40B4-BE49-F238E27FC236}">
                  <a16:creationId xmlns:a16="http://schemas.microsoft.com/office/drawing/2014/main" id="{EEC1239E-33D0-EE22-E9EC-3D6B53E7BDEA}"/>
                </a:ext>
              </a:extLst>
            </p:cNvPr>
            <p:cNvGrpSpPr/>
            <p:nvPr/>
          </p:nvGrpSpPr>
          <p:grpSpPr>
            <a:xfrm rot="21392189">
              <a:off x="430480" y="2342206"/>
              <a:ext cx="5360550" cy="4909800"/>
              <a:chOff x="3260879" y="2046727"/>
              <a:chExt cx="5360550" cy="4909800"/>
            </a:xfrm>
          </p:grpSpPr>
          <p:sp>
            <p:nvSpPr>
              <p:cNvPr id="22" name="Snip Single Corner of Rectangle 21">
                <a:extLst>
                  <a:ext uri="{FF2B5EF4-FFF2-40B4-BE49-F238E27FC236}">
                    <a16:creationId xmlns:a16="http://schemas.microsoft.com/office/drawing/2014/main" id="{6FA98844-795B-FF7A-E40A-B15E205BB057}"/>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C3EB97B3-3E0C-E3EC-0330-26585EB18421}"/>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C22350D-5FF3-F021-51EE-9CF3D08654B3}"/>
                </a:ext>
              </a:extLst>
            </p:cNvPr>
            <p:cNvSpPr txBox="1"/>
            <p:nvPr/>
          </p:nvSpPr>
          <p:spPr>
            <a:xfrm rot="21393563">
              <a:off x="510384" y="2689908"/>
              <a:ext cx="5070131" cy="273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Amphibians</a:t>
              </a:r>
              <a:r>
                <a:rPr lang="en-US" sz="2400" b="1" dirty="0">
                  <a:solidFill>
                    <a:srgbClr val="EE3F33"/>
                  </a:solidFill>
                  <a:latin typeface="Poppins" pitchFamily="2" charset="77"/>
                  <a:cs typeface="Poppins" pitchFamily="2" charset="77"/>
                </a:rPr>
                <a:t>​</a:t>
              </a:r>
              <a:endParaRPr lang="en-GB" sz="2400" b="1" dirty="0">
                <a:solidFill>
                  <a:srgbClr val="EE3F33"/>
                </a:solidFill>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Amphibians' eggs are mostly soft and jelly like. Their eggs are laid in water. These eggs don't need a shell as the water protects them as they grow.</a:t>
              </a:r>
              <a:endParaRPr lang="en-US" sz="2400" dirty="0">
                <a:latin typeface="Poppins" pitchFamily="2" charset="77"/>
                <a:cs typeface="Poppins" pitchFamily="2" charset="77"/>
              </a:endParaRPr>
            </a:p>
          </p:txBody>
        </p:sp>
      </p:grpSp>
      <p:pic>
        <p:nvPicPr>
          <p:cNvPr id="24" name="Picture 23" descr="A close-up of a butterfly&#10;&#10;AI-generated content may be incorrect.">
            <a:extLst>
              <a:ext uri="{FF2B5EF4-FFF2-40B4-BE49-F238E27FC236}">
                <a16:creationId xmlns:a16="http://schemas.microsoft.com/office/drawing/2014/main" id="{8EF558CE-1871-D717-627E-39848F9D5F1A}"/>
              </a:ext>
            </a:extLst>
          </p:cNvPr>
          <p:cNvPicPr>
            <a:picLocks noChangeAspect="1"/>
          </p:cNvPicPr>
          <p:nvPr/>
        </p:nvPicPr>
        <p:blipFill>
          <a:blip r:embed="rId5">
            <a:extLst>
              <a:ext uri="{28A0092B-C50C-407E-A947-70E740481C1C}">
                <a14:useLocalDpi xmlns:a14="http://schemas.microsoft.com/office/drawing/2010/main" val="0"/>
              </a:ext>
            </a:extLst>
          </a:blip>
          <a:srcRect t="1812" b="9164"/>
          <a:stretch>
            <a:fillRect/>
          </a:stretch>
        </p:blipFill>
        <p:spPr>
          <a:xfrm>
            <a:off x="6321042" y="8310696"/>
            <a:ext cx="5380157" cy="3315326"/>
          </a:xfrm>
          <a:prstGeom prst="rect">
            <a:avLst/>
          </a:prstGeom>
        </p:spPr>
      </p:pic>
      <p:grpSp>
        <p:nvGrpSpPr>
          <p:cNvPr id="25" name="Group 24">
            <a:extLst>
              <a:ext uri="{FF2B5EF4-FFF2-40B4-BE49-F238E27FC236}">
                <a16:creationId xmlns:a16="http://schemas.microsoft.com/office/drawing/2014/main" id="{D2465D70-DCD7-B836-4F2F-CA79C180142F}"/>
              </a:ext>
            </a:extLst>
          </p:cNvPr>
          <p:cNvGrpSpPr/>
          <p:nvPr/>
        </p:nvGrpSpPr>
        <p:grpSpPr>
          <a:xfrm>
            <a:off x="372622" y="7913630"/>
            <a:ext cx="5360550" cy="4909800"/>
            <a:chOff x="430480" y="2342206"/>
            <a:chExt cx="5360550" cy="4909800"/>
          </a:xfrm>
        </p:grpSpPr>
        <p:grpSp>
          <p:nvGrpSpPr>
            <p:cNvPr id="26" name="Group 25">
              <a:extLst>
                <a:ext uri="{FF2B5EF4-FFF2-40B4-BE49-F238E27FC236}">
                  <a16:creationId xmlns:a16="http://schemas.microsoft.com/office/drawing/2014/main" id="{D002F77F-0814-F35B-DE28-2FE2C74AE46A}"/>
                </a:ext>
              </a:extLst>
            </p:cNvPr>
            <p:cNvGrpSpPr/>
            <p:nvPr/>
          </p:nvGrpSpPr>
          <p:grpSpPr>
            <a:xfrm rot="21392189">
              <a:off x="430480" y="2342206"/>
              <a:ext cx="5360550" cy="4909800"/>
              <a:chOff x="3260879" y="2046727"/>
              <a:chExt cx="5360550" cy="4909800"/>
            </a:xfrm>
          </p:grpSpPr>
          <p:sp>
            <p:nvSpPr>
              <p:cNvPr id="28" name="Snip Single Corner of Rectangle 27">
                <a:extLst>
                  <a:ext uri="{FF2B5EF4-FFF2-40B4-BE49-F238E27FC236}">
                    <a16:creationId xmlns:a16="http://schemas.microsoft.com/office/drawing/2014/main" id="{1C230750-28B5-5E4F-298F-C3B0D9D42474}"/>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0F72107-7927-453E-4B8C-89B6A763E762}"/>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0C89CC9F-6459-AF6A-D0BB-8D9F6319299D}"/>
                </a:ext>
              </a:extLst>
            </p:cNvPr>
            <p:cNvSpPr txBox="1"/>
            <p:nvPr/>
          </p:nvSpPr>
          <p:spPr>
            <a:xfrm rot="21393563">
              <a:off x="497084" y="2624741"/>
              <a:ext cx="5070131" cy="31762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Insects</a:t>
              </a:r>
              <a:r>
                <a:rPr lang="en-US" sz="2400" b="1" dirty="0">
                  <a:solidFill>
                    <a:srgbClr val="EE3F33"/>
                  </a:solidFill>
                  <a:latin typeface="Poppins" pitchFamily="2" charset="77"/>
                  <a:cs typeface="Poppins" pitchFamily="2" charset="77"/>
                </a:rPr>
                <a:t>​</a:t>
              </a:r>
              <a:endParaRPr lang="en-GB" sz="2400" b="1" dirty="0">
                <a:solidFill>
                  <a:srgbClr val="EE3F33"/>
                </a:solidFill>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Insect eggs come in all shapes and sizes. They are tiny and laid in clusters on the ground or on leaves. Some insects hide their eggs well to protect the larvae (insect baby). </a:t>
              </a:r>
              <a:r>
                <a:rPr lang="en-US" sz="2400" dirty="0">
                  <a:latin typeface="Poppins" pitchFamily="2" charset="77"/>
                  <a:cs typeface="Poppins" pitchFamily="2" charset="77"/>
                </a:rPr>
                <a:t>​</a:t>
              </a:r>
            </a:p>
          </p:txBody>
        </p:sp>
      </p:grpSp>
    </p:spTree>
    <p:extLst>
      <p:ext uri="{BB962C8B-B14F-4D97-AF65-F5344CB8AC3E}">
        <p14:creationId xmlns:p14="http://schemas.microsoft.com/office/powerpoint/2010/main" val="3012900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696BA1E2-B194-36E9-02DE-420A95A4EEB1}"/>
            </a:ext>
          </a:extLst>
        </p:cNvPr>
        <p:cNvGrpSpPr/>
        <p:nvPr/>
      </p:nvGrpSpPr>
      <p:grpSpPr>
        <a:xfrm>
          <a:off x="0" y="0"/>
          <a:ext cx="0" cy="0"/>
          <a:chOff x="0" y="0"/>
          <a:chExt cx="0" cy="0"/>
        </a:xfrm>
      </p:grpSpPr>
      <p:pic>
        <p:nvPicPr>
          <p:cNvPr id="17" name="Picture 16" descr="A close-up of a butterfly&#10;&#10;AI-generated content may be incorrect.">
            <a:extLst>
              <a:ext uri="{FF2B5EF4-FFF2-40B4-BE49-F238E27FC236}">
                <a16:creationId xmlns:a16="http://schemas.microsoft.com/office/drawing/2014/main" id="{A23D1E58-42A7-9203-A589-F26CEE4435A8}"/>
              </a:ext>
            </a:extLst>
          </p:cNvPr>
          <p:cNvPicPr>
            <a:picLocks noChangeAspect="1"/>
          </p:cNvPicPr>
          <p:nvPr/>
        </p:nvPicPr>
        <p:blipFill>
          <a:blip r:embed="rId3">
            <a:extLst>
              <a:ext uri="{28A0092B-C50C-407E-A947-70E740481C1C}">
                <a14:useLocalDpi xmlns:a14="http://schemas.microsoft.com/office/drawing/2010/main" val="0"/>
              </a:ext>
            </a:extLst>
          </a:blip>
          <a:srcRect t="1812" b="9164"/>
          <a:stretch>
            <a:fillRect/>
          </a:stretch>
        </p:blipFill>
        <p:spPr>
          <a:xfrm>
            <a:off x="6378900" y="2739272"/>
            <a:ext cx="5380157" cy="3315326"/>
          </a:xfrm>
          <a:prstGeom prst="rect">
            <a:avLst/>
          </a:prstGeom>
        </p:spPr>
      </p:pic>
      <p:sp>
        <p:nvSpPr>
          <p:cNvPr id="2" name="Title 1">
            <a:extLst>
              <a:ext uri="{FF2B5EF4-FFF2-40B4-BE49-F238E27FC236}">
                <a16:creationId xmlns:a16="http://schemas.microsoft.com/office/drawing/2014/main" id="{801A91AF-47DE-5086-6625-1B4BDE85749E}"/>
              </a:ext>
            </a:extLst>
          </p:cNvPr>
          <p:cNvSpPr>
            <a:spLocks noGrp="1"/>
          </p:cNvSpPr>
          <p:nvPr>
            <p:ph type="title"/>
          </p:nvPr>
        </p:nvSpPr>
        <p:spPr>
          <a:xfrm>
            <a:off x="838200" y="78431"/>
            <a:ext cx="10515600" cy="1325563"/>
          </a:xfrm>
        </p:spPr>
        <p:txBody>
          <a:bodyPr>
            <a:normAutofit/>
          </a:bodyPr>
          <a:lstStyle/>
          <a:p>
            <a:pPr algn="ctr"/>
            <a:r>
              <a:rPr lang="en-GB" b="1" dirty="0">
                <a:solidFill>
                  <a:schemeClr val="bg1"/>
                </a:solidFill>
                <a:latin typeface="Poppins ExtraBold" pitchFamily="2" charset="77"/>
                <a:cs typeface="Poppins ExtraBold" pitchFamily="2" charset="77"/>
              </a:rPr>
              <a:t>Types of egg-laying animals</a:t>
            </a:r>
            <a:endParaRPr lang="en-GB" sz="1600" b="1" dirty="0">
              <a:solidFill>
                <a:schemeClr val="bg1"/>
              </a:solidFill>
              <a:latin typeface="Poppins ExtraBold" pitchFamily="2" charset="77"/>
              <a:cs typeface="Poppins ExtraBold" pitchFamily="2" charset="77"/>
            </a:endParaRPr>
          </a:p>
        </p:txBody>
      </p:sp>
      <p:sp>
        <p:nvSpPr>
          <p:cNvPr id="4" name="TextBox 3">
            <a:extLst>
              <a:ext uri="{FF2B5EF4-FFF2-40B4-BE49-F238E27FC236}">
                <a16:creationId xmlns:a16="http://schemas.microsoft.com/office/drawing/2014/main" id="{B85C8941-36CA-34DE-6A1B-E0522F2101E8}"/>
              </a:ext>
            </a:extLst>
          </p:cNvPr>
          <p:cNvSpPr txBox="1"/>
          <p:nvPr/>
        </p:nvSpPr>
        <p:spPr>
          <a:xfrm>
            <a:off x="227012" y="1346240"/>
            <a:ext cx="116852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000" dirty="0">
                <a:solidFill>
                  <a:schemeClr val="bg1"/>
                </a:solidFill>
                <a:latin typeface="Poppins" pitchFamily="2" charset="77"/>
                <a:cs typeface="Poppins" pitchFamily="2" charset="77"/>
              </a:rPr>
              <a:t>Many animals lay eggs, but not all eggs are the same.</a:t>
            </a:r>
          </a:p>
        </p:txBody>
      </p:sp>
      <p:grpSp>
        <p:nvGrpSpPr>
          <p:cNvPr id="7" name="Group 6">
            <a:extLst>
              <a:ext uri="{FF2B5EF4-FFF2-40B4-BE49-F238E27FC236}">
                <a16:creationId xmlns:a16="http://schemas.microsoft.com/office/drawing/2014/main" id="{B0C0EC4F-4E76-30BD-17CA-41454B2681A6}"/>
              </a:ext>
            </a:extLst>
          </p:cNvPr>
          <p:cNvGrpSpPr/>
          <p:nvPr/>
        </p:nvGrpSpPr>
        <p:grpSpPr>
          <a:xfrm>
            <a:off x="430480" y="2342206"/>
            <a:ext cx="5360550" cy="4909800"/>
            <a:chOff x="430480" y="2342206"/>
            <a:chExt cx="5360550" cy="4909800"/>
          </a:xfrm>
        </p:grpSpPr>
        <p:grpSp>
          <p:nvGrpSpPr>
            <p:cNvPr id="15" name="Group 14">
              <a:extLst>
                <a:ext uri="{FF2B5EF4-FFF2-40B4-BE49-F238E27FC236}">
                  <a16:creationId xmlns:a16="http://schemas.microsoft.com/office/drawing/2014/main" id="{61B19EF4-6765-C0AD-6DF0-833B69F43C59}"/>
                </a:ext>
              </a:extLst>
            </p:cNvPr>
            <p:cNvGrpSpPr/>
            <p:nvPr/>
          </p:nvGrpSpPr>
          <p:grpSpPr>
            <a:xfrm rot="21392189">
              <a:off x="430480" y="2342206"/>
              <a:ext cx="5360550" cy="4909800"/>
              <a:chOff x="3260879" y="2046727"/>
              <a:chExt cx="5360550" cy="4909800"/>
            </a:xfrm>
          </p:grpSpPr>
          <p:sp>
            <p:nvSpPr>
              <p:cNvPr id="13" name="Snip Single Corner of Rectangle 12">
                <a:extLst>
                  <a:ext uri="{FF2B5EF4-FFF2-40B4-BE49-F238E27FC236}">
                    <a16:creationId xmlns:a16="http://schemas.microsoft.com/office/drawing/2014/main" id="{91054717-CBF1-E5CC-ABE8-BA8D6210BBDC}"/>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8EF3352A-9EA5-1E9A-7036-124A22CB76FF}"/>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A28EF9F-6703-9CEA-73A2-DFB02B169D23}"/>
                </a:ext>
              </a:extLst>
            </p:cNvPr>
            <p:cNvSpPr txBox="1"/>
            <p:nvPr/>
          </p:nvSpPr>
          <p:spPr>
            <a:xfrm rot="21393563">
              <a:off x="497084" y="2624741"/>
              <a:ext cx="5070131" cy="31762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Insects</a:t>
              </a:r>
              <a:r>
                <a:rPr lang="en-US" sz="2400" b="1" dirty="0">
                  <a:solidFill>
                    <a:srgbClr val="EE3F33"/>
                  </a:solidFill>
                  <a:latin typeface="Poppins" pitchFamily="2" charset="77"/>
                  <a:cs typeface="Poppins" pitchFamily="2" charset="77"/>
                </a:rPr>
                <a:t>​</a:t>
              </a:r>
              <a:endParaRPr lang="en-GB" sz="2400" b="1" dirty="0">
                <a:solidFill>
                  <a:srgbClr val="EE3F33"/>
                </a:solidFill>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Insect eggs come in all shapes and sizes. They are tiny and laid in clusters on the ground or on leaves. Some insects hide their eggs well to protect the larvae (insect baby). </a:t>
              </a:r>
              <a:r>
                <a:rPr lang="en-US" sz="2400" dirty="0">
                  <a:latin typeface="Poppins" pitchFamily="2" charset="77"/>
                  <a:cs typeface="Poppins" pitchFamily="2" charset="77"/>
                </a:rPr>
                <a:t>​</a:t>
              </a:r>
            </a:p>
          </p:txBody>
        </p:sp>
      </p:grpSp>
      <p:pic>
        <p:nvPicPr>
          <p:cNvPr id="8" name="Picture 7" descr="A group of fish swimming in water&#10;&#10;AI-generated content may be incorrect.">
            <a:extLst>
              <a:ext uri="{FF2B5EF4-FFF2-40B4-BE49-F238E27FC236}">
                <a16:creationId xmlns:a16="http://schemas.microsoft.com/office/drawing/2014/main" id="{0244C7CF-307B-A3BD-A392-4C6BB887783E}"/>
              </a:ext>
            </a:extLst>
          </p:cNvPr>
          <p:cNvPicPr>
            <a:picLocks noChangeAspect="1"/>
          </p:cNvPicPr>
          <p:nvPr/>
        </p:nvPicPr>
        <p:blipFill>
          <a:blip r:embed="rId4">
            <a:extLst>
              <a:ext uri="{28A0092B-C50C-407E-A947-70E740481C1C}">
                <a14:useLocalDpi xmlns:a14="http://schemas.microsoft.com/office/drawing/2010/main" val="0"/>
              </a:ext>
            </a:extLst>
          </a:blip>
          <a:srcRect l="-260" t="844" r="9135" b="1657"/>
          <a:stretch>
            <a:fillRect/>
          </a:stretch>
        </p:blipFill>
        <p:spPr>
          <a:xfrm rot="5400000">
            <a:off x="-4735694" y="-2834877"/>
            <a:ext cx="3503622" cy="5304888"/>
          </a:xfrm>
          <a:prstGeom prst="rect">
            <a:avLst/>
          </a:prstGeom>
        </p:spPr>
      </p:pic>
      <p:grpSp>
        <p:nvGrpSpPr>
          <p:cNvPr id="9" name="Group 8">
            <a:extLst>
              <a:ext uri="{FF2B5EF4-FFF2-40B4-BE49-F238E27FC236}">
                <a16:creationId xmlns:a16="http://schemas.microsoft.com/office/drawing/2014/main" id="{7DCF8ED6-3018-53AF-1F5C-896462E0BEC0}"/>
              </a:ext>
            </a:extLst>
          </p:cNvPr>
          <p:cNvGrpSpPr/>
          <p:nvPr/>
        </p:nvGrpSpPr>
        <p:grpSpPr>
          <a:xfrm rot="499338">
            <a:off x="12850541" y="-2796431"/>
            <a:ext cx="5360550" cy="4909800"/>
            <a:chOff x="430480" y="2342206"/>
            <a:chExt cx="5360550" cy="4909800"/>
          </a:xfrm>
        </p:grpSpPr>
        <p:grpSp>
          <p:nvGrpSpPr>
            <p:cNvPr id="10" name="Group 9">
              <a:extLst>
                <a:ext uri="{FF2B5EF4-FFF2-40B4-BE49-F238E27FC236}">
                  <a16:creationId xmlns:a16="http://schemas.microsoft.com/office/drawing/2014/main" id="{CC299F55-872B-7F81-ABFF-39A83A6379EE}"/>
                </a:ext>
              </a:extLst>
            </p:cNvPr>
            <p:cNvGrpSpPr/>
            <p:nvPr/>
          </p:nvGrpSpPr>
          <p:grpSpPr>
            <a:xfrm rot="21392189">
              <a:off x="430480" y="2342206"/>
              <a:ext cx="5360550" cy="4909800"/>
              <a:chOff x="3260879" y="2046727"/>
              <a:chExt cx="5360550" cy="4909800"/>
            </a:xfrm>
          </p:grpSpPr>
          <p:sp>
            <p:nvSpPr>
              <p:cNvPr id="12" name="Snip Single Corner of Rectangle 11">
                <a:extLst>
                  <a:ext uri="{FF2B5EF4-FFF2-40B4-BE49-F238E27FC236}">
                    <a16:creationId xmlns:a16="http://schemas.microsoft.com/office/drawing/2014/main" id="{01565F33-F6BB-5A4B-D0CF-0FCCF411D54F}"/>
                  </a:ext>
                </a:extLst>
              </p:cNvPr>
              <p:cNvSpPr/>
              <p:nvPr/>
            </p:nvSpPr>
            <p:spPr>
              <a:xfrm>
                <a:off x="3260879" y="2046727"/>
                <a:ext cx="5360550" cy="4909800"/>
              </a:xfrm>
              <a:prstGeom prst="snip1Rect">
                <a:avLst>
                  <a:gd name="adj" fmla="val 6960"/>
                </a:avLst>
              </a:prstGeom>
              <a:solidFill>
                <a:schemeClr val="bg1"/>
              </a:solidFill>
              <a:ln>
                <a:noFill/>
              </a:ln>
              <a:effectLst>
                <a:outerShdw blurRad="248775" dist="51707" dir="5520000" sx="98843" sy="98843"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F1B77145-4680-FD5C-32E7-15DE2D3F45C0}"/>
                  </a:ext>
                </a:extLst>
              </p:cNvPr>
              <p:cNvSpPr/>
              <p:nvPr/>
            </p:nvSpPr>
            <p:spPr>
              <a:xfrm rot="13478116">
                <a:off x="8111410" y="2180932"/>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0F9D64D-0F8A-19FF-3F0E-A4C13626A0E1}"/>
                </a:ext>
              </a:extLst>
            </p:cNvPr>
            <p:cNvSpPr txBox="1"/>
            <p:nvPr/>
          </p:nvSpPr>
          <p:spPr>
            <a:xfrm rot="21393563">
              <a:off x="610045" y="2581646"/>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Fish</a:t>
              </a:r>
              <a:r>
                <a:rPr lang="en-US" sz="2400" dirty="0">
                  <a:latin typeface="Poppins" pitchFamily="2" charset="77"/>
                  <a:cs typeface="Poppins" pitchFamily="2" charset="77"/>
                </a:rPr>
                <a:t>​</a:t>
              </a:r>
              <a:endParaRPr lang="en-GB" sz="2400" dirty="0">
                <a:latin typeface="Poppins" pitchFamily="2" charset="77"/>
                <a:cs typeface="Poppins" pitchFamily="2" charset="77"/>
              </a:endParaRPr>
            </a:p>
            <a:p>
              <a:pPr fontAlgn="base">
                <a:lnSpc>
                  <a:spcPct val="120000"/>
                </a:lnSpc>
              </a:pPr>
              <a:r>
                <a:rPr lang="en-GB" sz="2400" dirty="0">
                  <a:latin typeface="Poppins" pitchFamily="2" charset="77"/>
                  <a:cs typeface="Poppins" pitchFamily="2" charset="77"/>
                </a:rPr>
                <a:t>Fish usually lay hundreds to thousands of eggs at one time. Most fish don't protect their eggs and leave them to develop. In the case of a jawfish, the eggs are protected by the male jawfish keeping them in his mouth! </a:t>
              </a:r>
              <a:r>
                <a:rPr lang="en-US" sz="2400" dirty="0">
                  <a:latin typeface="Poppins" pitchFamily="2" charset="77"/>
                  <a:cs typeface="Poppins" pitchFamily="2" charset="77"/>
                </a:rPr>
                <a:t>​</a:t>
              </a:r>
            </a:p>
          </p:txBody>
        </p:sp>
      </p:grpSp>
      <p:pic>
        <p:nvPicPr>
          <p:cNvPr id="20" name="Picture 19">
            <a:extLst>
              <a:ext uri="{FF2B5EF4-FFF2-40B4-BE49-F238E27FC236}">
                <a16:creationId xmlns:a16="http://schemas.microsoft.com/office/drawing/2014/main" id="{38B3E036-4129-8C9C-3FBD-B2A2DA97FC8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363222" y="2184766"/>
            <a:ext cx="1607400" cy="1607400"/>
          </a:xfrm>
          <a:prstGeom prst="ellipse">
            <a:avLst/>
          </a:prstGeom>
          <a:ln w="38100">
            <a:solidFill>
              <a:srgbClr val="EE3F33"/>
            </a:solidFill>
          </a:ln>
        </p:spPr>
      </p:pic>
    </p:spTree>
    <p:extLst>
      <p:ext uri="{BB962C8B-B14F-4D97-AF65-F5344CB8AC3E}">
        <p14:creationId xmlns:p14="http://schemas.microsoft.com/office/powerpoint/2010/main" val="339583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8373-9CCF-3BC8-61C6-F61451A10A8F}"/>
              </a:ext>
            </a:extLst>
          </p:cNvPr>
          <p:cNvSpPr>
            <a:spLocks noGrp="1"/>
          </p:cNvSpPr>
          <p:nvPr>
            <p:ph type="title"/>
          </p:nvPr>
        </p:nvSpPr>
        <p:spPr>
          <a:xfrm>
            <a:off x="803275" y="1044046"/>
            <a:ext cx="5782876" cy="1801838"/>
          </a:xfrm>
        </p:spPr>
        <p:txBody>
          <a:bodyPr/>
          <a:lstStyle/>
          <a:p>
            <a:pPr>
              <a:lnSpc>
                <a:spcPct val="100000"/>
              </a:lnSpc>
            </a:pPr>
            <a:r>
              <a:rPr lang="en-GB" b="1" dirty="0">
                <a:solidFill>
                  <a:srgbClr val="0B5AA2"/>
                </a:solidFill>
                <a:latin typeface="Poppins ExtraBold"/>
                <a:cs typeface="Poppins ExtraBold"/>
              </a:rPr>
              <a:t>Egg-laying animal fact files</a:t>
            </a:r>
          </a:p>
        </p:txBody>
      </p:sp>
      <p:pic>
        <p:nvPicPr>
          <p:cNvPr id="7" name="Picture 6" descr="A red lion with a crown and blue text&#10;&#10;AI-generated content may be incorrect.">
            <a:extLst>
              <a:ext uri="{FF2B5EF4-FFF2-40B4-BE49-F238E27FC236}">
                <a16:creationId xmlns:a16="http://schemas.microsoft.com/office/drawing/2014/main" id="{35D626F3-C5E1-972C-2B8C-EBDAF1D7E7B0}"/>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34E9A33D-4848-814D-04F6-39B7CB0F26C7}"/>
              </a:ext>
            </a:extLst>
          </p:cNvPr>
          <p:cNvSpPr txBox="1"/>
          <p:nvPr/>
        </p:nvSpPr>
        <p:spPr>
          <a:xfrm>
            <a:off x="803275" y="2845884"/>
            <a:ext cx="578287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dirty="0">
                <a:latin typeface="Poppins" pitchFamily="2" charset="77"/>
                <a:cs typeface="Poppins" pitchFamily="2" charset="77"/>
              </a:rPr>
              <a:t>You are going to become egg detectives and create a fact file about an egg-laying animal. </a:t>
            </a:r>
            <a:r>
              <a:rPr lang="en-US" sz="2400" dirty="0">
                <a:latin typeface="Poppins" pitchFamily="2" charset="77"/>
                <a:cs typeface="Poppins" pitchFamily="2" charset="77"/>
              </a:rPr>
              <a:t>​</a:t>
            </a:r>
          </a:p>
          <a:p>
            <a:pPr fontAlgn="base"/>
            <a:r>
              <a:rPr lang="en-GB" sz="2400" dirty="0">
                <a:latin typeface="Poppins" pitchFamily="2" charset="77"/>
                <a:cs typeface="Poppins" pitchFamily="2" charset="77"/>
              </a:rPr>
              <a:t>​</a:t>
            </a:r>
          </a:p>
          <a:p>
            <a:pPr fontAlgn="base"/>
            <a:r>
              <a:rPr lang="en-GB" sz="2400" dirty="0">
                <a:latin typeface="Poppins" pitchFamily="2" charset="77"/>
                <a:cs typeface="Poppins" pitchFamily="2" charset="77"/>
              </a:rPr>
              <a:t>You will need to find out what type of animal it is, how it lays its eggs and at least one amazing fact. </a:t>
            </a:r>
            <a:r>
              <a:rPr lang="en-US" sz="2400" dirty="0">
                <a:latin typeface="Poppins" pitchFamily="2" charset="77"/>
                <a:cs typeface="Poppins" pitchFamily="2" charset="77"/>
              </a:rPr>
              <a:t>​</a:t>
            </a:r>
          </a:p>
        </p:txBody>
      </p:sp>
      <p:pic>
        <p:nvPicPr>
          <p:cNvPr id="12" name="Picture 11">
            <a:extLst>
              <a:ext uri="{FF2B5EF4-FFF2-40B4-BE49-F238E27FC236}">
                <a16:creationId xmlns:a16="http://schemas.microsoft.com/office/drawing/2014/main" id="{407C273D-9AB6-30F2-98C3-0572EF2E68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25992">
            <a:off x="7154456" y="660766"/>
            <a:ext cx="4697768" cy="6647933"/>
          </a:xfrm>
          <a:prstGeom prst="rect">
            <a:avLst/>
          </a:prstGeom>
          <a:effectLst>
            <a:outerShdw blurRad="199419" sx="102000" sy="102000" algn="ctr" rotWithShape="0">
              <a:prstClr val="black">
                <a:alpha val="24403"/>
              </a:prstClr>
            </a:outerShdw>
          </a:effectLst>
        </p:spPr>
      </p:pic>
    </p:spTree>
    <p:extLst>
      <p:ext uri="{BB962C8B-B14F-4D97-AF65-F5344CB8AC3E}">
        <p14:creationId xmlns:p14="http://schemas.microsoft.com/office/powerpoint/2010/main" val="146578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E8583717-F034-2218-2520-FE50AE6C3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54F23-07B2-6CAB-C1B5-880777F03B68}"/>
              </a:ext>
            </a:extLst>
          </p:cNvPr>
          <p:cNvSpPr>
            <a:spLocks noGrp="1"/>
          </p:cNvSpPr>
          <p:nvPr>
            <p:ph type="title"/>
          </p:nvPr>
        </p:nvSpPr>
        <p:spPr>
          <a:xfrm>
            <a:off x="803274" y="205845"/>
            <a:ext cx="6340475"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pic>
        <p:nvPicPr>
          <p:cNvPr id="7" name="Picture 6" descr="A red lion with a crown and blue text&#10;&#10;AI-generated content may be incorrect.">
            <a:extLst>
              <a:ext uri="{FF2B5EF4-FFF2-40B4-BE49-F238E27FC236}">
                <a16:creationId xmlns:a16="http://schemas.microsoft.com/office/drawing/2014/main" id="{EA175B8B-489F-6BCB-BE60-41538E6B5A67}"/>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F5B703ED-484E-36CD-2FF8-464FA0140EC0}"/>
              </a:ext>
            </a:extLst>
          </p:cNvPr>
          <p:cNvSpPr txBox="1"/>
          <p:nvPr/>
        </p:nvSpPr>
        <p:spPr>
          <a:xfrm>
            <a:off x="803273" y="3052084"/>
            <a:ext cx="57828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1. Do all birds lay eggs?</a:t>
            </a:r>
          </a:p>
        </p:txBody>
      </p:sp>
      <p:sp>
        <p:nvSpPr>
          <p:cNvPr id="4" name="TextBox 3">
            <a:extLst>
              <a:ext uri="{FF2B5EF4-FFF2-40B4-BE49-F238E27FC236}">
                <a16:creationId xmlns:a16="http://schemas.microsoft.com/office/drawing/2014/main" id="{8AAE03E5-419F-DD2C-0001-FA76F13C7E11}"/>
              </a:ext>
            </a:extLst>
          </p:cNvPr>
          <p:cNvSpPr txBox="1"/>
          <p:nvPr/>
        </p:nvSpPr>
        <p:spPr>
          <a:xfrm>
            <a:off x="803273" y="3743952"/>
            <a:ext cx="5782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dirty="0">
                <a:latin typeface="Poppins" pitchFamily="2" charset="77"/>
                <a:cs typeface="Poppins" pitchFamily="2" charset="77"/>
              </a:rPr>
              <a:t>Yes, all birds lay eggs. Have you ever seen a bird’s egg before? </a:t>
            </a:r>
          </a:p>
        </p:txBody>
      </p:sp>
      <p:pic>
        <p:nvPicPr>
          <p:cNvPr id="8" name="Picture 7" descr="A group of eggs on the ground&#10;&#10;AI-generated content may be incorrect.">
            <a:extLst>
              <a:ext uri="{FF2B5EF4-FFF2-40B4-BE49-F238E27FC236}">
                <a16:creationId xmlns:a16="http://schemas.microsoft.com/office/drawing/2014/main" id="{C428A283-4FC7-0637-57A4-347B46E075CA}"/>
              </a:ext>
            </a:extLst>
          </p:cNvPr>
          <p:cNvPicPr>
            <a:picLocks noChangeAspect="1"/>
          </p:cNvPicPr>
          <p:nvPr/>
        </p:nvPicPr>
        <p:blipFill>
          <a:blip r:embed="rId3">
            <a:extLst>
              <a:ext uri="{28A0092B-C50C-407E-A947-70E740481C1C}">
                <a14:useLocalDpi xmlns:a14="http://schemas.microsoft.com/office/drawing/2010/main" val="0"/>
              </a:ext>
            </a:extLst>
          </a:blip>
          <a:srcRect l="26685" t="444" r="8552" b="4049"/>
          <a:stretch>
            <a:fillRect/>
          </a:stretch>
        </p:blipFill>
        <p:spPr>
          <a:xfrm>
            <a:off x="6454665" y="1643600"/>
            <a:ext cx="2308336" cy="2328184"/>
          </a:xfrm>
          <a:prstGeom prst="ellipse">
            <a:avLst/>
          </a:prstGeom>
          <a:ln w="38100">
            <a:solidFill>
              <a:srgbClr val="EE3F33"/>
            </a:solidFill>
          </a:ln>
        </p:spPr>
      </p:pic>
      <p:pic>
        <p:nvPicPr>
          <p:cNvPr id="10" name="Picture 9">
            <a:extLst>
              <a:ext uri="{FF2B5EF4-FFF2-40B4-BE49-F238E27FC236}">
                <a16:creationId xmlns:a16="http://schemas.microsoft.com/office/drawing/2014/main" id="{DF3C970E-BD49-990A-3005-5B7F824EFEC7}"/>
              </a:ext>
            </a:extLst>
          </p:cNvPr>
          <p:cNvPicPr>
            <a:picLocks noChangeAspect="1"/>
          </p:cNvPicPr>
          <p:nvPr/>
        </p:nvPicPr>
        <p:blipFill>
          <a:blip r:embed="rId4">
            <a:extLst>
              <a:ext uri="{28A0092B-C50C-407E-A947-70E740481C1C}">
                <a14:useLocalDpi xmlns:a14="http://schemas.microsoft.com/office/drawing/2010/main" val="0"/>
              </a:ext>
            </a:extLst>
          </a:blip>
          <a:srcRect l="22192" r="22192"/>
          <a:stretch/>
        </p:blipFill>
        <p:spPr>
          <a:xfrm>
            <a:off x="9200522" y="1981650"/>
            <a:ext cx="2308336" cy="2328184"/>
          </a:xfrm>
          <a:prstGeom prst="ellipse">
            <a:avLst/>
          </a:prstGeom>
          <a:ln w="38100">
            <a:solidFill>
              <a:srgbClr val="EE3F33"/>
            </a:solidFill>
          </a:ln>
        </p:spPr>
      </p:pic>
      <p:pic>
        <p:nvPicPr>
          <p:cNvPr id="11" name="Picture 10">
            <a:extLst>
              <a:ext uri="{FF2B5EF4-FFF2-40B4-BE49-F238E27FC236}">
                <a16:creationId xmlns:a16="http://schemas.microsoft.com/office/drawing/2014/main" id="{123786DF-1063-5F5A-F07E-22D81BA6A56B}"/>
              </a:ext>
            </a:extLst>
          </p:cNvPr>
          <p:cNvPicPr>
            <a:picLocks noChangeAspect="1"/>
          </p:cNvPicPr>
          <p:nvPr/>
        </p:nvPicPr>
        <p:blipFill>
          <a:blip r:embed="rId5">
            <a:extLst>
              <a:ext uri="{28A0092B-C50C-407E-A947-70E740481C1C}">
                <a14:useLocalDpi xmlns:a14="http://schemas.microsoft.com/office/drawing/2010/main" val="0"/>
              </a:ext>
            </a:extLst>
          </a:blip>
          <a:srcRect l="16925" r="16925"/>
          <a:stretch/>
        </p:blipFill>
        <p:spPr>
          <a:xfrm rot="16878823">
            <a:off x="7473322" y="4127950"/>
            <a:ext cx="2308336" cy="2328184"/>
          </a:xfrm>
          <a:prstGeom prst="ellipse">
            <a:avLst/>
          </a:prstGeom>
          <a:ln w="38100">
            <a:solidFill>
              <a:srgbClr val="EE3F33"/>
            </a:solidFill>
          </a:ln>
        </p:spPr>
      </p:pic>
      <p:sp>
        <p:nvSpPr>
          <p:cNvPr id="6" name="Rounded Rectangle 5">
            <a:extLst>
              <a:ext uri="{FF2B5EF4-FFF2-40B4-BE49-F238E27FC236}">
                <a16:creationId xmlns:a16="http://schemas.microsoft.com/office/drawing/2014/main" id="{C778D74A-BC66-DD9B-4288-517FC689926D}"/>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bg1"/>
                </a:solidFill>
                <a:latin typeface="Poppins"/>
                <a:cs typeface="Poppins"/>
              </a:rPr>
              <a:t>Quiz time!</a:t>
            </a:r>
          </a:p>
        </p:txBody>
      </p:sp>
    </p:spTree>
    <p:extLst>
      <p:ext uri="{BB962C8B-B14F-4D97-AF65-F5344CB8AC3E}">
        <p14:creationId xmlns:p14="http://schemas.microsoft.com/office/powerpoint/2010/main" val="224348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E9A10EFC-3E80-EF61-621E-0C539C898C1B}"/>
            </a:ext>
          </a:extLst>
        </p:cNvPr>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DE44320F-1646-E838-EE79-E7D10B892C80}"/>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1EBF6681-DF3E-86C2-6B30-006A4F5D4C34}"/>
              </a:ext>
            </a:extLst>
          </p:cNvPr>
          <p:cNvSpPr txBox="1"/>
          <p:nvPr/>
        </p:nvSpPr>
        <p:spPr>
          <a:xfrm>
            <a:off x="803274" y="2845884"/>
            <a:ext cx="61950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2. Which of these animals lay eggs?</a:t>
            </a:r>
          </a:p>
        </p:txBody>
      </p:sp>
      <p:sp>
        <p:nvSpPr>
          <p:cNvPr id="6" name="Rounded Rectangle 5">
            <a:extLst>
              <a:ext uri="{FF2B5EF4-FFF2-40B4-BE49-F238E27FC236}">
                <a16:creationId xmlns:a16="http://schemas.microsoft.com/office/drawing/2014/main" id="{9C0F3A5E-777B-6793-6650-390F3A4F29DF}"/>
              </a:ext>
            </a:extLst>
          </p:cNvPr>
          <p:cNvSpPr/>
          <p:nvPr/>
        </p:nvSpPr>
        <p:spPr>
          <a:xfrm>
            <a:off x="812807" y="3785127"/>
            <a:ext cx="1664332" cy="696927"/>
          </a:xfrm>
          <a:custGeom>
            <a:avLst/>
            <a:gdLst>
              <a:gd name="csX0" fmla="*/ 0 w 1664332"/>
              <a:gd name="csY0" fmla="*/ 348464 h 696927"/>
              <a:gd name="csX1" fmla="*/ 348464 w 1664332"/>
              <a:gd name="csY1" fmla="*/ 0 h 696927"/>
              <a:gd name="csX2" fmla="*/ 803144 w 1664332"/>
              <a:gd name="csY2" fmla="*/ 0 h 696927"/>
              <a:gd name="csX3" fmla="*/ 1315869 w 1664332"/>
              <a:gd name="csY3" fmla="*/ 0 h 696927"/>
              <a:gd name="csX4" fmla="*/ 1664333 w 1664332"/>
              <a:gd name="csY4" fmla="*/ 348464 h 696927"/>
              <a:gd name="csX5" fmla="*/ 1664332 w 1664332"/>
              <a:gd name="csY5" fmla="*/ 348464 h 696927"/>
              <a:gd name="csX6" fmla="*/ 1315868 w 1664332"/>
              <a:gd name="csY6" fmla="*/ 696928 h 696927"/>
              <a:gd name="csX7" fmla="*/ 841840 w 1664332"/>
              <a:gd name="csY7" fmla="*/ 696928 h 696927"/>
              <a:gd name="csX8" fmla="*/ 348464 w 1664332"/>
              <a:gd name="csY8" fmla="*/ 696927 h 696927"/>
              <a:gd name="csX9" fmla="*/ 0 w 1664332"/>
              <a:gd name="csY9" fmla="*/ 348463 h 696927"/>
              <a:gd name="csX10" fmla="*/ 0 w 1664332"/>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64332" h="696927" fill="none" extrusionOk="0">
                <a:moveTo>
                  <a:pt x="0" y="348464"/>
                </a:moveTo>
                <a:cubicBezTo>
                  <a:pt x="-20519" y="163962"/>
                  <a:pt x="157022" y="-25920"/>
                  <a:pt x="348464" y="0"/>
                </a:cubicBezTo>
                <a:cubicBezTo>
                  <a:pt x="522507" y="-16795"/>
                  <a:pt x="644790" y="8675"/>
                  <a:pt x="803144" y="0"/>
                </a:cubicBezTo>
                <a:cubicBezTo>
                  <a:pt x="961498" y="-8675"/>
                  <a:pt x="1127942" y="-23761"/>
                  <a:pt x="1315869" y="0"/>
                </a:cubicBezTo>
                <a:cubicBezTo>
                  <a:pt x="1498756" y="-12273"/>
                  <a:pt x="1673131" y="147368"/>
                  <a:pt x="1664333" y="348464"/>
                </a:cubicBezTo>
                <a:lnTo>
                  <a:pt x="1664332" y="348464"/>
                </a:lnTo>
                <a:cubicBezTo>
                  <a:pt x="1649755" y="520538"/>
                  <a:pt x="1517105" y="660235"/>
                  <a:pt x="1315868" y="696928"/>
                </a:cubicBezTo>
                <a:cubicBezTo>
                  <a:pt x="1115623" y="683174"/>
                  <a:pt x="1037588" y="687631"/>
                  <a:pt x="841840" y="696928"/>
                </a:cubicBezTo>
                <a:cubicBezTo>
                  <a:pt x="646092" y="706224"/>
                  <a:pt x="486453" y="713183"/>
                  <a:pt x="348464" y="696927"/>
                </a:cubicBezTo>
                <a:cubicBezTo>
                  <a:pt x="167448" y="678958"/>
                  <a:pt x="-8717" y="545069"/>
                  <a:pt x="0" y="348463"/>
                </a:cubicBezTo>
                <a:lnTo>
                  <a:pt x="0" y="348464"/>
                </a:lnTo>
                <a:close/>
              </a:path>
              <a:path w="1664332" h="696927" stroke="0" extrusionOk="0">
                <a:moveTo>
                  <a:pt x="0" y="348464"/>
                </a:moveTo>
                <a:cubicBezTo>
                  <a:pt x="27997" y="136719"/>
                  <a:pt x="151223" y="29632"/>
                  <a:pt x="348464" y="0"/>
                </a:cubicBezTo>
                <a:cubicBezTo>
                  <a:pt x="555637" y="-7595"/>
                  <a:pt x="728918" y="-5802"/>
                  <a:pt x="841841" y="0"/>
                </a:cubicBezTo>
                <a:cubicBezTo>
                  <a:pt x="954764" y="5802"/>
                  <a:pt x="1199163" y="12759"/>
                  <a:pt x="1315869" y="0"/>
                </a:cubicBezTo>
                <a:cubicBezTo>
                  <a:pt x="1542696" y="24614"/>
                  <a:pt x="1636802" y="151413"/>
                  <a:pt x="1664333" y="348464"/>
                </a:cubicBezTo>
                <a:lnTo>
                  <a:pt x="1664332" y="348464"/>
                </a:lnTo>
                <a:cubicBezTo>
                  <a:pt x="1652267" y="521785"/>
                  <a:pt x="1542332" y="703805"/>
                  <a:pt x="1315868" y="696928"/>
                </a:cubicBezTo>
                <a:cubicBezTo>
                  <a:pt x="1185119" y="673766"/>
                  <a:pt x="1059922" y="685508"/>
                  <a:pt x="812818" y="696927"/>
                </a:cubicBezTo>
                <a:cubicBezTo>
                  <a:pt x="565714" y="708346"/>
                  <a:pt x="454087" y="714752"/>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A. Cat</a:t>
            </a:r>
          </a:p>
        </p:txBody>
      </p:sp>
      <p:sp>
        <p:nvSpPr>
          <p:cNvPr id="8" name="Rounded Rectangle 7">
            <a:extLst>
              <a:ext uri="{FF2B5EF4-FFF2-40B4-BE49-F238E27FC236}">
                <a16:creationId xmlns:a16="http://schemas.microsoft.com/office/drawing/2014/main" id="{AE248F6A-2E0C-5CC3-941F-DFCB1A6E9615}"/>
              </a:ext>
            </a:extLst>
          </p:cNvPr>
          <p:cNvSpPr/>
          <p:nvPr/>
        </p:nvSpPr>
        <p:spPr>
          <a:xfrm>
            <a:off x="2743838" y="3766217"/>
            <a:ext cx="1803399" cy="696927"/>
          </a:xfrm>
          <a:custGeom>
            <a:avLst/>
            <a:gdLst>
              <a:gd name="csX0" fmla="*/ 0 w 1803399"/>
              <a:gd name="csY0" fmla="*/ 348464 h 696927"/>
              <a:gd name="csX1" fmla="*/ 348464 w 1803399"/>
              <a:gd name="csY1" fmla="*/ 0 h 696927"/>
              <a:gd name="csX2" fmla="*/ 868506 w 1803399"/>
              <a:gd name="csY2" fmla="*/ 0 h 696927"/>
              <a:gd name="csX3" fmla="*/ 1454936 w 1803399"/>
              <a:gd name="csY3" fmla="*/ 0 h 696927"/>
              <a:gd name="csX4" fmla="*/ 1803400 w 1803399"/>
              <a:gd name="csY4" fmla="*/ 348464 h 696927"/>
              <a:gd name="csX5" fmla="*/ 1803399 w 1803399"/>
              <a:gd name="csY5" fmla="*/ 348464 h 696927"/>
              <a:gd name="csX6" fmla="*/ 1454935 w 1803399"/>
              <a:gd name="csY6" fmla="*/ 696928 h 696927"/>
              <a:gd name="csX7" fmla="*/ 912764 w 1803399"/>
              <a:gd name="csY7" fmla="*/ 696928 h 696927"/>
              <a:gd name="csX8" fmla="*/ 348464 w 1803399"/>
              <a:gd name="csY8" fmla="*/ 696927 h 696927"/>
              <a:gd name="csX9" fmla="*/ 0 w 1803399"/>
              <a:gd name="csY9" fmla="*/ 348463 h 696927"/>
              <a:gd name="csX10" fmla="*/ 0 w 1803399"/>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803399" h="696927" fill="none" extrusionOk="0">
                <a:moveTo>
                  <a:pt x="0" y="348464"/>
                </a:moveTo>
                <a:cubicBezTo>
                  <a:pt x="-20519" y="163962"/>
                  <a:pt x="157022" y="-25920"/>
                  <a:pt x="348464" y="0"/>
                </a:cubicBezTo>
                <a:cubicBezTo>
                  <a:pt x="528561" y="-20886"/>
                  <a:pt x="639666" y="-11552"/>
                  <a:pt x="868506" y="0"/>
                </a:cubicBezTo>
                <a:cubicBezTo>
                  <a:pt x="1097346" y="11552"/>
                  <a:pt x="1276516" y="-12018"/>
                  <a:pt x="1454936" y="0"/>
                </a:cubicBezTo>
                <a:cubicBezTo>
                  <a:pt x="1637823" y="-12273"/>
                  <a:pt x="1812198" y="147368"/>
                  <a:pt x="1803400" y="348464"/>
                </a:cubicBezTo>
                <a:lnTo>
                  <a:pt x="1803399" y="348464"/>
                </a:lnTo>
                <a:cubicBezTo>
                  <a:pt x="1788822" y="520538"/>
                  <a:pt x="1656172" y="660235"/>
                  <a:pt x="1454935" y="696928"/>
                </a:cubicBezTo>
                <a:cubicBezTo>
                  <a:pt x="1213725" y="722594"/>
                  <a:pt x="1072480" y="701653"/>
                  <a:pt x="912764" y="696928"/>
                </a:cubicBezTo>
                <a:cubicBezTo>
                  <a:pt x="753048" y="692203"/>
                  <a:pt x="603325" y="722639"/>
                  <a:pt x="348464" y="696927"/>
                </a:cubicBezTo>
                <a:cubicBezTo>
                  <a:pt x="167448" y="678958"/>
                  <a:pt x="-8717" y="545069"/>
                  <a:pt x="0" y="348463"/>
                </a:cubicBezTo>
                <a:lnTo>
                  <a:pt x="0" y="348464"/>
                </a:lnTo>
                <a:close/>
              </a:path>
              <a:path w="1803399" h="696927" stroke="0" extrusionOk="0">
                <a:moveTo>
                  <a:pt x="0" y="348464"/>
                </a:moveTo>
                <a:cubicBezTo>
                  <a:pt x="27997" y="136719"/>
                  <a:pt x="151223" y="29632"/>
                  <a:pt x="348464" y="0"/>
                </a:cubicBezTo>
                <a:cubicBezTo>
                  <a:pt x="527403" y="-3243"/>
                  <a:pt x="683250" y="-22146"/>
                  <a:pt x="912765" y="0"/>
                </a:cubicBezTo>
                <a:cubicBezTo>
                  <a:pt x="1142280" y="22146"/>
                  <a:pt x="1262760" y="2282"/>
                  <a:pt x="1454936" y="0"/>
                </a:cubicBezTo>
                <a:cubicBezTo>
                  <a:pt x="1681763" y="24614"/>
                  <a:pt x="1775869" y="151413"/>
                  <a:pt x="1803400" y="348464"/>
                </a:cubicBezTo>
                <a:lnTo>
                  <a:pt x="1803399" y="348464"/>
                </a:lnTo>
                <a:cubicBezTo>
                  <a:pt x="1791334" y="521785"/>
                  <a:pt x="1681399" y="703805"/>
                  <a:pt x="1454935" y="696928"/>
                </a:cubicBezTo>
                <a:cubicBezTo>
                  <a:pt x="1286866" y="671188"/>
                  <a:pt x="1095147" y="716506"/>
                  <a:pt x="879570" y="696927"/>
                </a:cubicBezTo>
                <a:cubicBezTo>
                  <a:pt x="663992" y="677348"/>
                  <a:pt x="568983" y="679361"/>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B. Snake</a:t>
            </a:r>
          </a:p>
        </p:txBody>
      </p:sp>
      <p:sp>
        <p:nvSpPr>
          <p:cNvPr id="9" name="Rounded Rectangle 8">
            <a:extLst>
              <a:ext uri="{FF2B5EF4-FFF2-40B4-BE49-F238E27FC236}">
                <a16:creationId xmlns:a16="http://schemas.microsoft.com/office/drawing/2014/main" id="{B5B2C25F-8A2F-53E5-891A-3428E7C34D4E}"/>
              </a:ext>
            </a:extLst>
          </p:cNvPr>
          <p:cNvSpPr/>
          <p:nvPr/>
        </p:nvSpPr>
        <p:spPr>
          <a:xfrm>
            <a:off x="4813936" y="3766216"/>
            <a:ext cx="2184402" cy="696927"/>
          </a:xfrm>
          <a:custGeom>
            <a:avLst/>
            <a:gdLst>
              <a:gd name="csX0" fmla="*/ 0 w 2184402"/>
              <a:gd name="csY0" fmla="*/ 348464 h 696927"/>
              <a:gd name="csX1" fmla="*/ 348464 w 2184402"/>
              <a:gd name="csY1" fmla="*/ 0 h 696927"/>
              <a:gd name="csX2" fmla="*/ 814540 w 2184402"/>
              <a:gd name="csY2" fmla="*/ 0 h 696927"/>
              <a:gd name="csX3" fmla="*/ 1265740 w 2184402"/>
              <a:gd name="csY3" fmla="*/ 0 h 696927"/>
              <a:gd name="csX4" fmla="*/ 1835939 w 2184402"/>
              <a:gd name="csY4" fmla="*/ 0 h 696927"/>
              <a:gd name="csX5" fmla="*/ 2184403 w 2184402"/>
              <a:gd name="csY5" fmla="*/ 348464 h 696927"/>
              <a:gd name="csX6" fmla="*/ 2184402 w 2184402"/>
              <a:gd name="csY6" fmla="*/ 348464 h 696927"/>
              <a:gd name="csX7" fmla="*/ 1835938 w 2184402"/>
              <a:gd name="csY7" fmla="*/ 696928 h 696927"/>
              <a:gd name="csX8" fmla="*/ 1384738 w 2184402"/>
              <a:gd name="csY8" fmla="*/ 696928 h 696927"/>
              <a:gd name="csX9" fmla="*/ 933537 w 2184402"/>
              <a:gd name="csY9" fmla="*/ 696927 h 696927"/>
              <a:gd name="csX10" fmla="*/ 348464 w 2184402"/>
              <a:gd name="csY10" fmla="*/ 696927 h 696927"/>
              <a:gd name="csX11" fmla="*/ 0 w 2184402"/>
              <a:gd name="csY11" fmla="*/ 348463 h 696927"/>
              <a:gd name="csX12" fmla="*/ 0 w 2184402"/>
              <a:gd name="csY12"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184402" h="696927" fill="none" extrusionOk="0">
                <a:moveTo>
                  <a:pt x="0" y="348464"/>
                </a:moveTo>
                <a:cubicBezTo>
                  <a:pt x="36390" y="134463"/>
                  <a:pt x="164349" y="-26362"/>
                  <a:pt x="348464" y="0"/>
                </a:cubicBezTo>
                <a:cubicBezTo>
                  <a:pt x="551863" y="-8033"/>
                  <a:pt x="632096" y="16425"/>
                  <a:pt x="814540" y="0"/>
                </a:cubicBezTo>
                <a:cubicBezTo>
                  <a:pt x="996984" y="-16425"/>
                  <a:pt x="1063467" y="-1159"/>
                  <a:pt x="1265740" y="0"/>
                </a:cubicBezTo>
                <a:cubicBezTo>
                  <a:pt x="1468013" y="1159"/>
                  <a:pt x="1706614" y="-26548"/>
                  <a:pt x="1835939" y="0"/>
                </a:cubicBezTo>
                <a:cubicBezTo>
                  <a:pt x="2021120" y="-43371"/>
                  <a:pt x="2200443" y="134054"/>
                  <a:pt x="2184403" y="348464"/>
                </a:cubicBezTo>
                <a:lnTo>
                  <a:pt x="2184402" y="348464"/>
                </a:lnTo>
                <a:cubicBezTo>
                  <a:pt x="2165421" y="552922"/>
                  <a:pt x="2008055" y="722521"/>
                  <a:pt x="1835938" y="696928"/>
                </a:cubicBezTo>
                <a:cubicBezTo>
                  <a:pt x="1695343" y="675176"/>
                  <a:pt x="1595103" y="688358"/>
                  <a:pt x="1384738" y="696928"/>
                </a:cubicBezTo>
                <a:cubicBezTo>
                  <a:pt x="1174373" y="705498"/>
                  <a:pt x="1075610" y="698015"/>
                  <a:pt x="933537" y="696927"/>
                </a:cubicBezTo>
                <a:cubicBezTo>
                  <a:pt x="791464" y="695840"/>
                  <a:pt x="477056" y="698140"/>
                  <a:pt x="348464" y="696927"/>
                </a:cubicBezTo>
                <a:cubicBezTo>
                  <a:pt x="133760" y="702687"/>
                  <a:pt x="-16577" y="544038"/>
                  <a:pt x="0" y="348463"/>
                </a:cubicBezTo>
                <a:lnTo>
                  <a:pt x="0" y="348464"/>
                </a:lnTo>
                <a:close/>
              </a:path>
              <a:path w="2184402" h="696927" stroke="0" extrusionOk="0">
                <a:moveTo>
                  <a:pt x="0" y="348464"/>
                </a:moveTo>
                <a:cubicBezTo>
                  <a:pt x="27997" y="136719"/>
                  <a:pt x="151223" y="29632"/>
                  <a:pt x="348464" y="0"/>
                </a:cubicBezTo>
                <a:cubicBezTo>
                  <a:pt x="500855" y="-12421"/>
                  <a:pt x="687651" y="11555"/>
                  <a:pt x="859164" y="0"/>
                </a:cubicBezTo>
                <a:cubicBezTo>
                  <a:pt x="1030677" y="-11555"/>
                  <a:pt x="1120509" y="12617"/>
                  <a:pt x="1369864" y="0"/>
                </a:cubicBezTo>
                <a:cubicBezTo>
                  <a:pt x="1619219" y="-12617"/>
                  <a:pt x="1641413" y="11911"/>
                  <a:pt x="1835939" y="0"/>
                </a:cubicBezTo>
                <a:cubicBezTo>
                  <a:pt x="2032987" y="21405"/>
                  <a:pt x="2202246" y="195158"/>
                  <a:pt x="2184403" y="348464"/>
                </a:cubicBezTo>
                <a:lnTo>
                  <a:pt x="2184402" y="348464"/>
                </a:lnTo>
                <a:cubicBezTo>
                  <a:pt x="2162309" y="562023"/>
                  <a:pt x="1989626" y="723004"/>
                  <a:pt x="1835938" y="696928"/>
                </a:cubicBezTo>
                <a:cubicBezTo>
                  <a:pt x="1739712" y="701923"/>
                  <a:pt x="1508728" y="697088"/>
                  <a:pt x="1369863" y="696928"/>
                </a:cubicBezTo>
                <a:cubicBezTo>
                  <a:pt x="1230999" y="696767"/>
                  <a:pt x="1034490" y="680487"/>
                  <a:pt x="918662" y="696927"/>
                </a:cubicBezTo>
                <a:cubicBezTo>
                  <a:pt x="802834" y="713367"/>
                  <a:pt x="618905" y="702178"/>
                  <a:pt x="348464" y="696927"/>
                </a:cubicBezTo>
                <a:cubicBezTo>
                  <a:pt x="157022" y="671007"/>
                  <a:pt x="38651" y="552532"/>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C. Dolphin</a:t>
            </a:r>
          </a:p>
        </p:txBody>
      </p:sp>
      <p:sp>
        <p:nvSpPr>
          <p:cNvPr id="10" name="TextBox 9">
            <a:extLst>
              <a:ext uri="{FF2B5EF4-FFF2-40B4-BE49-F238E27FC236}">
                <a16:creationId xmlns:a16="http://schemas.microsoft.com/office/drawing/2014/main" id="{CA5E509B-3C2F-AA95-ADA9-B300324871D8}"/>
              </a:ext>
            </a:extLst>
          </p:cNvPr>
          <p:cNvSpPr txBox="1"/>
          <p:nvPr/>
        </p:nvSpPr>
        <p:spPr>
          <a:xfrm>
            <a:off x="803275" y="4711649"/>
            <a:ext cx="105124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dirty="0">
                <a:latin typeface="Poppins" pitchFamily="2" charset="77"/>
                <a:cs typeface="Poppins" pitchFamily="2" charset="77"/>
              </a:rPr>
              <a:t>What helped you decide?</a:t>
            </a:r>
          </a:p>
          <a:p>
            <a:pPr fontAlgn="base"/>
            <a:endParaRPr lang="en-US" sz="2400" dirty="0">
              <a:latin typeface="Poppins" pitchFamily="2" charset="77"/>
              <a:cs typeface="Poppins" pitchFamily="2" charset="77"/>
            </a:endParaRPr>
          </a:p>
          <a:p>
            <a:pPr fontAlgn="base"/>
            <a:r>
              <a:rPr lang="en-US" sz="2400" dirty="0">
                <a:latin typeface="Poppins" pitchFamily="2" charset="77"/>
                <a:cs typeface="Poppins" pitchFamily="2" charset="77"/>
              </a:rPr>
              <a:t>What do snakes have in common with other egg-laying animals?</a:t>
            </a:r>
          </a:p>
        </p:txBody>
      </p:sp>
      <p:pic>
        <p:nvPicPr>
          <p:cNvPr id="20" name="Picture 19">
            <a:extLst>
              <a:ext uri="{FF2B5EF4-FFF2-40B4-BE49-F238E27FC236}">
                <a16:creationId xmlns:a16="http://schemas.microsoft.com/office/drawing/2014/main" id="{6ECF3659-4011-2659-A77E-95043FB460D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716873" y="1264662"/>
            <a:ext cx="3732176" cy="3732176"/>
          </a:xfrm>
          <a:prstGeom prst="ellipse">
            <a:avLst/>
          </a:prstGeom>
          <a:ln w="38100">
            <a:solidFill>
              <a:srgbClr val="EE3F33"/>
            </a:solidFill>
          </a:ln>
        </p:spPr>
      </p:pic>
      <p:sp>
        <p:nvSpPr>
          <p:cNvPr id="12" name="Title 1">
            <a:extLst>
              <a:ext uri="{FF2B5EF4-FFF2-40B4-BE49-F238E27FC236}">
                <a16:creationId xmlns:a16="http://schemas.microsoft.com/office/drawing/2014/main" id="{542CAD4F-4E23-4C4B-9E6A-830A5020051B}"/>
              </a:ext>
            </a:extLst>
          </p:cNvPr>
          <p:cNvSpPr>
            <a:spLocks noGrp="1"/>
          </p:cNvSpPr>
          <p:nvPr>
            <p:ph type="title"/>
          </p:nvPr>
        </p:nvSpPr>
        <p:spPr>
          <a:xfrm>
            <a:off x="784612" y="205845"/>
            <a:ext cx="6359138"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sp>
        <p:nvSpPr>
          <p:cNvPr id="15" name="Rounded Rectangle 14">
            <a:extLst>
              <a:ext uri="{FF2B5EF4-FFF2-40B4-BE49-F238E27FC236}">
                <a16:creationId xmlns:a16="http://schemas.microsoft.com/office/drawing/2014/main" id="{97A81495-E53A-60F5-EE2A-8DF360D0BD9B}"/>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Poppins" pitchFamily="2" charset="77"/>
                <a:cs typeface="Poppins" pitchFamily="2" charset="77"/>
              </a:rPr>
              <a:t>Quiz time!</a:t>
            </a:r>
          </a:p>
        </p:txBody>
      </p:sp>
    </p:spTree>
    <p:extLst>
      <p:ext uri="{BB962C8B-B14F-4D97-AF65-F5344CB8AC3E}">
        <p14:creationId xmlns:p14="http://schemas.microsoft.com/office/powerpoint/2010/main" val="4207897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558FE-D3A7-5FB7-A56E-D1A5C63FE1B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4A5EAF-3470-FB44-3C57-A13FAA5C70B2}"/>
              </a:ext>
            </a:extLst>
          </p:cNvPr>
          <p:cNvSpPr txBox="1"/>
          <p:nvPr/>
        </p:nvSpPr>
        <p:spPr>
          <a:xfrm>
            <a:off x="616586" y="2199838"/>
            <a:ext cx="1095882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GB" sz="2800" dirty="0">
                <a:latin typeface="Poppins" pitchFamily="2" charset="77"/>
                <a:cs typeface="Poppins" pitchFamily="2" charset="77"/>
              </a:rPr>
              <a:t>Let's see what you already know. </a:t>
            </a:r>
            <a:r>
              <a:rPr lang="en-US" sz="2800" dirty="0">
                <a:latin typeface="Poppins" pitchFamily="2" charset="77"/>
                <a:cs typeface="Poppins" pitchFamily="2" charset="77"/>
              </a:rPr>
              <a:t>​</a:t>
            </a:r>
          </a:p>
          <a:p>
            <a:pPr algn="ctr" fontAlgn="base"/>
            <a:r>
              <a:rPr lang="en-GB" sz="2800" dirty="0">
                <a:latin typeface="Poppins" pitchFamily="2" charset="77"/>
                <a:cs typeface="Poppins" pitchFamily="2" charset="77"/>
              </a:rPr>
              <a:t>​</a:t>
            </a:r>
          </a:p>
          <a:p>
            <a:pPr algn="ctr" fontAlgn="base"/>
            <a:r>
              <a:rPr lang="en-GB" sz="2800" dirty="0">
                <a:latin typeface="Poppins" pitchFamily="2" charset="77"/>
                <a:cs typeface="Poppins" pitchFamily="2" charset="77"/>
              </a:rPr>
              <a:t>Over the next few slides, a picture of an animal will appear. Use your whiteboards to answer the questions: </a:t>
            </a:r>
            <a:r>
              <a:rPr lang="en-US" sz="2800" dirty="0">
                <a:latin typeface="Poppins" pitchFamily="2" charset="77"/>
                <a:cs typeface="Poppins" pitchFamily="2" charset="77"/>
              </a:rPr>
              <a:t>​</a:t>
            </a:r>
          </a:p>
          <a:p>
            <a:pPr algn="ctr" fontAlgn="base"/>
            <a:r>
              <a:rPr lang="en-GB" sz="2800" dirty="0">
                <a:latin typeface="Poppins" pitchFamily="2" charset="77"/>
                <a:cs typeface="Poppins" pitchFamily="2" charset="77"/>
              </a:rPr>
              <a:t>​</a:t>
            </a:r>
          </a:p>
          <a:p>
            <a:pPr algn="ctr" fontAlgn="base"/>
            <a:r>
              <a:rPr lang="en-GB" sz="2800" b="1" dirty="0">
                <a:latin typeface="Poppins" pitchFamily="2" charset="77"/>
                <a:cs typeface="Poppins" pitchFamily="2" charset="77"/>
              </a:rPr>
              <a:t>Do these animals lay eggs? </a:t>
            </a:r>
            <a:r>
              <a:rPr lang="en-US" sz="2800" b="1" dirty="0">
                <a:latin typeface="Poppins" pitchFamily="2" charset="77"/>
                <a:cs typeface="Poppins" pitchFamily="2" charset="77"/>
              </a:rPr>
              <a:t>​</a:t>
            </a:r>
          </a:p>
          <a:p>
            <a:pPr algn="ctr" fontAlgn="base"/>
            <a:r>
              <a:rPr lang="en-GB" sz="2800" b="1" dirty="0">
                <a:latin typeface="Poppins" pitchFamily="2" charset="77"/>
                <a:cs typeface="Poppins" pitchFamily="2" charset="77"/>
              </a:rPr>
              <a:t>​</a:t>
            </a:r>
          </a:p>
          <a:p>
            <a:pPr algn="ctr" fontAlgn="base"/>
            <a:r>
              <a:rPr lang="en-GB" sz="2800" b="1" dirty="0">
                <a:latin typeface="Poppins" pitchFamily="2" charset="77"/>
                <a:cs typeface="Poppins" pitchFamily="2" charset="77"/>
              </a:rPr>
              <a:t>How do you know? </a:t>
            </a:r>
            <a:endParaRPr lang="en-US" sz="2800" b="1" dirty="0">
              <a:latin typeface="Poppins" pitchFamily="2" charset="77"/>
              <a:cs typeface="Poppins" pitchFamily="2" charset="77"/>
            </a:endParaRPr>
          </a:p>
        </p:txBody>
      </p:sp>
      <p:pic>
        <p:nvPicPr>
          <p:cNvPr id="5" name="Picture 4" descr="A red lion with a crown and blue text&#10;&#10;AI-generated content may be incorrect.">
            <a:extLst>
              <a:ext uri="{FF2B5EF4-FFF2-40B4-BE49-F238E27FC236}">
                <a16:creationId xmlns:a16="http://schemas.microsoft.com/office/drawing/2014/main" id="{D2897C5D-D0FF-4C89-415E-9ECDC4E9C9E3}"/>
              </a:ext>
            </a:extLst>
          </p:cNvPr>
          <p:cNvPicPr>
            <a:picLocks noChangeAspect="1"/>
          </p:cNvPicPr>
          <p:nvPr/>
        </p:nvPicPr>
        <p:blipFill>
          <a:blip r:embed="rId2"/>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C0E49B7F-412E-E725-BBBB-1C472F94ADFF}"/>
              </a:ext>
            </a:extLst>
          </p:cNvPr>
          <p:cNvSpPr txBox="1"/>
          <p:nvPr/>
        </p:nvSpPr>
        <p:spPr>
          <a:xfrm>
            <a:off x="1506530" y="1006556"/>
            <a:ext cx="9178937"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a:p>
            <a:pPr algn="ctr"/>
            <a:endParaRPr lang="en-GB" dirty="0"/>
          </a:p>
        </p:txBody>
      </p:sp>
    </p:spTree>
    <p:extLst>
      <p:ext uri="{BB962C8B-B14F-4D97-AF65-F5344CB8AC3E}">
        <p14:creationId xmlns:p14="http://schemas.microsoft.com/office/powerpoint/2010/main" val="136018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DE35FB85-34FF-620D-3DB4-284B1EF31219}"/>
            </a:ext>
          </a:extLst>
        </p:cNvPr>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2FCDB859-237D-D661-EAF4-114106EDC3D1}"/>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6" name="Rounded Rectangle 5">
            <a:extLst>
              <a:ext uri="{FF2B5EF4-FFF2-40B4-BE49-F238E27FC236}">
                <a16:creationId xmlns:a16="http://schemas.microsoft.com/office/drawing/2014/main" id="{9B259354-5274-8187-9E51-620B2556A4B0}"/>
              </a:ext>
            </a:extLst>
          </p:cNvPr>
          <p:cNvSpPr/>
          <p:nvPr/>
        </p:nvSpPr>
        <p:spPr>
          <a:xfrm>
            <a:off x="803275" y="3564434"/>
            <a:ext cx="1508288" cy="696927"/>
          </a:xfrm>
          <a:custGeom>
            <a:avLst/>
            <a:gdLst>
              <a:gd name="csX0" fmla="*/ 0 w 1508288"/>
              <a:gd name="csY0" fmla="*/ 348464 h 696927"/>
              <a:gd name="csX1" fmla="*/ 348464 w 1508288"/>
              <a:gd name="csY1" fmla="*/ 0 h 696927"/>
              <a:gd name="csX2" fmla="*/ 729804 w 1508288"/>
              <a:gd name="csY2" fmla="*/ 0 h 696927"/>
              <a:gd name="csX3" fmla="*/ 1159825 w 1508288"/>
              <a:gd name="csY3" fmla="*/ 0 h 696927"/>
              <a:gd name="csX4" fmla="*/ 1508289 w 1508288"/>
              <a:gd name="csY4" fmla="*/ 348464 h 696927"/>
              <a:gd name="csX5" fmla="*/ 1508288 w 1508288"/>
              <a:gd name="csY5" fmla="*/ 348464 h 696927"/>
              <a:gd name="csX6" fmla="*/ 1159824 w 1508288"/>
              <a:gd name="csY6" fmla="*/ 696928 h 696927"/>
              <a:gd name="csX7" fmla="*/ 762258 w 1508288"/>
              <a:gd name="csY7" fmla="*/ 696928 h 696927"/>
              <a:gd name="csX8" fmla="*/ 348464 w 1508288"/>
              <a:gd name="csY8" fmla="*/ 696927 h 696927"/>
              <a:gd name="csX9" fmla="*/ 0 w 1508288"/>
              <a:gd name="csY9" fmla="*/ 348463 h 696927"/>
              <a:gd name="csX10" fmla="*/ 0 w 1508288"/>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08288" h="696927" fill="none" extrusionOk="0">
                <a:moveTo>
                  <a:pt x="0" y="348464"/>
                </a:moveTo>
                <a:cubicBezTo>
                  <a:pt x="-20519" y="163962"/>
                  <a:pt x="157022" y="-25920"/>
                  <a:pt x="348464" y="0"/>
                </a:cubicBezTo>
                <a:cubicBezTo>
                  <a:pt x="487283" y="4968"/>
                  <a:pt x="653210" y="7954"/>
                  <a:pt x="729804" y="0"/>
                </a:cubicBezTo>
                <a:cubicBezTo>
                  <a:pt x="806398" y="-7954"/>
                  <a:pt x="949448" y="-6641"/>
                  <a:pt x="1159825" y="0"/>
                </a:cubicBezTo>
                <a:cubicBezTo>
                  <a:pt x="1342712" y="-12273"/>
                  <a:pt x="1517087" y="147368"/>
                  <a:pt x="1508289" y="348464"/>
                </a:cubicBezTo>
                <a:lnTo>
                  <a:pt x="1508288" y="348464"/>
                </a:lnTo>
                <a:cubicBezTo>
                  <a:pt x="1493711" y="520538"/>
                  <a:pt x="1361061" y="660235"/>
                  <a:pt x="1159824" y="696928"/>
                </a:cubicBezTo>
                <a:cubicBezTo>
                  <a:pt x="1063562" y="706749"/>
                  <a:pt x="909432" y="701750"/>
                  <a:pt x="762258" y="696928"/>
                </a:cubicBezTo>
                <a:cubicBezTo>
                  <a:pt x="615084" y="692106"/>
                  <a:pt x="529154" y="699894"/>
                  <a:pt x="348464" y="696927"/>
                </a:cubicBezTo>
                <a:cubicBezTo>
                  <a:pt x="167448" y="678958"/>
                  <a:pt x="-8717" y="545069"/>
                  <a:pt x="0" y="348463"/>
                </a:cubicBezTo>
                <a:lnTo>
                  <a:pt x="0" y="348464"/>
                </a:lnTo>
                <a:close/>
              </a:path>
              <a:path w="1508288" h="696927" stroke="0" extrusionOk="0">
                <a:moveTo>
                  <a:pt x="0" y="348464"/>
                </a:moveTo>
                <a:cubicBezTo>
                  <a:pt x="27997" y="136719"/>
                  <a:pt x="151223" y="29632"/>
                  <a:pt x="348464" y="0"/>
                </a:cubicBezTo>
                <a:cubicBezTo>
                  <a:pt x="466631" y="10594"/>
                  <a:pt x="647591" y="13536"/>
                  <a:pt x="762258" y="0"/>
                </a:cubicBezTo>
                <a:cubicBezTo>
                  <a:pt x="876925" y="-13536"/>
                  <a:pt x="1039895" y="-3371"/>
                  <a:pt x="1159825" y="0"/>
                </a:cubicBezTo>
                <a:cubicBezTo>
                  <a:pt x="1386652" y="24614"/>
                  <a:pt x="1480758" y="151413"/>
                  <a:pt x="1508289" y="348464"/>
                </a:cubicBezTo>
                <a:lnTo>
                  <a:pt x="1508288" y="348464"/>
                </a:lnTo>
                <a:cubicBezTo>
                  <a:pt x="1496223" y="521785"/>
                  <a:pt x="1386288" y="703805"/>
                  <a:pt x="1159824" y="696928"/>
                </a:cubicBezTo>
                <a:cubicBezTo>
                  <a:pt x="986869" y="685468"/>
                  <a:pt x="848128" y="692722"/>
                  <a:pt x="737917" y="696927"/>
                </a:cubicBezTo>
                <a:cubicBezTo>
                  <a:pt x="627706" y="701132"/>
                  <a:pt x="537748" y="684861"/>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True</a:t>
            </a:r>
          </a:p>
        </p:txBody>
      </p:sp>
      <p:sp>
        <p:nvSpPr>
          <p:cNvPr id="10" name="TextBox 9">
            <a:extLst>
              <a:ext uri="{FF2B5EF4-FFF2-40B4-BE49-F238E27FC236}">
                <a16:creationId xmlns:a16="http://schemas.microsoft.com/office/drawing/2014/main" id="{FF694D8D-CA96-66FE-2D0F-7AA4535ECE42}"/>
              </a:ext>
            </a:extLst>
          </p:cNvPr>
          <p:cNvSpPr txBox="1"/>
          <p:nvPr/>
        </p:nvSpPr>
        <p:spPr>
          <a:xfrm>
            <a:off x="803275" y="4454019"/>
            <a:ext cx="10512424"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000" dirty="0">
                <a:latin typeface="Poppins" pitchFamily="2" charset="77"/>
                <a:cs typeface="Poppins" pitchFamily="2" charset="77"/>
              </a:rPr>
              <a:t>Platypuses and echidnas are mammals that lay eggs. </a:t>
            </a:r>
            <a:r>
              <a:rPr lang="en-US"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They are a special type of mammal called monotremes which means that even though they have the same features as other mammals (fur, feed their babies milk) they also lay eggs</a:t>
            </a:r>
          </a:p>
        </p:txBody>
      </p:sp>
      <p:grpSp>
        <p:nvGrpSpPr>
          <p:cNvPr id="3" name="Group 2">
            <a:extLst>
              <a:ext uri="{FF2B5EF4-FFF2-40B4-BE49-F238E27FC236}">
                <a16:creationId xmlns:a16="http://schemas.microsoft.com/office/drawing/2014/main" id="{A98E089B-1F7C-7727-BDB2-9BB27585376E}"/>
              </a:ext>
            </a:extLst>
          </p:cNvPr>
          <p:cNvGrpSpPr/>
          <p:nvPr/>
        </p:nvGrpSpPr>
        <p:grpSpPr>
          <a:xfrm>
            <a:off x="803275" y="2353042"/>
            <a:ext cx="9629611" cy="878192"/>
            <a:chOff x="227012" y="2845884"/>
            <a:chExt cx="10225087" cy="878192"/>
          </a:xfrm>
        </p:grpSpPr>
        <p:sp>
          <p:nvSpPr>
            <p:cNvPr id="5" name="TextBox 4">
              <a:extLst>
                <a:ext uri="{FF2B5EF4-FFF2-40B4-BE49-F238E27FC236}">
                  <a16:creationId xmlns:a16="http://schemas.microsoft.com/office/drawing/2014/main" id="{C4B2211C-8CC4-312A-FDA7-22357FD62376}"/>
                </a:ext>
              </a:extLst>
            </p:cNvPr>
            <p:cNvSpPr txBox="1"/>
            <p:nvPr/>
          </p:nvSpPr>
          <p:spPr>
            <a:xfrm>
              <a:off x="227012" y="2845884"/>
              <a:ext cx="98694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3. True or false?</a:t>
              </a:r>
            </a:p>
          </p:txBody>
        </p:sp>
        <p:sp>
          <p:nvSpPr>
            <p:cNvPr id="2" name="TextBox 1">
              <a:extLst>
                <a:ext uri="{FF2B5EF4-FFF2-40B4-BE49-F238E27FC236}">
                  <a16:creationId xmlns:a16="http://schemas.microsoft.com/office/drawing/2014/main" id="{F91FA041-C30B-B3FF-4979-3A7DA0FD4020}"/>
                </a:ext>
              </a:extLst>
            </p:cNvPr>
            <p:cNvSpPr txBox="1"/>
            <p:nvPr/>
          </p:nvSpPr>
          <p:spPr>
            <a:xfrm>
              <a:off x="582612" y="3262411"/>
              <a:ext cx="98694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All mammals give birth to live young?</a:t>
              </a:r>
            </a:p>
          </p:txBody>
        </p:sp>
      </p:grpSp>
      <p:sp>
        <p:nvSpPr>
          <p:cNvPr id="4" name="Rounded Rectangle 3">
            <a:extLst>
              <a:ext uri="{FF2B5EF4-FFF2-40B4-BE49-F238E27FC236}">
                <a16:creationId xmlns:a16="http://schemas.microsoft.com/office/drawing/2014/main" id="{3BF4B378-55F5-D385-4AE5-DFDBC3D26F55}"/>
              </a:ext>
            </a:extLst>
          </p:cNvPr>
          <p:cNvSpPr/>
          <p:nvPr/>
        </p:nvSpPr>
        <p:spPr>
          <a:xfrm>
            <a:off x="2530475" y="3564434"/>
            <a:ext cx="1508288" cy="696927"/>
          </a:xfrm>
          <a:custGeom>
            <a:avLst/>
            <a:gdLst>
              <a:gd name="csX0" fmla="*/ 0 w 1508288"/>
              <a:gd name="csY0" fmla="*/ 348464 h 696927"/>
              <a:gd name="csX1" fmla="*/ 348464 w 1508288"/>
              <a:gd name="csY1" fmla="*/ 0 h 696927"/>
              <a:gd name="csX2" fmla="*/ 729804 w 1508288"/>
              <a:gd name="csY2" fmla="*/ 0 h 696927"/>
              <a:gd name="csX3" fmla="*/ 1159825 w 1508288"/>
              <a:gd name="csY3" fmla="*/ 0 h 696927"/>
              <a:gd name="csX4" fmla="*/ 1508289 w 1508288"/>
              <a:gd name="csY4" fmla="*/ 348464 h 696927"/>
              <a:gd name="csX5" fmla="*/ 1508288 w 1508288"/>
              <a:gd name="csY5" fmla="*/ 348464 h 696927"/>
              <a:gd name="csX6" fmla="*/ 1159824 w 1508288"/>
              <a:gd name="csY6" fmla="*/ 696928 h 696927"/>
              <a:gd name="csX7" fmla="*/ 762258 w 1508288"/>
              <a:gd name="csY7" fmla="*/ 696928 h 696927"/>
              <a:gd name="csX8" fmla="*/ 348464 w 1508288"/>
              <a:gd name="csY8" fmla="*/ 696927 h 696927"/>
              <a:gd name="csX9" fmla="*/ 0 w 1508288"/>
              <a:gd name="csY9" fmla="*/ 348463 h 696927"/>
              <a:gd name="csX10" fmla="*/ 0 w 1508288"/>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08288" h="696927" fill="none" extrusionOk="0">
                <a:moveTo>
                  <a:pt x="0" y="348464"/>
                </a:moveTo>
                <a:cubicBezTo>
                  <a:pt x="-20519" y="163962"/>
                  <a:pt x="157022" y="-25920"/>
                  <a:pt x="348464" y="0"/>
                </a:cubicBezTo>
                <a:cubicBezTo>
                  <a:pt x="487283" y="4968"/>
                  <a:pt x="653210" y="7954"/>
                  <a:pt x="729804" y="0"/>
                </a:cubicBezTo>
                <a:cubicBezTo>
                  <a:pt x="806398" y="-7954"/>
                  <a:pt x="949448" y="-6641"/>
                  <a:pt x="1159825" y="0"/>
                </a:cubicBezTo>
                <a:cubicBezTo>
                  <a:pt x="1342712" y="-12273"/>
                  <a:pt x="1517087" y="147368"/>
                  <a:pt x="1508289" y="348464"/>
                </a:cubicBezTo>
                <a:lnTo>
                  <a:pt x="1508288" y="348464"/>
                </a:lnTo>
                <a:cubicBezTo>
                  <a:pt x="1493711" y="520538"/>
                  <a:pt x="1361061" y="660235"/>
                  <a:pt x="1159824" y="696928"/>
                </a:cubicBezTo>
                <a:cubicBezTo>
                  <a:pt x="1063562" y="706749"/>
                  <a:pt x="909432" y="701750"/>
                  <a:pt x="762258" y="696928"/>
                </a:cubicBezTo>
                <a:cubicBezTo>
                  <a:pt x="615084" y="692106"/>
                  <a:pt x="529154" y="699894"/>
                  <a:pt x="348464" y="696927"/>
                </a:cubicBezTo>
                <a:cubicBezTo>
                  <a:pt x="167448" y="678958"/>
                  <a:pt x="-8717" y="545069"/>
                  <a:pt x="0" y="348463"/>
                </a:cubicBezTo>
                <a:lnTo>
                  <a:pt x="0" y="348464"/>
                </a:lnTo>
                <a:close/>
              </a:path>
              <a:path w="1508288" h="696927" stroke="0" extrusionOk="0">
                <a:moveTo>
                  <a:pt x="0" y="348464"/>
                </a:moveTo>
                <a:cubicBezTo>
                  <a:pt x="27997" y="136719"/>
                  <a:pt x="151223" y="29632"/>
                  <a:pt x="348464" y="0"/>
                </a:cubicBezTo>
                <a:cubicBezTo>
                  <a:pt x="466631" y="10594"/>
                  <a:pt x="647591" y="13536"/>
                  <a:pt x="762258" y="0"/>
                </a:cubicBezTo>
                <a:cubicBezTo>
                  <a:pt x="876925" y="-13536"/>
                  <a:pt x="1039895" y="-3371"/>
                  <a:pt x="1159825" y="0"/>
                </a:cubicBezTo>
                <a:cubicBezTo>
                  <a:pt x="1386652" y="24614"/>
                  <a:pt x="1480758" y="151413"/>
                  <a:pt x="1508289" y="348464"/>
                </a:cubicBezTo>
                <a:lnTo>
                  <a:pt x="1508288" y="348464"/>
                </a:lnTo>
                <a:cubicBezTo>
                  <a:pt x="1496223" y="521785"/>
                  <a:pt x="1386288" y="703805"/>
                  <a:pt x="1159824" y="696928"/>
                </a:cubicBezTo>
                <a:cubicBezTo>
                  <a:pt x="986869" y="685468"/>
                  <a:pt x="848128" y="692722"/>
                  <a:pt x="737917" y="696927"/>
                </a:cubicBezTo>
                <a:cubicBezTo>
                  <a:pt x="627706" y="701132"/>
                  <a:pt x="537748" y="684861"/>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False</a:t>
            </a:r>
          </a:p>
        </p:txBody>
      </p:sp>
      <p:pic>
        <p:nvPicPr>
          <p:cNvPr id="11" name="Picture 10">
            <a:extLst>
              <a:ext uri="{FF2B5EF4-FFF2-40B4-BE49-F238E27FC236}">
                <a16:creationId xmlns:a16="http://schemas.microsoft.com/office/drawing/2014/main" id="{2A0AC2AA-1421-4D87-DB2E-995DD763B4E9}"/>
              </a:ext>
            </a:extLst>
          </p:cNvPr>
          <p:cNvPicPr>
            <a:picLocks noChangeAspect="1"/>
          </p:cNvPicPr>
          <p:nvPr/>
        </p:nvPicPr>
        <p:blipFill>
          <a:blip r:embed="rId3">
            <a:extLst>
              <a:ext uri="{28A0092B-C50C-407E-A947-70E740481C1C}">
                <a14:useLocalDpi xmlns:a14="http://schemas.microsoft.com/office/drawing/2010/main" val="0"/>
              </a:ext>
            </a:extLst>
          </a:blip>
          <a:srcRect l="33529" t="19987" r="13542"/>
          <a:stretch>
            <a:fillRect/>
          </a:stretch>
        </p:blipFill>
        <p:spPr>
          <a:xfrm>
            <a:off x="9497630" y="1236250"/>
            <a:ext cx="2308336" cy="2328184"/>
          </a:xfrm>
          <a:prstGeom prst="ellipse">
            <a:avLst/>
          </a:prstGeom>
          <a:ln w="38100">
            <a:solidFill>
              <a:srgbClr val="EE3F33"/>
            </a:solidFill>
          </a:ln>
        </p:spPr>
      </p:pic>
      <p:pic>
        <p:nvPicPr>
          <p:cNvPr id="12" name="Picture 11">
            <a:extLst>
              <a:ext uri="{FF2B5EF4-FFF2-40B4-BE49-F238E27FC236}">
                <a16:creationId xmlns:a16="http://schemas.microsoft.com/office/drawing/2014/main" id="{D50B37F1-B4EC-F1E7-62E6-C29FE5179248}"/>
              </a:ext>
            </a:extLst>
          </p:cNvPr>
          <p:cNvPicPr>
            <a:picLocks noChangeAspect="1"/>
          </p:cNvPicPr>
          <p:nvPr/>
        </p:nvPicPr>
        <p:blipFill>
          <a:blip r:embed="rId4">
            <a:extLst>
              <a:ext uri="{28A0092B-C50C-407E-A947-70E740481C1C}">
                <a14:useLocalDpi xmlns:a14="http://schemas.microsoft.com/office/drawing/2010/main" val="0"/>
              </a:ext>
            </a:extLst>
          </a:blip>
          <a:srcRect l="3429" t="19083" r="7005" b="17081"/>
          <a:stretch>
            <a:fillRect/>
          </a:stretch>
        </p:blipFill>
        <p:spPr>
          <a:xfrm rot="5400000">
            <a:off x="7899125" y="2998539"/>
            <a:ext cx="2053040" cy="2070693"/>
          </a:xfrm>
          <a:prstGeom prst="ellipse">
            <a:avLst/>
          </a:prstGeom>
          <a:ln w="38100">
            <a:solidFill>
              <a:srgbClr val="EE3F33"/>
            </a:solidFill>
          </a:ln>
        </p:spPr>
      </p:pic>
      <p:sp>
        <p:nvSpPr>
          <p:cNvPr id="17" name="Title 1">
            <a:extLst>
              <a:ext uri="{FF2B5EF4-FFF2-40B4-BE49-F238E27FC236}">
                <a16:creationId xmlns:a16="http://schemas.microsoft.com/office/drawing/2014/main" id="{C1DCD4BC-F266-7BD7-2DAE-45629C5D6FC6}"/>
              </a:ext>
            </a:extLst>
          </p:cNvPr>
          <p:cNvSpPr>
            <a:spLocks noGrp="1"/>
          </p:cNvSpPr>
          <p:nvPr>
            <p:ph type="title"/>
          </p:nvPr>
        </p:nvSpPr>
        <p:spPr>
          <a:xfrm>
            <a:off x="803275" y="205845"/>
            <a:ext cx="6340475"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sp>
        <p:nvSpPr>
          <p:cNvPr id="18" name="Rounded Rectangle 17">
            <a:extLst>
              <a:ext uri="{FF2B5EF4-FFF2-40B4-BE49-F238E27FC236}">
                <a16:creationId xmlns:a16="http://schemas.microsoft.com/office/drawing/2014/main" id="{7CEDE736-2D7B-0B34-BF9E-89D2811A208F}"/>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Poppins" pitchFamily="2" charset="77"/>
                <a:cs typeface="Poppins" pitchFamily="2" charset="77"/>
              </a:rPr>
              <a:t>Quiz time!</a:t>
            </a:r>
          </a:p>
        </p:txBody>
      </p:sp>
    </p:spTree>
    <p:extLst>
      <p:ext uri="{BB962C8B-B14F-4D97-AF65-F5344CB8AC3E}">
        <p14:creationId xmlns:p14="http://schemas.microsoft.com/office/powerpoint/2010/main" val="2792675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10F33159-07AE-2A2B-31AB-C15A44DC7417}"/>
            </a:ext>
          </a:extLst>
        </p:cNvPr>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52C6094E-4AFA-3255-91EA-DC464B9DF180}"/>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C215978C-6036-8567-4F98-7371FEFA8DE7}"/>
              </a:ext>
            </a:extLst>
          </p:cNvPr>
          <p:cNvSpPr txBox="1"/>
          <p:nvPr/>
        </p:nvSpPr>
        <p:spPr>
          <a:xfrm>
            <a:off x="803274" y="2615051"/>
            <a:ext cx="57828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4. Does a shark lay eggs?</a:t>
            </a:r>
          </a:p>
        </p:txBody>
      </p:sp>
      <p:sp>
        <p:nvSpPr>
          <p:cNvPr id="4" name="TextBox 3">
            <a:extLst>
              <a:ext uri="{FF2B5EF4-FFF2-40B4-BE49-F238E27FC236}">
                <a16:creationId xmlns:a16="http://schemas.microsoft.com/office/drawing/2014/main" id="{CBBF06CD-55E6-5930-8BBF-6EB47268C1AA}"/>
              </a:ext>
            </a:extLst>
          </p:cNvPr>
          <p:cNvSpPr txBox="1"/>
          <p:nvPr/>
        </p:nvSpPr>
        <p:spPr>
          <a:xfrm>
            <a:off x="803275" y="3306919"/>
            <a:ext cx="10398125" cy="273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latin typeface="Poppins" pitchFamily="2" charset="77"/>
                <a:cs typeface="Poppins" pitchFamily="2" charset="77"/>
              </a:rPr>
              <a:t>Some do; some don't. </a:t>
            </a:r>
            <a:r>
              <a:rPr lang="en-US"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About 40% of shark species do in fact lay eggs. </a:t>
            </a:r>
            <a:r>
              <a:rPr lang="en-US"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Some types of shark that lay eggs are cat sharks, horn sharks, bamboo sharks and carpet sharks.</a:t>
            </a:r>
            <a:endParaRPr lang="en-US" sz="2400" dirty="0">
              <a:latin typeface="Poppins" pitchFamily="2" charset="77"/>
              <a:cs typeface="Poppins" pitchFamily="2" charset="77"/>
            </a:endParaRPr>
          </a:p>
        </p:txBody>
      </p:sp>
      <p:pic>
        <p:nvPicPr>
          <p:cNvPr id="6" name="Picture 5">
            <a:extLst>
              <a:ext uri="{FF2B5EF4-FFF2-40B4-BE49-F238E27FC236}">
                <a16:creationId xmlns:a16="http://schemas.microsoft.com/office/drawing/2014/main" id="{30C168E2-F9BA-ADAF-CAE4-87F6C5E9B9C0}"/>
              </a:ext>
            </a:extLst>
          </p:cNvPr>
          <p:cNvPicPr>
            <a:picLocks noChangeAspect="1"/>
          </p:cNvPicPr>
          <p:nvPr/>
        </p:nvPicPr>
        <p:blipFill>
          <a:blip r:embed="rId3">
            <a:extLst>
              <a:ext uri="{28A0092B-C50C-407E-A947-70E740481C1C}">
                <a14:useLocalDpi xmlns:a14="http://schemas.microsoft.com/office/drawing/2010/main" val="0"/>
              </a:ext>
            </a:extLst>
          </a:blip>
          <a:srcRect l="16974" r="16974"/>
          <a:stretch/>
        </p:blipFill>
        <p:spPr>
          <a:xfrm>
            <a:off x="6822370" y="1437768"/>
            <a:ext cx="2308336" cy="2328184"/>
          </a:xfrm>
          <a:prstGeom prst="ellipse">
            <a:avLst/>
          </a:prstGeom>
          <a:ln w="38100">
            <a:solidFill>
              <a:srgbClr val="EE3F33"/>
            </a:solidFill>
          </a:ln>
        </p:spPr>
      </p:pic>
      <p:pic>
        <p:nvPicPr>
          <p:cNvPr id="8" name="Picture 7">
            <a:extLst>
              <a:ext uri="{FF2B5EF4-FFF2-40B4-BE49-F238E27FC236}">
                <a16:creationId xmlns:a16="http://schemas.microsoft.com/office/drawing/2014/main" id="{9640865D-BB13-53DA-1788-CD9C83A02CE9}"/>
              </a:ext>
            </a:extLst>
          </p:cNvPr>
          <p:cNvPicPr>
            <a:picLocks noChangeAspect="1"/>
          </p:cNvPicPr>
          <p:nvPr/>
        </p:nvPicPr>
        <p:blipFill>
          <a:blip r:embed="rId4">
            <a:extLst>
              <a:ext uri="{28A0092B-C50C-407E-A947-70E740481C1C}">
                <a14:useLocalDpi xmlns:a14="http://schemas.microsoft.com/office/drawing/2010/main" val="0"/>
              </a:ext>
            </a:extLst>
          </a:blip>
          <a:srcRect l="12085" t="13" r="21817" b="-13"/>
          <a:stretch>
            <a:fillRect/>
          </a:stretch>
        </p:blipFill>
        <p:spPr>
          <a:xfrm rot="20462825">
            <a:off x="9481140" y="2822545"/>
            <a:ext cx="2053040" cy="2070693"/>
          </a:xfrm>
          <a:prstGeom prst="ellipse">
            <a:avLst/>
          </a:prstGeom>
          <a:ln w="38100">
            <a:solidFill>
              <a:srgbClr val="EE3F33"/>
            </a:solidFill>
          </a:ln>
        </p:spPr>
      </p:pic>
      <p:sp>
        <p:nvSpPr>
          <p:cNvPr id="12" name="Title 1">
            <a:extLst>
              <a:ext uri="{FF2B5EF4-FFF2-40B4-BE49-F238E27FC236}">
                <a16:creationId xmlns:a16="http://schemas.microsoft.com/office/drawing/2014/main" id="{25458EBD-55FE-192E-BF2E-816E0D669008}"/>
              </a:ext>
            </a:extLst>
          </p:cNvPr>
          <p:cNvSpPr>
            <a:spLocks noGrp="1"/>
          </p:cNvSpPr>
          <p:nvPr>
            <p:ph type="title"/>
          </p:nvPr>
        </p:nvSpPr>
        <p:spPr>
          <a:xfrm>
            <a:off x="803275" y="205845"/>
            <a:ext cx="6340475"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sp>
        <p:nvSpPr>
          <p:cNvPr id="13" name="Rounded Rectangle 12">
            <a:extLst>
              <a:ext uri="{FF2B5EF4-FFF2-40B4-BE49-F238E27FC236}">
                <a16:creationId xmlns:a16="http://schemas.microsoft.com/office/drawing/2014/main" id="{650CA4FB-A1D3-CF99-6106-E6034113679D}"/>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Poppins" pitchFamily="2" charset="77"/>
                <a:cs typeface="Poppins" pitchFamily="2" charset="77"/>
              </a:rPr>
              <a:t>Quiz time!</a:t>
            </a:r>
          </a:p>
        </p:txBody>
      </p:sp>
    </p:spTree>
    <p:extLst>
      <p:ext uri="{BB962C8B-B14F-4D97-AF65-F5344CB8AC3E}">
        <p14:creationId xmlns:p14="http://schemas.microsoft.com/office/powerpoint/2010/main" val="3019441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7D5DB40B-0C54-E6FB-BC1A-D5F7A8653086}"/>
            </a:ext>
          </a:extLst>
        </p:cNvPr>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721E35C6-32A9-43FA-0669-F9BEC008FB42}"/>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8BCBC81C-60B8-4468-5912-5BCC5E5E6D11}"/>
              </a:ext>
            </a:extLst>
          </p:cNvPr>
          <p:cNvSpPr txBox="1"/>
          <p:nvPr/>
        </p:nvSpPr>
        <p:spPr>
          <a:xfrm>
            <a:off x="803275" y="2845884"/>
            <a:ext cx="76263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5. Which one of these animals is viviparous?</a:t>
            </a:r>
          </a:p>
        </p:txBody>
      </p:sp>
      <p:sp>
        <p:nvSpPr>
          <p:cNvPr id="6" name="Rounded Rectangle 5">
            <a:extLst>
              <a:ext uri="{FF2B5EF4-FFF2-40B4-BE49-F238E27FC236}">
                <a16:creationId xmlns:a16="http://schemas.microsoft.com/office/drawing/2014/main" id="{DE4716A9-E247-BE75-3CA5-31A95B9E8E5B}"/>
              </a:ext>
            </a:extLst>
          </p:cNvPr>
          <p:cNvSpPr/>
          <p:nvPr/>
        </p:nvSpPr>
        <p:spPr>
          <a:xfrm>
            <a:off x="803275" y="3690420"/>
            <a:ext cx="1664332" cy="696927"/>
          </a:xfrm>
          <a:custGeom>
            <a:avLst/>
            <a:gdLst>
              <a:gd name="csX0" fmla="*/ 0 w 1664332"/>
              <a:gd name="csY0" fmla="*/ 348464 h 696927"/>
              <a:gd name="csX1" fmla="*/ 348464 w 1664332"/>
              <a:gd name="csY1" fmla="*/ 0 h 696927"/>
              <a:gd name="csX2" fmla="*/ 803144 w 1664332"/>
              <a:gd name="csY2" fmla="*/ 0 h 696927"/>
              <a:gd name="csX3" fmla="*/ 1315869 w 1664332"/>
              <a:gd name="csY3" fmla="*/ 0 h 696927"/>
              <a:gd name="csX4" fmla="*/ 1664333 w 1664332"/>
              <a:gd name="csY4" fmla="*/ 348464 h 696927"/>
              <a:gd name="csX5" fmla="*/ 1664332 w 1664332"/>
              <a:gd name="csY5" fmla="*/ 348464 h 696927"/>
              <a:gd name="csX6" fmla="*/ 1315868 w 1664332"/>
              <a:gd name="csY6" fmla="*/ 696928 h 696927"/>
              <a:gd name="csX7" fmla="*/ 841840 w 1664332"/>
              <a:gd name="csY7" fmla="*/ 696928 h 696927"/>
              <a:gd name="csX8" fmla="*/ 348464 w 1664332"/>
              <a:gd name="csY8" fmla="*/ 696927 h 696927"/>
              <a:gd name="csX9" fmla="*/ 0 w 1664332"/>
              <a:gd name="csY9" fmla="*/ 348463 h 696927"/>
              <a:gd name="csX10" fmla="*/ 0 w 1664332"/>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64332" h="696927" fill="none" extrusionOk="0">
                <a:moveTo>
                  <a:pt x="0" y="348464"/>
                </a:moveTo>
                <a:cubicBezTo>
                  <a:pt x="-20519" y="163962"/>
                  <a:pt x="157022" y="-25920"/>
                  <a:pt x="348464" y="0"/>
                </a:cubicBezTo>
                <a:cubicBezTo>
                  <a:pt x="522507" y="-16795"/>
                  <a:pt x="644790" y="8675"/>
                  <a:pt x="803144" y="0"/>
                </a:cubicBezTo>
                <a:cubicBezTo>
                  <a:pt x="961498" y="-8675"/>
                  <a:pt x="1127942" y="-23761"/>
                  <a:pt x="1315869" y="0"/>
                </a:cubicBezTo>
                <a:cubicBezTo>
                  <a:pt x="1498756" y="-12273"/>
                  <a:pt x="1673131" y="147368"/>
                  <a:pt x="1664333" y="348464"/>
                </a:cubicBezTo>
                <a:lnTo>
                  <a:pt x="1664332" y="348464"/>
                </a:lnTo>
                <a:cubicBezTo>
                  <a:pt x="1649755" y="520538"/>
                  <a:pt x="1517105" y="660235"/>
                  <a:pt x="1315868" y="696928"/>
                </a:cubicBezTo>
                <a:cubicBezTo>
                  <a:pt x="1115623" y="683174"/>
                  <a:pt x="1037588" y="687631"/>
                  <a:pt x="841840" y="696928"/>
                </a:cubicBezTo>
                <a:cubicBezTo>
                  <a:pt x="646092" y="706224"/>
                  <a:pt x="486453" y="713183"/>
                  <a:pt x="348464" y="696927"/>
                </a:cubicBezTo>
                <a:cubicBezTo>
                  <a:pt x="167448" y="678958"/>
                  <a:pt x="-8717" y="545069"/>
                  <a:pt x="0" y="348463"/>
                </a:cubicBezTo>
                <a:lnTo>
                  <a:pt x="0" y="348464"/>
                </a:lnTo>
                <a:close/>
              </a:path>
              <a:path w="1664332" h="696927" stroke="0" extrusionOk="0">
                <a:moveTo>
                  <a:pt x="0" y="348464"/>
                </a:moveTo>
                <a:cubicBezTo>
                  <a:pt x="27997" y="136719"/>
                  <a:pt x="151223" y="29632"/>
                  <a:pt x="348464" y="0"/>
                </a:cubicBezTo>
                <a:cubicBezTo>
                  <a:pt x="555637" y="-7595"/>
                  <a:pt x="728918" y="-5802"/>
                  <a:pt x="841841" y="0"/>
                </a:cubicBezTo>
                <a:cubicBezTo>
                  <a:pt x="954764" y="5802"/>
                  <a:pt x="1199163" y="12759"/>
                  <a:pt x="1315869" y="0"/>
                </a:cubicBezTo>
                <a:cubicBezTo>
                  <a:pt x="1542696" y="24614"/>
                  <a:pt x="1636802" y="151413"/>
                  <a:pt x="1664333" y="348464"/>
                </a:cubicBezTo>
                <a:lnTo>
                  <a:pt x="1664332" y="348464"/>
                </a:lnTo>
                <a:cubicBezTo>
                  <a:pt x="1652267" y="521785"/>
                  <a:pt x="1542332" y="703805"/>
                  <a:pt x="1315868" y="696928"/>
                </a:cubicBezTo>
                <a:cubicBezTo>
                  <a:pt x="1185119" y="673766"/>
                  <a:pt x="1059922" y="685508"/>
                  <a:pt x="812818" y="696927"/>
                </a:cubicBezTo>
                <a:cubicBezTo>
                  <a:pt x="565714" y="708346"/>
                  <a:pt x="454087" y="714752"/>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A. Frog</a:t>
            </a:r>
          </a:p>
        </p:txBody>
      </p:sp>
      <p:sp>
        <p:nvSpPr>
          <p:cNvPr id="8" name="Rounded Rectangle 7">
            <a:extLst>
              <a:ext uri="{FF2B5EF4-FFF2-40B4-BE49-F238E27FC236}">
                <a16:creationId xmlns:a16="http://schemas.microsoft.com/office/drawing/2014/main" id="{5056DCD0-6712-3C2E-046D-71D5C833514A}"/>
              </a:ext>
            </a:extLst>
          </p:cNvPr>
          <p:cNvSpPr/>
          <p:nvPr/>
        </p:nvSpPr>
        <p:spPr>
          <a:xfrm>
            <a:off x="2661735" y="3690419"/>
            <a:ext cx="1543099" cy="696927"/>
          </a:xfrm>
          <a:custGeom>
            <a:avLst/>
            <a:gdLst>
              <a:gd name="csX0" fmla="*/ 0 w 1543099"/>
              <a:gd name="csY0" fmla="*/ 348464 h 696927"/>
              <a:gd name="csX1" fmla="*/ 348464 w 1543099"/>
              <a:gd name="csY1" fmla="*/ 0 h 696927"/>
              <a:gd name="csX2" fmla="*/ 746165 w 1543099"/>
              <a:gd name="csY2" fmla="*/ 0 h 696927"/>
              <a:gd name="csX3" fmla="*/ 1194636 w 1543099"/>
              <a:gd name="csY3" fmla="*/ 0 h 696927"/>
              <a:gd name="csX4" fmla="*/ 1543100 w 1543099"/>
              <a:gd name="csY4" fmla="*/ 348464 h 696927"/>
              <a:gd name="csX5" fmla="*/ 1543099 w 1543099"/>
              <a:gd name="csY5" fmla="*/ 348464 h 696927"/>
              <a:gd name="csX6" fmla="*/ 1194635 w 1543099"/>
              <a:gd name="csY6" fmla="*/ 696928 h 696927"/>
              <a:gd name="csX7" fmla="*/ 780011 w 1543099"/>
              <a:gd name="csY7" fmla="*/ 696928 h 696927"/>
              <a:gd name="csX8" fmla="*/ 348464 w 1543099"/>
              <a:gd name="csY8" fmla="*/ 696927 h 696927"/>
              <a:gd name="csX9" fmla="*/ 0 w 1543099"/>
              <a:gd name="csY9" fmla="*/ 348463 h 696927"/>
              <a:gd name="csX10" fmla="*/ 0 w 1543099"/>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43099" h="696927" fill="none" extrusionOk="0">
                <a:moveTo>
                  <a:pt x="0" y="348464"/>
                </a:moveTo>
                <a:cubicBezTo>
                  <a:pt x="-20519" y="163962"/>
                  <a:pt x="157022" y="-25920"/>
                  <a:pt x="348464" y="0"/>
                </a:cubicBezTo>
                <a:cubicBezTo>
                  <a:pt x="437025" y="1323"/>
                  <a:pt x="562811" y="-35"/>
                  <a:pt x="746165" y="0"/>
                </a:cubicBezTo>
                <a:cubicBezTo>
                  <a:pt x="929519" y="35"/>
                  <a:pt x="1032543" y="-16337"/>
                  <a:pt x="1194636" y="0"/>
                </a:cubicBezTo>
                <a:cubicBezTo>
                  <a:pt x="1377523" y="-12273"/>
                  <a:pt x="1551898" y="147368"/>
                  <a:pt x="1543100" y="348464"/>
                </a:cubicBezTo>
                <a:lnTo>
                  <a:pt x="1543099" y="348464"/>
                </a:lnTo>
                <a:cubicBezTo>
                  <a:pt x="1528522" y="520538"/>
                  <a:pt x="1395872" y="660235"/>
                  <a:pt x="1194635" y="696928"/>
                </a:cubicBezTo>
                <a:cubicBezTo>
                  <a:pt x="1108711" y="691092"/>
                  <a:pt x="901335" y="704533"/>
                  <a:pt x="780011" y="696928"/>
                </a:cubicBezTo>
                <a:cubicBezTo>
                  <a:pt x="658687" y="689323"/>
                  <a:pt x="488130" y="694530"/>
                  <a:pt x="348464" y="696927"/>
                </a:cubicBezTo>
                <a:cubicBezTo>
                  <a:pt x="167448" y="678958"/>
                  <a:pt x="-8717" y="545069"/>
                  <a:pt x="0" y="348463"/>
                </a:cubicBezTo>
                <a:lnTo>
                  <a:pt x="0" y="348464"/>
                </a:lnTo>
                <a:close/>
              </a:path>
              <a:path w="1543099" h="696927" stroke="0" extrusionOk="0">
                <a:moveTo>
                  <a:pt x="0" y="348464"/>
                </a:moveTo>
                <a:cubicBezTo>
                  <a:pt x="27997" y="136719"/>
                  <a:pt x="151223" y="29632"/>
                  <a:pt x="348464" y="0"/>
                </a:cubicBezTo>
                <a:cubicBezTo>
                  <a:pt x="485330" y="1467"/>
                  <a:pt x="589370" y="10825"/>
                  <a:pt x="780012" y="0"/>
                </a:cubicBezTo>
                <a:cubicBezTo>
                  <a:pt x="970654" y="-10825"/>
                  <a:pt x="1043589" y="12979"/>
                  <a:pt x="1194636" y="0"/>
                </a:cubicBezTo>
                <a:cubicBezTo>
                  <a:pt x="1421463" y="24614"/>
                  <a:pt x="1515569" y="151413"/>
                  <a:pt x="1543100" y="348464"/>
                </a:cubicBezTo>
                <a:lnTo>
                  <a:pt x="1543099" y="348464"/>
                </a:lnTo>
                <a:cubicBezTo>
                  <a:pt x="1531034" y="521785"/>
                  <a:pt x="1421099" y="703805"/>
                  <a:pt x="1194635" y="696928"/>
                </a:cubicBezTo>
                <a:cubicBezTo>
                  <a:pt x="994038" y="696989"/>
                  <a:pt x="871094" y="696948"/>
                  <a:pt x="754626" y="696927"/>
                </a:cubicBezTo>
                <a:cubicBezTo>
                  <a:pt x="638158" y="696907"/>
                  <a:pt x="543449" y="702400"/>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B. Owl</a:t>
            </a:r>
          </a:p>
        </p:txBody>
      </p:sp>
      <p:sp>
        <p:nvSpPr>
          <p:cNvPr id="9" name="Rounded Rectangle 8">
            <a:extLst>
              <a:ext uri="{FF2B5EF4-FFF2-40B4-BE49-F238E27FC236}">
                <a16:creationId xmlns:a16="http://schemas.microsoft.com/office/drawing/2014/main" id="{51B5CCA3-9258-2EE8-A261-6DE4C98D448C}"/>
              </a:ext>
            </a:extLst>
          </p:cNvPr>
          <p:cNvSpPr/>
          <p:nvPr/>
        </p:nvSpPr>
        <p:spPr>
          <a:xfrm>
            <a:off x="4446442" y="3690418"/>
            <a:ext cx="1867858" cy="696927"/>
          </a:xfrm>
          <a:custGeom>
            <a:avLst/>
            <a:gdLst>
              <a:gd name="csX0" fmla="*/ 0 w 1867858"/>
              <a:gd name="csY0" fmla="*/ 348464 h 696927"/>
              <a:gd name="csX1" fmla="*/ 348464 w 1867858"/>
              <a:gd name="csY1" fmla="*/ 0 h 696927"/>
              <a:gd name="csX2" fmla="*/ 898802 w 1867858"/>
              <a:gd name="csY2" fmla="*/ 0 h 696927"/>
              <a:gd name="csX3" fmla="*/ 1519395 w 1867858"/>
              <a:gd name="csY3" fmla="*/ 0 h 696927"/>
              <a:gd name="csX4" fmla="*/ 1867859 w 1867858"/>
              <a:gd name="csY4" fmla="*/ 348464 h 696927"/>
              <a:gd name="csX5" fmla="*/ 1867858 w 1867858"/>
              <a:gd name="csY5" fmla="*/ 348464 h 696927"/>
              <a:gd name="csX6" fmla="*/ 1519394 w 1867858"/>
              <a:gd name="csY6" fmla="*/ 696928 h 696927"/>
              <a:gd name="csX7" fmla="*/ 945638 w 1867858"/>
              <a:gd name="csY7" fmla="*/ 696928 h 696927"/>
              <a:gd name="csX8" fmla="*/ 348464 w 1867858"/>
              <a:gd name="csY8" fmla="*/ 696927 h 696927"/>
              <a:gd name="csX9" fmla="*/ 0 w 1867858"/>
              <a:gd name="csY9" fmla="*/ 348463 h 696927"/>
              <a:gd name="csX10" fmla="*/ 0 w 1867858"/>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867858" h="696927" fill="none" extrusionOk="0">
                <a:moveTo>
                  <a:pt x="0" y="348464"/>
                </a:moveTo>
                <a:cubicBezTo>
                  <a:pt x="-20519" y="163962"/>
                  <a:pt x="157022" y="-25920"/>
                  <a:pt x="348464" y="0"/>
                </a:cubicBezTo>
                <a:cubicBezTo>
                  <a:pt x="512517" y="25197"/>
                  <a:pt x="666072" y="-19237"/>
                  <a:pt x="898802" y="0"/>
                </a:cubicBezTo>
                <a:cubicBezTo>
                  <a:pt x="1131532" y="19237"/>
                  <a:pt x="1385827" y="16918"/>
                  <a:pt x="1519395" y="0"/>
                </a:cubicBezTo>
                <a:cubicBezTo>
                  <a:pt x="1702282" y="-12273"/>
                  <a:pt x="1876657" y="147368"/>
                  <a:pt x="1867859" y="348464"/>
                </a:cubicBezTo>
                <a:lnTo>
                  <a:pt x="1867858" y="348464"/>
                </a:lnTo>
                <a:cubicBezTo>
                  <a:pt x="1853281" y="520538"/>
                  <a:pt x="1720631" y="660235"/>
                  <a:pt x="1519394" y="696928"/>
                </a:cubicBezTo>
                <a:cubicBezTo>
                  <a:pt x="1304925" y="721906"/>
                  <a:pt x="1226248" y="706027"/>
                  <a:pt x="945638" y="696928"/>
                </a:cubicBezTo>
                <a:cubicBezTo>
                  <a:pt x="665028" y="687828"/>
                  <a:pt x="638583" y="706022"/>
                  <a:pt x="348464" y="696927"/>
                </a:cubicBezTo>
                <a:cubicBezTo>
                  <a:pt x="167448" y="678958"/>
                  <a:pt x="-8717" y="545069"/>
                  <a:pt x="0" y="348463"/>
                </a:cubicBezTo>
                <a:lnTo>
                  <a:pt x="0" y="348464"/>
                </a:lnTo>
                <a:close/>
              </a:path>
              <a:path w="1867858" h="696927" stroke="0" extrusionOk="0">
                <a:moveTo>
                  <a:pt x="0" y="348464"/>
                </a:moveTo>
                <a:cubicBezTo>
                  <a:pt x="27997" y="136719"/>
                  <a:pt x="151223" y="29632"/>
                  <a:pt x="348464" y="0"/>
                </a:cubicBezTo>
                <a:cubicBezTo>
                  <a:pt x="637111" y="-29830"/>
                  <a:pt x="707937" y="-6156"/>
                  <a:pt x="945639" y="0"/>
                </a:cubicBezTo>
                <a:cubicBezTo>
                  <a:pt x="1183342" y="6156"/>
                  <a:pt x="1291224" y="-14210"/>
                  <a:pt x="1519395" y="0"/>
                </a:cubicBezTo>
                <a:cubicBezTo>
                  <a:pt x="1746222" y="24614"/>
                  <a:pt x="1840328" y="151413"/>
                  <a:pt x="1867859" y="348464"/>
                </a:cubicBezTo>
                <a:lnTo>
                  <a:pt x="1867858" y="348464"/>
                </a:lnTo>
                <a:cubicBezTo>
                  <a:pt x="1855793" y="521785"/>
                  <a:pt x="1745858" y="703805"/>
                  <a:pt x="1519394" y="696928"/>
                </a:cubicBezTo>
                <a:cubicBezTo>
                  <a:pt x="1250611" y="717800"/>
                  <a:pt x="1103806" y="672093"/>
                  <a:pt x="910510" y="696927"/>
                </a:cubicBezTo>
                <a:cubicBezTo>
                  <a:pt x="717214" y="721761"/>
                  <a:pt x="492956" y="692891"/>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C. Horse</a:t>
            </a:r>
          </a:p>
        </p:txBody>
      </p:sp>
      <p:sp>
        <p:nvSpPr>
          <p:cNvPr id="10" name="TextBox 9">
            <a:extLst>
              <a:ext uri="{FF2B5EF4-FFF2-40B4-BE49-F238E27FC236}">
                <a16:creationId xmlns:a16="http://schemas.microsoft.com/office/drawing/2014/main" id="{5D566EB4-2088-AE7C-2D5D-E7F40F8162A5}"/>
              </a:ext>
            </a:extLst>
          </p:cNvPr>
          <p:cNvSpPr txBox="1"/>
          <p:nvPr/>
        </p:nvSpPr>
        <p:spPr>
          <a:xfrm>
            <a:off x="803275" y="4711649"/>
            <a:ext cx="105124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dirty="0">
                <a:latin typeface="Poppins" pitchFamily="2" charset="77"/>
                <a:cs typeface="Poppins" pitchFamily="2" charset="77"/>
              </a:rPr>
              <a:t>A Horse is a non-egg-laying mammal.</a:t>
            </a:r>
          </a:p>
        </p:txBody>
      </p:sp>
      <p:pic>
        <p:nvPicPr>
          <p:cNvPr id="20" name="Picture 19">
            <a:extLst>
              <a:ext uri="{FF2B5EF4-FFF2-40B4-BE49-F238E27FC236}">
                <a16:creationId xmlns:a16="http://schemas.microsoft.com/office/drawing/2014/main" id="{2CFAEB8E-B3D5-81E6-889C-BDFF257583D1}"/>
              </a:ext>
            </a:extLst>
          </p:cNvPr>
          <p:cNvPicPr>
            <a:picLocks noChangeAspect="1"/>
          </p:cNvPicPr>
          <p:nvPr/>
        </p:nvPicPr>
        <p:blipFill>
          <a:blip r:embed="rId3">
            <a:extLst>
              <a:ext uri="{28A0092B-C50C-407E-A947-70E740481C1C}">
                <a14:useLocalDpi xmlns:a14="http://schemas.microsoft.com/office/drawing/2010/main" val="0"/>
              </a:ext>
            </a:extLst>
          </a:blip>
          <a:srcRect l="6881" t="1125" r="27872" b="851"/>
          <a:stretch>
            <a:fillRect/>
          </a:stretch>
        </p:blipFill>
        <p:spPr>
          <a:xfrm>
            <a:off x="8409847" y="1795046"/>
            <a:ext cx="3562767" cy="3562767"/>
          </a:xfrm>
          <a:prstGeom prst="ellipse">
            <a:avLst/>
          </a:prstGeom>
          <a:ln w="38100">
            <a:solidFill>
              <a:srgbClr val="EE3F33"/>
            </a:solidFill>
          </a:ln>
        </p:spPr>
      </p:pic>
      <p:sp>
        <p:nvSpPr>
          <p:cNvPr id="11" name="Title 1">
            <a:extLst>
              <a:ext uri="{FF2B5EF4-FFF2-40B4-BE49-F238E27FC236}">
                <a16:creationId xmlns:a16="http://schemas.microsoft.com/office/drawing/2014/main" id="{396D4AD7-D4B9-4D2E-3F6D-6E73FA546F3F}"/>
              </a:ext>
            </a:extLst>
          </p:cNvPr>
          <p:cNvSpPr>
            <a:spLocks noGrp="1"/>
          </p:cNvSpPr>
          <p:nvPr>
            <p:ph type="title"/>
          </p:nvPr>
        </p:nvSpPr>
        <p:spPr>
          <a:xfrm>
            <a:off x="803275" y="205845"/>
            <a:ext cx="6340475"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sp>
        <p:nvSpPr>
          <p:cNvPr id="12" name="Rounded Rectangle 11">
            <a:extLst>
              <a:ext uri="{FF2B5EF4-FFF2-40B4-BE49-F238E27FC236}">
                <a16:creationId xmlns:a16="http://schemas.microsoft.com/office/drawing/2014/main" id="{78DA261B-A627-C937-5AF9-BB9AC07E6289}"/>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Poppins" pitchFamily="2" charset="77"/>
                <a:cs typeface="Poppins" pitchFamily="2" charset="77"/>
              </a:rPr>
              <a:t>Quiz time!</a:t>
            </a:r>
          </a:p>
        </p:txBody>
      </p:sp>
    </p:spTree>
    <p:extLst>
      <p:ext uri="{BB962C8B-B14F-4D97-AF65-F5344CB8AC3E}">
        <p14:creationId xmlns:p14="http://schemas.microsoft.com/office/powerpoint/2010/main" val="100725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8C897589-4BF9-19FB-59F2-16DD7B868BEC}"/>
            </a:ext>
          </a:extLst>
        </p:cNvPr>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5353BB07-D29B-AA72-CF92-0624D286410C}"/>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CCFF373F-EF2C-7DE0-60AF-61D612A0EEBE}"/>
              </a:ext>
            </a:extLst>
          </p:cNvPr>
          <p:cNvSpPr txBox="1"/>
          <p:nvPr/>
        </p:nvSpPr>
        <p:spPr>
          <a:xfrm>
            <a:off x="803275" y="2598003"/>
            <a:ext cx="67441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6. Which group usually lays the most eggs at one time?</a:t>
            </a:r>
          </a:p>
        </p:txBody>
      </p:sp>
      <p:sp>
        <p:nvSpPr>
          <p:cNvPr id="6" name="Rounded Rectangle 5">
            <a:extLst>
              <a:ext uri="{FF2B5EF4-FFF2-40B4-BE49-F238E27FC236}">
                <a16:creationId xmlns:a16="http://schemas.microsoft.com/office/drawing/2014/main" id="{4A0198AC-5D77-2F50-E64B-F00045459E6F}"/>
              </a:ext>
            </a:extLst>
          </p:cNvPr>
          <p:cNvSpPr/>
          <p:nvPr/>
        </p:nvSpPr>
        <p:spPr>
          <a:xfrm>
            <a:off x="803275" y="3671570"/>
            <a:ext cx="1664332" cy="696927"/>
          </a:xfrm>
          <a:custGeom>
            <a:avLst/>
            <a:gdLst>
              <a:gd name="csX0" fmla="*/ 0 w 1664332"/>
              <a:gd name="csY0" fmla="*/ 348464 h 696927"/>
              <a:gd name="csX1" fmla="*/ 348464 w 1664332"/>
              <a:gd name="csY1" fmla="*/ 0 h 696927"/>
              <a:gd name="csX2" fmla="*/ 803144 w 1664332"/>
              <a:gd name="csY2" fmla="*/ 0 h 696927"/>
              <a:gd name="csX3" fmla="*/ 1315869 w 1664332"/>
              <a:gd name="csY3" fmla="*/ 0 h 696927"/>
              <a:gd name="csX4" fmla="*/ 1664333 w 1664332"/>
              <a:gd name="csY4" fmla="*/ 348464 h 696927"/>
              <a:gd name="csX5" fmla="*/ 1664332 w 1664332"/>
              <a:gd name="csY5" fmla="*/ 348464 h 696927"/>
              <a:gd name="csX6" fmla="*/ 1315868 w 1664332"/>
              <a:gd name="csY6" fmla="*/ 696928 h 696927"/>
              <a:gd name="csX7" fmla="*/ 841840 w 1664332"/>
              <a:gd name="csY7" fmla="*/ 696928 h 696927"/>
              <a:gd name="csX8" fmla="*/ 348464 w 1664332"/>
              <a:gd name="csY8" fmla="*/ 696927 h 696927"/>
              <a:gd name="csX9" fmla="*/ 0 w 1664332"/>
              <a:gd name="csY9" fmla="*/ 348463 h 696927"/>
              <a:gd name="csX10" fmla="*/ 0 w 1664332"/>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64332" h="696927" fill="none" extrusionOk="0">
                <a:moveTo>
                  <a:pt x="0" y="348464"/>
                </a:moveTo>
                <a:cubicBezTo>
                  <a:pt x="-20519" y="163962"/>
                  <a:pt x="157022" y="-25920"/>
                  <a:pt x="348464" y="0"/>
                </a:cubicBezTo>
                <a:cubicBezTo>
                  <a:pt x="522507" y="-16795"/>
                  <a:pt x="644790" y="8675"/>
                  <a:pt x="803144" y="0"/>
                </a:cubicBezTo>
                <a:cubicBezTo>
                  <a:pt x="961498" y="-8675"/>
                  <a:pt x="1127942" y="-23761"/>
                  <a:pt x="1315869" y="0"/>
                </a:cubicBezTo>
                <a:cubicBezTo>
                  <a:pt x="1498756" y="-12273"/>
                  <a:pt x="1673131" y="147368"/>
                  <a:pt x="1664333" y="348464"/>
                </a:cubicBezTo>
                <a:lnTo>
                  <a:pt x="1664332" y="348464"/>
                </a:lnTo>
                <a:cubicBezTo>
                  <a:pt x="1649755" y="520538"/>
                  <a:pt x="1517105" y="660235"/>
                  <a:pt x="1315868" y="696928"/>
                </a:cubicBezTo>
                <a:cubicBezTo>
                  <a:pt x="1115623" y="683174"/>
                  <a:pt x="1037588" y="687631"/>
                  <a:pt x="841840" y="696928"/>
                </a:cubicBezTo>
                <a:cubicBezTo>
                  <a:pt x="646092" y="706224"/>
                  <a:pt x="486453" y="713183"/>
                  <a:pt x="348464" y="696927"/>
                </a:cubicBezTo>
                <a:cubicBezTo>
                  <a:pt x="167448" y="678958"/>
                  <a:pt x="-8717" y="545069"/>
                  <a:pt x="0" y="348463"/>
                </a:cubicBezTo>
                <a:lnTo>
                  <a:pt x="0" y="348464"/>
                </a:lnTo>
                <a:close/>
              </a:path>
              <a:path w="1664332" h="696927" stroke="0" extrusionOk="0">
                <a:moveTo>
                  <a:pt x="0" y="348464"/>
                </a:moveTo>
                <a:cubicBezTo>
                  <a:pt x="27997" y="136719"/>
                  <a:pt x="151223" y="29632"/>
                  <a:pt x="348464" y="0"/>
                </a:cubicBezTo>
                <a:cubicBezTo>
                  <a:pt x="555637" y="-7595"/>
                  <a:pt x="728918" y="-5802"/>
                  <a:pt x="841841" y="0"/>
                </a:cubicBezTo>
                <a:cubicBezTo>
                  <a:pt x="954764" y="5802"/>
                  <a:pt x="1199163" y="12759"/>
                  <a:pt x="1315869" y="0"/>
                </a:cubicBezTo>
                <a:cubicBezTo>
                  <a:pt x="1542696" y="24614"/>
                  <a:pt x="1636802" y="151413"/>
                  <a:pt x="1664333" y="348464"/>
                </a:cubicBezTo>
                <a:lnTo>
                  <a:pt x="1664332" y="348464"/>
                </a:lnTo>
                <a:cubicBezTo>
                  <a:pt x="1652267" y="521785"/>
                  <a:pt x="1542332" y="703805"/>
                  <a:pt x="1315868" y="696928"/>
                </a:cubicBezTo>
                <a:cubicBezTo>
                  <a:pt x="1185119" y="673766"/>
                  <a:pt x="1059922" y="685508"/>
                  <a:pt x="812818" y="696927"/>
                </a:cubicBezTo>
                <a:cubicBezTo>
                  <a:pt x="565714" y="708346"/>
                  <a:pt x="454087" y="714752"/>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A. Fish</a:t>
            </a:r>
          </a:p>
        </p:txBody>
      </p:sp>
      <p:sp>
        <p:nvSpPr>
          <p:cNvPr id="8" name="Rounded Rectangle 7">
            <a:extLst>
              <a:ext uri="{FF2B5EF4-FFF2-40B4-BE49-F238E27FC236}">
                <a16:creationId xmlns:a16="http://schemas.microsoft.com/office/drawing/2014/main" id="{8F0756B0-A395-5121-E056-64C70060EF42}"/>
              </a:ext>
            </a:extLst>
          </p:cNvPr>
          <p:cNvSpPr/>
          <p:nvPr/>
        </p:nvSpPr>
        <p:spPr>
          <a:xfrm>
            <a:off x="2661735" y="3671569"/>
            <a:ext cx="2530070" cy="696927"/>
          </a:xfrm>
          <a:custGeom>
            <a:avLst/>
            <a:gdLst>
              <a:gd name="csX0" fmla="*/ 0 w 2530070"/>
              <a:gd name="csY0" fmla="*/ 348464 h 696927"/>
              <a:gd name="csX1" fmla="*/ 348464 w 2530070"/>
              <a:gd name="csY1" fmla="*/ 0 h 696927"/>
              <a:gd name="csX2" fmla="*/ 922849 w 2530070"/>
              <a:gd name="csY2" fmla="*/ 0 h 696927"/>
              <a:gd name="csX3" fmla="*/ 1478902 w 2530070"/>
              <a:gd name="csY3" fmla="*/ 0 h 696927"/>
              <a:gd name="csX4" fmla="*/ 2181607 w 2530070"/>
              <a:gd name="csY4" fmla="*/ 0 h 696927"/>
              <a:gd name="csX5" fmla="*/ 2530071 w 2530070"/>
              <a:gd name="csY5" fmla="*/ 348464 h 696927"/>
              <a:gd name="csX6" fmla="*/ 2530070 w 2530070"/>
              <a:gd name="csY6" fmla="*/ 348464 h 696927"/>
              <a:gd name="csX7" fmla="*/ 2181606 w 2530070"/>
              <a:gd name="csY7" fmla="*/ 696928 h 696927"/>
              <a:gd name="csX8" fmla="*/ 1625553 w 2530070"/>
              <a:gd name="csY8" fmla="*/ 696928 h 696927"/>
              <a:gd name="csX9" fmla="*/ 1069500 w 2530070"/>
              <a:gd name="csY9" fmla="*/ 696927 h 696927"/>
              <a:gd name="csX10" fmla="*/ 348464 w 2530070"/>
              <a:gd name="csY10" fmla="*/ 696927 h 696927"/>
              <a:gd name="csX11" fmla="*/ 0 w 2530070"/>
              <a:gd name="csY11" fmla="*/ 348463 h 696927"/>
              <a:gd name="csX12" fmla="*/ 0 w 2530070"/>
              <a:gd name="csY12"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30070" h="696927" fill="none" extrusionOk="0">
                <a:moveTo>
                  <a:pt x="0" y="348464"/>
                </a:moveTo>
                <a:cubicBezTo>
                  <a:pt x="36390" y="134463"/>
                  <a:pt x="164349" y="-26362"/>
                  <a:pt x="348464" y="0"/>
                </a:cubicBezTo>
                <a:cubicBezTo>
                  <a:pt x="498581" y="-11974"/>
                  <a:pt x="639135" y="11165"/>
                  <a:pt x="922849" y="0"/>
                </a:cubicBezTo>
                <a:cubicBezTo>
                  <a:pt x="1206563" y="-11165"/>
                  <a:pt x="1365884" y="-5285"/>
                  <a:pt x="1478902" y="0"/>
                </a:cubicBezTo>
                <a:cubicBezTo>
                  <a:pt x="1591920" y="5285"/>
                  <a:pt x="1956794" y="-3437"/>
                  <a:pt x="2181607" y="0"/>
                </a:cubicBezTo>
                <a:cubicBezTo>
                  <a:pt x="2366788" y="-43371"/>
                  <a:pt x="2546111" y="134054"/>
                  <a:pt x="2530071" y="348464"/>
                </a:cubicBezTo>
                <a:lnTo>
                  <a:pt x="2530070" y="348464"/>
                </a:lnTo>
                <a:cubicBezTo>
                  <a:pt x="2511089" y="552922"/>
                  <a:pt x="2353723" y="722521"/>
                  <a:pt x="2181606" y="696928"/>
                </a:cubicBezTo>
                <a:cubicBezTo>
                  <a:pt x="1977583" y="724032"/>
                  <a:pt x="1751726" y="724683"/>
                  <a:pt x="1625553" y="696928"/>
                </a:cubicBezTo>
                <a:cubicBezTo>
                  <a:pt x="1499380" y="669172"/>
                  <a:pt x="1302299" y="717751"/>
                  <a:pt x="1069500" y="696927"/>
                </a:cubicBezTo>
                <a:cubicBezTo>
                  <a:pt x="836701" y="676104"/>
                  <a:pt x="589297" y="714284"/>
                  <a:pt x="348464" y="696927"/>
                </a:cubicBezTo>
                <a:cubicBezTo>
                  <a:pt x="133760" y="702687"/>
                  <a:pt x="-16577" y="544038"/>
                  <a:pt x="0" y="348463"/>
                </a:cubicBezTo>
                <a:lnTo>
                  <a:pt x="0" y="348464"/>
                </a:lnTo>
                <a:close/>
              </a:path>
              <a:path w="2530070" h="696927" stroke="0" extrusionOk="0">
                <a:moveTo>
                  <a:pt x="0" y="348464"/>
                </a:moveTo>
                <a:cubicBezTo>
                  <a:pt x="27997" y="136719"/>
                  <a:pt x="151223" y="29632"/>
                  <a:pt x="348464" y="0"/>
                </a:cubicBezTo>
                <a:cubicBezTo>
                  <a:pt x="637639" y="-17901"/>
                  <a:pt x="701273" y="-18064"/>
                  <a:pt x="977843" y="0"/>
                </a:cubicBezTo>
                <a:cubicBezTo>
                  <a:pt x="1254413" y="18064"/>
                  <a:pt x="1468185" y="14535"/>
                  <a:pt x="1607222" y="0"/>
                </a:cubicBezTo>
                <a:cubicBezTo>
                  <a:pt x="1746259" y="-14535"/>
                  <a:pt x="1909586" y="-27208"/>
                  <a:pt x="2181607" y="0"/>
                </a:cubicBezTo>
                <a:cubicBezTo>
                  <a:pt x="2378655" y="21405"/>
                  <a:pt x="2547914" y="195158"/>
                  <a:pt x="2530071" y="348464"/>
                </a:cubicBezTo>
                <a:lnTo>
                  <a:pt x="2530070" y="348464"/>
                </a:lnTo>
                <a:cubicBezTo>
                  <a:pt x="2507977" y="562023"/>
                  <a:pt x="2335294" y="723004"/>
                  <a:pt x="2181606" y="696928"/>
                </a:cubicBezTo>
                <a:cubicBezTo>
                  <a:pt x="1961789" y="717560"/>
                  <a:pt x="1851123" y="690912"/>
                  <a:pt x="1607222" y="696928"/>
                </a:cubicBezTo>
                <a:cubicBezTo>
                  <a:pt x="1363321" y="702943"/>
                  <a:pt x="1310315" y="687239"/>
                  <a:pt x="1051168" y="696927"/>
                </a:cubicBezTo>
                <a:cubicBezTo>
                  <a:pt x="792021" y="706615"/>
                  <a:pt x="592937" y="688262"/>
                  <a:pt x="348464" y="696927"/>
                </a:cubicBezTo>
                <a:cubicBezTo>
                  <a:pt x="157022" y="671007"/>
                  <a:pt x="38651" y="552532"/>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B. Mammals</a:t>
            </a:r>
          </a:p>
        </p:txBody>
      </p:sp>
      <p:sp>
        <p:nvSpPr>
          <p:cNvPr id="9" name="Rounded Rectangle 8">
            <a:extLst>
              <a:ext uri="{FF2B5EF4-FFF2-40B4-BE49-F238E27FC236}">
                <a16:creationId xmlns:a16="http://schemas.microsoft.com/office/drawing/2014/main" id="{57B4C6AB-EB32-4879-1849-7A30771C84EC}"/>
              </a:ext>
            </a:extLst>
          </p:cNvPr>
          <p:cNvSpPr/>
          <p:nvPr/>
        </p:nvSpPr>
        <p:spPr>
          <a:xfrm>
            <a:off x="5418968" y="3692437"/>
            <a:ext cx="1867858" cy="696927"/>
          </a:xfrm>
          <a:custGeom>
            <a:avLst/>
            <a:gdLst>
              <a:gd name="csX0" fmla="*/ 0 w 1867858"/>
              <a:gd name="csY0" fmla="*/ 348464 h 696927"/>
              <a:gd name="csX1" fmla="*/ 348464 w 1867858"/>
              <a:gd name="csY1" fmla="*/ 0 h 696927"/>
              <a:gd name="csX2" fmla="*/ 898802 w 1867858"/>
              <a:gd name="csY2" fmla="*/ 0 h 696927"/>
              <a:gd name="csX3" fmla="*/ 1519395 w 1867858"/>
              <a:gd name="csY3" fmla="*/ 0 h 696927"/>
              <a:gd name="csX4" fmla="*/ 1867859 w 1867858"/>
              <a:gd name="csY4" fmla="*/ 348464 h 696927"/>
              <a:gd name="csX5" fmla="*/ 1867858 w 1867858"/>
              <a:gd name="csY5" fmla="*/ 348464 h 696927"/>
              <a:gd name="csX6" fmla="*/ 1519394 w 1867858"/>
              <a:gd name="csY6" fmla="*/ 696928 h 696927"/>
              <a:gd name="csX7" fmla="*/ 945638 w 1867858"/>
              <a:gd name="csY7" fmla="*/ 696928 h 696927"/>
              <a:gd name="csX8" fmla="*/ 348464 w 1867858"/>
              <a:gd name="csY8" fmla="*/ 696927 h 696927"/>
              <a:gd name="csX9" fmla="*/ 0 w 1867858"/>
              <a:gd name="csY9" fmla="*/ 348463 h 696927"/>
              <a:gd name="csX10" fmla="*/ 0 w 1867858"/>
              <a:gd name="csY10" fmla="*/ 348464 h 696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867858" h="696927" fill="none" extrusionOk="0">
                <a:moveTo>
                  <a:pt x="0" y="348464"/>
                </a:moveTo>
                <a:cubicBezTo>
                  <a:pt x="-20519" y="163962"/>
                  <a:pt x="157022" y="-25920"/>
                  <a:pt x="348464" y="0"/>
                </a:cubicBezTo>
                <a:cubicBezTo>
                  <a:pt x="512517" y="25197"/>
                  <a:pt x="666072" y="-19237"/>
                  <a:pt x="898802" y="0"/>
                </a:cubicBezTo>
                <a:cubicBezTo>
                  <a:pt x="1131532" y="19237"/>
                  <a:pt x="1385827" y="16918"/>
                  <a:pt x="1519395" y="0"/>
                </a:cubicBezTo>
                <a:cubicBezTo>
                  <a:pt x="1702282" y="-12273"/>
                  <a:pt x="1876657" y="147368"/>
                  <a:pt x="1867859" y="348464"/>
                </a:cubicBezTo>
                <a:lnTo>
                  <a:pt x="1867858" y="348464"/>
                </a:lnTo>
                <a:cubicBezTo>
                  <a:pt x="1853281" y="520538"/>
                  <a:pt x="1720631" y="660235"/>
                  <a:pt x="1519394" y="696928"/>
                </a:cubicBezTo>
                <a:cubicBezTo>
                  <a:pt x="1304925" y="721906"/>
                  <a:pt x="1226248" y="706027"/>
                  <a:pt x="945638" y="696928"/>
                </a:cubicBezTo>
                <a:cubicBezTo>
                  <a:pt x="665028" y="687828"/>
                  <a:pt x="638583" y="706022"/>
                  <a:pt x="348464" y="696927"/>
                </a:cubicBezTo>
                <a:cubicBezTo>
                  <a:pt x="167448" y="678958"/>
                  <a:pt x="-8717" y="545069"/>
                  <a:pt x="0" y="348463"/>
                </a:cubicBezTo>
                <a:lnTo>
                  <a:pt x="0" y="348464"/>
                </a:lnTo>
                <a:close/>
              </a:path>
              <a:path w="1867858" h="696927" stroke="0" extrusionOk="0">
                <a:moveTo>
                  <a:pt x="0" y="348464"/>
                </a:moveTo>
                <a:cubicBezTo>
                  <a:pt x="27997" y="136719"/>
                  <a:pt x="151223" y="29632"/>
                  <a:pt x="348464" y="0"/>
                </a:cubicBezTo>
                <a:cubicBezTo>
                  <a:pt x="637111" y="-29830"/>
                  <a:pt x="707937" y="-6156"/>
                  <a:pt x="945639" y="0"/>
                </a:cubicBezTo>
                <a:cubicBezTo>
                  <a:pt x="1183342" y="6156"/>
                  <a:pt x="1291224" y="-14210"/>
                  <a:pt x="1519395" y="0"/>
                </a:cubicBezTo>
                <a:cubicBezTo>
                  <a:pt x="1746222" y="24614"/>
                  <a:pt x="1840328" y="151413"/>
                  <a:pt x="1867859" y="348464"/>
                </a:cubicBezTo>
                <a:lnTo>
                  <a:pt x="1867858" y="348464"/>
                </a:lnTo>
                <a:cubicBezTo>
                  <a:pt x="1855793" y="521785"/>
                  <a:pt x="1745858" y="703805"/>
                  <a:pt x="1519394" y="696928"/>
                </a:cubicBezTo>
                <a:cubicBezTo>
                  <a:pt x="1250611" y="717800"/>
                  <a:pt x="1103806" y="672093"/>
                  <a:pt x="910510" y="696927"/>
                </a:cubicBezTo>
                <a:cubicBezTo>
                  <a:pt x="717214" y="721761"/>
                  <a:pt x="492956" y="692891"/>
                  <a:pt x="348464" y="696927"/>
                </a:cubicBezTo>
                <a:cubicBezTo>
                  <a:pt x="166974" y="697919"/>
                  <a:pt x="30233" y="539579"/>
                  <a:pt x="0" y="348463"/>
                </a:cubicBezTo>
                <a:lnTo>
                  <a:pt x="0" y="348464"/>
                </a:lnTo>
                <a:close/>
              </a:path>
            </a:pathLst>
          </a:custGeom>
          <a:solidFill>
            <a:schemeClr val="bg1"/>
          </a:solidFill>
          <a:ln>
            <a:solidFill>
              <a:srgbClr val="0B5AA2"/>
            </a:solidFill>
            <a:extLst>
              <a:ext uri="{C807C97D-BFC1-408E-A445-0C87EB9F89A2}">
                <ask:lineSketchStyleProps xmlns:ask="http://schemas.microsoft.com/office/drawing/2018/sketchyshapes" sd="481711788">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Poppins" pitchFamily="2" charset="77"/>
                <a:cs typeface="Poppins" pitchFamily="2" charset="77"/>
              </a:rPr>
              <a:t>C. Birds</a:t>
            </a:r>
          </a:p>
        </p:txBody>
      </p:sp>
      <p:sp>
        <p:nvSpPr>
          <p:cNvPr id="10" name="TextBox 9">
            <a:extLst>
              <a:ext uri="{FF2B5EF4-FFF2-40B4-BE49-F238E27FC236}">
                <a16:creationId xmlns:a16="http://schemas.microsoft.com/office/drawing/2014/main" id="{7C0A35A3-DF59-7EE0-BA2D-2144F91D6935}"/>
              </a:ext>
            </a:extLst>
          </p:cNvPr>
          <p:cNvSpPr txBox="1"/>
          <p:nvPr/>
        </p:nvSpPr>
        <p:spPr>
          <a:xfrm>
            <a:off x="803275" y="4631933"/>
            <a:ext cx="1051242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latin typeface="Poppins" pitchFamily="2" charset="77"/>
                <a:cs typeface="Poppins" pitchFamily="2" charset="77"/>
              </a:rPr>
              <a:t>Fish lay lots of eggs at one time because most of their </a:t>
            </a:r>
          </a:p>
          <a:p>
            <a:pPr fontAlgn="base">
              <a:lnSpc>
                <a:spcPct val="120000"/>
              </a:lnSpc>
            </a:pPr>
            <a:r>
              <a:rPr lang="en-GB" sz="2400" dirty="0">
                <a:latin typeface="Poppins" pitchFamily="2" charset="77"/>
                <a:cs typeface="Poppins" pitchFamily="2" charset="77"/>
              </a:rPr>
              <a:t>eggs don't survive to grow into adults. This is because strong currents can wash them away, they can be eaten by bigger fish, or they may not be protected, as most fish don't defend their eggs. ​</a:t>
            </a:r>
            <a:endParaRPr lang="en-US" sz="2400" dirty="0">
              <a:latin typeface="Poppins" pitchFamily="2" charset="77"/>
              <a:cs typeface="Poppins" pitchFamily="2" charset="77"/>
            </a:endParaRPr>
          </a:p>
        </p:txBody>
      </p:sp>
      <p:pic>
        <p:nvPicPr>
          <p:cNvPr id="20" name="Picture 19">
            <a:extLst>
              <a:ext uri="{FF2B5EF4-FFF2-40B4-BE49-F238E27FC236}">
                <a16:creationId xmlns:a16="http://schemas.microsoft.com/office/drawing/2014/main" id="{4B2666C9-5754-70DE-082C-010EBFCA34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7580" y="1418050"/>
            <a:ext cx="3505189" cy="3505189"/>
          </a:xfrm>
          <a:prstGeom prst="ellipse">
            <a:avLst/>
          </a:prstGeom>
          <a:ln w="38100">
            <a:solidFill>
              <a:srgbClr val="EE3F33"/>
            </a:solidFill>
          </a:ln>
        </p:spPr>
      </p:pic>
      <p:sp>
        <p:nvSpPr>
          <p:cNvPr id="11" name="Title 1">
            <a:extLst>
              <a:ext uri="{FF2B5EF4-FFF2-40B4-BE49-F238E27FC236}">
                <a16:creationId xmlns:a16="http://schemas.microsoft.com/office/drawing/2014/main" id="{B6359201-FB3A-7A76-0619-7ED354C491DF}"/>
              </a:ext>
            </a:extLst>
          </p:cNvPr>
          <p:cNvSpPr>
            <a:spLocks noGrp="1"/>
          </p:cNvSpPr>
          <p:nvPr>
            <p:ph type="title"/>
          </p:nvPr>
        </p:nvSpPr>
        <p:spPr>
          <a:xfrm>
            <a:off x="803275" y="205845"/>
            <a:ext cx="6340475" cy="1908705"/>
          </a:xfrm>
        </p:spPr>
        <p:txBody>
          <a:bodyPr>
            <a:normAutofit/>
          </a:bodyPr>
          <a:lstStyle/>
          <a:p>
            <a:pPr>
              <a:lnSpc>
                <a:spcPct val="100000"/>
              </a:lnSpc>
            </a:pPr>
            <a:r>
              <a:rPr lang="en-GB" sz="4800" b="1" dirty="0" err="1">
                <a:solidFill>
                  <a:srgbClr val="0B5AA2"/>
                </a:solidFill>
                <a:latin typeface="Poppins ExtraBold"/>
                <a:cs typeface="Poppins ExtraBold"/>
              </a:rPr>
              <a:t>Eggstreme</a:t>
            </a:r>
            <a:r>
              <a:rPr lang="en-GB" sz="4800" b="1" dirty="0">
                <a:solidFill>
                  <a:srgbClr val="0B5AA2"/>
                </a:solidFill>
                <a:latin typeface="Poppins ExtraBold"/>
                <a:cs typeface="Poppins ExtraBold"/>
              </a:rPr>
              <a:t> animal knowledge</a:t>
            </a:r>
          </a:p>
        </p:txBody>
      </p:sp>
      <p:sp>
        <p:nvSpPr>
          <p:cNvPr id="12" name="Rounded Rectangle 11">
            <a:extLst>
              <a:ext uri="{FF2B5EF4-FFF2-40B4-BE49-F238E27FC236}">
                <a16:creationId xmlns:a16="http://schemas.microsoft.com/office/drawing/2014/main" id="{6C561965-3F90-A1D2-ADC0-BACBA462C1B1}"/>
              </a:ext>
            </a:extLst>
          </p:cNvPr>
          <p:cNvSpPr/>
          <p:nvPr/>
        </p:nvSpPr>
        <p:spPr>
          <a:xfrm>
            <a:off x="9200522" y="281352"/>
            <a:ext cx="2764465" cy="662467"/>
          </a:xfrm>
          <a:prstGeom prst="roundRect">
            <a:avLst>
              <a:gd name="adj" fmla="val 50000"/>
            </a:avLst>
          </a:prstGeom>
          <a:solidFill>
            <a:srgbClr val="EE3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Poppins" pitchFamily="2" charset="77"/>
                <a:cs typeface="Poppins" pitchFamily="2" charset="77"/>
              </a:rPr>
              <a:t>Quiz time!</a:t>
            </a:r>
          </a:p>
        </p:txBody>
      </p:sp>
    </p:spTree>
    <p:extLst>
      <p:ext uri="{BB962C8B-B14F-4D97-AF65-F5344CB8AC3E}">
        <p14:creationId xmlns:p14="http://schemas.microsoft.com/office/powerpoint/2010/main" val="266660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0415-61BF-95B6-81FC-051E0D79AF6E}"/>
              </a:ext>
            </a:extLst>
          </p:cNvPr>
          <p:cNvSpPr>
            <a:spLocks noGrp="1"/>
          </p:cNvSpPr>
          <p:nvPr>
            <p:ph type="title"/>
          </p:nvPr>
        </p:nvSpPr>
        <p:spPr>
          <a:xfrm>
            <a:off x="803275" y="821169"/>
            <a:ext cx="5292725" cy="1724932"/>
          </a:xfrm>
        </p:spPr>
        <p:txBody>
          <a:bodyPr>
            <a:normAutofit/>
          </a:bodyPr>
          <a:lstStyle/>
          <a:p>
            <a:pPr>
              <a:lnSpc>
                <a:spcPct val="100000"/>
              </a:lnSpc>
            </a:pPr>
            <a:r>
              <a:rPr lang="en-GB" b="1" dirty="0">
                <a:solidFill>
                  <a:srgbClr val="0B5AA2"/>
                </a:solidFill>
                <a:latin typeface="Poppins ExtraBold" pitchFamily="2" charset="77"/>
                <a:cs typeface="Poppins ExtraBold" pitchFamily="2" charset="77"/>
              </a:rPr>
              <a:t>Well done egg detectives!</a:t>
            </a:r>
          </a:p>
        </p:txBody>
      </p:sp>
      <p:sp>
        <p:nvSpPr>
          <p:cNvPr id="3" name="Content Placeholder 2">
            <a:extLst>
              <a:ext uri="{FF2B5EF4-FFF2-40B4-BE49-F238E27FC236}">
                <a16:creationId xmlns:a16="http://schemas.microsoft.com/office/drawing/2014/main" id="{FD243FE2-B5D7-7B95-A8C0-643B7A8C5FDA}"/>
              </a:ext>
            </a:extLst>
          </p:cNvPr>
          <p:cNvSpPr>
            <a:spLocks noGrp="1"/>
          </p:cNvSpPr>
          <p:nvPr>
            <p:ph idx="1"/>
          </p:nvPr>
        </p:nvSpPr>
        <p:spPr>
          <a:xfrm>
            <a:off x="803275" y="2841171"/>
            <a:ext cx="6040438" cy="3195660"/>
          </a:xfrm>
        </p:spPr>
        <p:txBody>
          <a:bodyPr vert="horz" lIns="91440" tIns="45720" rIns="91440" bIns="45720" rtlCol="0" anchor="t">
            <a:noAutofit/>
          </a:bodyPr>
          <a:lstStyle/>
          <a:p>
            <a:pPr marL="0" indent="0">
              <a:lnSpc>
                <a:spcPct val="140000"/>
              </a:lnSpc>
              <a:spcBef>
                <a:spcPts val="0"/>
              </a:spcBef>
              <a:buNone/>
            </a:pPr>
            <a:r>
              <a:rPr lang="en-GB" sz="2400" dirty="0">
                <a:latin typeface="Poppins" pitchFamily="2" charset="77"/>
                <a:ea typeface="+mn-lt"/>
                <a:cs typeface="Poppins" pitchFamily="2" charset="77"/>
              </a:rPr>
              <a:t>Today we have learned which animals lay eggs and which give birth to live young.</a:t>
            </a:r>
          </a:p>
          <a:p>
            <a:pPr marL="0" indent="0">
              <a:lnSpc>
                <a:spcPct val="140000"/>
              </a:lnSpc>
              <a:spcBef>
                <a:spcPts val="0"/>
              </a:spcBef>
              <a:buNone/>
            </a:pPr>
            <a:endParaRPr lang="en-GB" sz="2400" dirty="0">
              <a:latin typeface="Poppins" pitchFamily="2" charset="77"/>
              <a:ea typeface="+mn-lt"/>
              <a:cs typeface="Poppins" pitchFamily="2" charset="77"/>
            </a:endParaRPr>
          </a:p>
          <a:p>
            <a:pPr marL="0" indent="0">
              <a:lnSpc>
                <a:spcPct val="140000"/>
              </a:lnSpc>
              <a:spcBef>
                <a:spcPts val="0"/>
              </a:spcBef>
              <a:buNone/>
            </a:pPr>
            <a:r>
              <a:rPr lang="en-GB" sz="2400" dirty="0">
                <a:latin typeface="Poppins" pitchFamily="2" charset="77"/>
                <a:ea typeface="+mn-lt"/>
                <a:cs typeface="Poppins" pitchFamily="2" charset="77"/>
              </a:rPr>
              <a:t>We have also created some fantastic fact files about egg-laying animals. </a:t>
            </a:r>
          </a:p>
        </p:txBody>
      </p:sp>
      <p:pic>
        <p:nvPicPr>
          <p:cNvPr id="4" name="Picture 3">
            <a:extLst>
              <a:ext uri="{FF2B5EF4-FFF2-40B4-BE49-F238E27FC236}">
                <a16:creationId xmlns:a16="http://schemas.microsoft.com/office/drawing/2014/main" id="{E74FB5CE-606C-BEE3-073B-16275E8092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330211">
            <a:off x="7031986" y="-211525"/>
            <a:ext cx="5195402" cy="7352148"/>
          </a:xfrm>
          <a:prstGeom prst="rect">
            <a:avLst/>
          </a:prstGeom>
          <a:effectLst>
            <a:outerShdw blurRad="636532" dist="2540000" sy="23000" kx="1200000" algn="br" rotWithShape="0">
              <a:prstClr val="black">
                <a:alpha val="20000"/>
              </a:prstClr>
            </a:outerShdw>
          </a:effectLst>
        </p:spPr>
      </p:pic>
    </p:spTree>
    <p:extLst>
      <p:ext uri="{BB962C8B-B14F-4D97-AF65-F5344CB8AC3E}">
        <p14:creationId xmlns:p14="http://schemas.microsoft.com/office/powerpoint/2010/main" val="1129726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3" name="Picture 2" descr="A white letter on a black background&#10;&#10;AI-generated content may be incorrect.">
            <a:extLst>
              <a:ext uri="{FF2B5EF4-FFF2-40B4-BE49-F238E27FC236}">
                <a16:creationId xmlns:a16="http://schemas.microsoft.com/office/drawing/2014/main" id="{5C7C329E-F83A-526A-C0A1-138A2F5D4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dirty="0">
                <a:solidFill>
                  <a:schemeClr val="bg1"/>
                </a:solidFill>
                <a:latin typeface="Poppins ExtraBold" pitchFamily="2" charset="77"/>
                <a:cs typeface="Poppins ExtraBold" pitchFamily="2" charset="77"/>
              </a:rPr>
              <a:t>Brought to you by</a:t>
            </a:r>
          </a:p>
        </p:txBody>
      </p:sp>
    </p:spTree>
    <p:extLst>
      <p:ext uri="{BB962C8B-B14F-4D97-AF65-F5344CB8AC3E}">
        <p14:creationId xmlns:p14="http://schemas.microsoft.com/office/powerpoint/2010/main" val="26546423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BC1A-C73C-D53D-3108-9EF3C9C0122A}"/>
            </a:ext>
          </a:extLst>
        </p:cNvPr>
        <p:cNvGrpSpPr/>
        <p:nvPr/>
      </p:nvGrpSpPr>
      <p:grpSpPr>
        <a:xfrm>
          <a:off x="0" y="0"/>
          <a:ext cx="0" cy="0"/>
          <a:chOff x="0" y="0"/>
          <a:chExt cx="0" cy="0"/>
        </a:xfrm>
      </p:grpSpPr>
      <p:pic>
        <p:nvPicPr>
          <p:cNvPr id="25" name="Picture 24" descr="A chicken sitting on the ground&#10;&#10;AI-generated content may be incorrect.">
            <a:extLst>
              <a:ext uri="{FF2B5EF4-FFF2-40B4-BE49-F238E27FC236}">
                <a16:creationId xmlns:a16="http://schemas.microsoft.com/office/drawing/2014/main" id="{BC397B54-405D-0BB2-7B39-4C8A0AA1B057}"/>
              </a:ext>
            </a:extLst>
          </p:cNvPr>
          <p:cNvPicPr>
            <a:picLocks noChangeAspect="1"/>
          </p:cNvPicPr>
          <p:nvPr/>
        </p:nvPicPr>
        <p:blipFill>
          <a:blip r:embed="rId2">
            <a:extLst>
              <a:ext uri="{28A0092B-C50C-407E-A947-70E740481C1C}">
                <a14:useLocalDpi xmlns:a14="http://schemas.microsoft.com/office/drawing/2010/main" val="0"/>
              </a:ext>
            </a:extLst>
          </a:blip>
          <a:srcRect t="2634" b="12958"/>
          <a:stretch>
            <a:fillRect/>
          </a:stretch>
        </p:blipFill>
        <p:spPr>
          <a:xfrm>
            <a:off x="0" y="-1"/>
            <a:ext cx="12192000" cy="6858001"/>
          </a:xfrm>
          <a:prstGeom prst="rect">
            <a:avLst/>
          </a:prstGeom>
        </p:spPr>
      </p:pic>
      <p:sp>
        <p:nvSpPr>
          <p:cNvPr id="17" name="Oval 16">
            <a:extLst>
              <a:ext uri="{FF2B5EF4-FFF2-40B4-BE49-F238E27FC236}">
                <a16:creationId xmlns:a16="http://schemas.microsoft.com/office/drawing/2014/main" id="{49612EB2-D38A-3D80-CEFC-2A8AC846D870}"/>
              </a:ext>
            </a:extLst>
          </p:cNvPr>
          <p:cNvSpPr/>
          <p:nvPr/>
        </p:nvSpPr>
        <p:spPr>
          <a:xfrm>
            <a:off x="-809059" y="-879683"/>
            <a:ext cx="3889256" cy="3889256"/>
          </a:xfrm>
          <a:prstGeom prst="ellipse">
            <a:avLst/>
          </a:prstGeom>
          <a:solidFill>
            <a:srgbClr val="D1DFED">
              <a:alpha val="9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3A6604-6E2A-31AB-E142-81FB0101146B}"/>
              </a:ext>
            </a:extLst>
          </p:cNvPr>
          <p:cNvSpPr txBox="1"/>
          <p:nvPr/>
        </p:nvSpPr>
        <p:spPr>
          <a:xfrm>
            <a:off x="0" y="697416"/>
            <a:ext cx="287091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p:txBody>
      </p:sp>
    </p:spTree>
    <p:extLst>
      <p:ext uri="{BB962C8B-B14F-4D97-AF65-F5344CB8AC3E}">
        <p14:creationId xmlns:p14="http://schemas.microsoft.com/office/powerpoint/2010/main" val="55682341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EA1C-6E25-C26C-9182-DFE3712F6262}"/>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E83282EA-F8E8-E4C2-BFC1-B951D30CF8F0}"/>
              </a:ext>
            </a:extLst>
          </p:cNvPr>
          <p:cNvPicPr>
            <a:picLocks noChangeAspect="1"/>
          </p:cNvPicPr>
          <p:nvPr/>
        </p:nvPicPr>
        <p:blipFill>
          <a:blip r:embed="rId2">
            <a:extLst>
              <a:ext uri="{28A0092B-C50C-407E-A947-70E740481C1C}">
                <a14:useLocalDpi xmlns:a14="http://schemas.microsoft.com/office/drawing/2010/main" val="0"/>
              </a:ext>
            </a:extLst>
          </a:blip>
          <a:srcRect t="10814" r="902" b="4876"/>
          <a:stretch>
            <a:fillRect/>
          </a:stretch>
        </p:blipFill>
        <p:spPr>
          <a:xfrm>
            <a:off x="0" y="-1"/>
            <a:ext cx="12192000" cy="6858001"/>
          </a:xfrm>
          <a:prstGeom prst="rect">
            <a:avLst/>
          </a:prstGeom>
        </p:spPr>
      </p:pic>
      <p:sp>
        <p:nvSpPr>
          <p:cNvPr id="17" name="Oval 16">
            <a:extLst>
              <a:ext uri="{FF2B5EF4-FFF2-40B4-BE49-F238E27FC236}">
                <a16:creationId xmlns:a16="http://schemas.microsoft.com/office/drawing/2014/main" id="{7B2049AB-5442-E8DD-E4B9-5F87AC9D36D9}"/>
              </a:ext>
            </a:extLst>
          </p:cNvPr>
          <p:cNvSpPr/>
          <p:nvPr/>
        </p:nvSpPr>
        <p:spPr>
          <a:xfrm>
            <a:off x="-809059" y="-879683"/>
            <a:ext cx="3889256" cy="3889256"/>
          </a:xfrm>
          <a:prstGeom prst="ellipse">
            <a:avLst/>
          </a:prstGeom>
          <a:solidFill>
            <a:srgbClr val="D1DFED">
              <a:alpha val="9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AA9CCA-7D31-2A0A-EF60-88607E9C9AA4}"/>
              </a:ext>
            </a:extLst>
          </p:cNvPr>
          <p:cNvSpPr txBox="1"/>
          <p:nvPr/>
        </p:nvSpPr>
        <p:spPr>
          <a:xfrm>
            <a:off x="0" y="697416"/>
            <a:ext cx="2870917"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a:p>
            <a:pPr algn="ctr"/>
            <a:endParaRPr lang="en-GB" dirty="0"/>
          </a:p>
        </p:txBody>
      </p:sp>
    </p:spTree>
    <p:extLst>
      <p:ext uri="{BB962C8B-B14F-4D97-AF65-F5344CB8AC3E}">
        <p14:creationId xmlns:p14="http://schemas.microsoft.com/office/powerpoint/2010/main" val="2897344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F038C-D3DD-728E-7156-3E9AB9473DF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47FBDC2-AC9B-F620-E311-26CD6B7633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7" name="Oval 16">
            <a:extLst>
              <a:ext uri="{FF2B5EF4-FFF2-40B4-BE49-F238E27FC236}">
                <a16:creationId xmlns:a16="http://schemas.microsoft.com/office/drawing/2014/main" id="{0D6F025B-6308-C27E-286E-8CAADC015740}"/>
              </a:ext>
            </a:extLst>
          </p:cNvPr>
          <p:cNvSpPr/>
          <p:nvPr/>
        </p:nvSpPr>
        <p:spPr>
          <a:xfrm>
            <a:off x="-809059" y="-879683"/>
            <a:ext cx="3889256" cy="3889256"/>
          </a:xfrm>
          <a:prstGeom prst="ellipse">
            <a:avLst/>
          </a:prstGeom>
          <a:solidFill>
            <a:srgbClr val="D1DFED">
              <a:alpha val="9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AD7981-B1E7-FF62-A203-9B6AF9738F89}"/>
              </a:ext>
            </a:extLst>
          </p:cNvPr>
          <p:cNvSpPr txBox="1"/>
          <p:nvPr/>
        </p:nvSpPr>
        <p:spPr>
          <a:xfrm>
            <a:off x="0" y="697416"/>
            <a:ext cx="2870917"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a:p>
            <a:pPr algn="ctr"/>
            <a:endParaRPr lang="en-GB" dirty="0"/>
          </a:p>
        </p:txBody>
      </p:sp>
    </p:spTree>
    <p:extLst>
      <p:ext uri="{BB962C8B-B14F-4D97-AF65-F5344CB8AC3E}">
        <p14:creationId xmlns:p14="http://schemas.microsoft.com/office/powerpoint/2010/main" val="130993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D217-65EA-D89E-84B2-F5538C2699B6}"/>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75E7F27-1238-F0B1-ECA7-339F4FB785F5}"/>
              </a:ext>
            </a:extLst>
          </p:cNvPr>
          <p:cNvPicPr>
            <a:picLocks noChangeAspect="1"/>
          </p:cNvPicPr>
          <p:nvPr/>
        </p:nvPicPr>
        <p:blipFill>
          <a:blip r:embed="rId2">
            <a:extLst>
              <a:ext uri="{28A0092B-C50C-407E-A947-70E740481C1C}">
                <a14:useLocalDpi xmlns:a14="http://schemas.microsoft.com/office/drawing/2010/main" val="0"/>
              </a:ext>
            </a:extLst>
          </a:blip>
          <a:srcRect t="7278" r="-2" b="19550"/>
          <a:stretch>
            <a:fillRect/>
          </a:stretch>
        </p:blipFill>
        <p:spPr>
          <a:xfrm>
            <a:off x="0" y="-1"/>
            <a:ext cx="12192000" cy="6858001"/>
          </a:xfrm>
          <a:prstGeom prst="rect">
            <a:avLst/>
          </a:prstGeom>
        </p:spPr>
      </p:pic>
      <p:sp>
        <p:nvSpPr>
          <p:cNvPr id="17" name="Oval 16">
            <a:extLst>
              <a:ext uri="{FF2B5EF4-FFF2-40B4-BE49-F238E27FC236}">
                <a16:creationId xmlns:a16="http://schemas.microsoft.com/office/drawing/2014/main" id="{3A0A6594-75FB-DC42-2768-3D77616F27A6}"/>
              </a:ext>
            </a:extLst>
          </p:cNvPr>
          <p:cNvSpPr/>
          <p:nvPr/>
        </p:nvSpPr>
        <p:spPr>
          <a:xfrm>
            <a:off x="-809059" y="-879683"/>
            <a:ext cx="3889256" cy="3889256"/>
          </a:xfrm>
          <a:prstGeom prst="ellipse">
            <a:avLst/>
          </a:prstGeom>
          <a:solidFill>
            <a:srgbClr val="D1DFED">
              <a:alpha val="9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526E72-A483-7721-E7CB-232D58D70630}"/>
              </a:ext>
            </a:extLst>
          </p:cNvPr>
          <p:cNvSpPr txBox="1"/>
          <p:nvPr/>
        </p:nvSpPr>
        <p:spPr>
          <a:xfrm>
            <a:off x="0" y="697416"/>
            <a:ext cx="2870917"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a:p>
            <a:pPr algn="ctr"/>
            <a:endParaRPr lang="en-GB" dirty="0"/>
          </a:p>
        </p:txBody>
      </p:sp>
    </p:spTree>
    <p:extLst>
      <p:ext uri="{BB962C8B-B14F-4D97-AF65-F5344CB8AC3E}">
        <p14:creationId xmlns:p14="http://schemas.microsoft.com/office/powerpoint/2010/main" val="68419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A997D-2AD8-AA09-B93E-5592B8244ABC}"/>
            </a:ext>
          </a:extLst>
        </p:cNvPr>
        <p:cNvGrpSpPr/>
        <p:nvPr/>
      </p:nvGrpSpPr>
      <p:grpSpPr>
        <a:xfrm>
          <a:off x="0" y="0"/>
          <a:ext cx="0" cy="0"/>
          <a:chOff x="0" y="0"/>
          <a:chExt cx="0" cy="0"/>
        </a:xfrm>
      </p:grpSpPr>
      <p:pic>
        <p:nvPicPr>
          <p:cNvPr id="3" name="Picture 2" descr="A person smiling at the camera&#10;&#10;AI-generated content may be incorrect.">
            <a:extLst>
              <a:ext uri="{FF2B5EF4-FFF2-40B4-BE49-F238E27FC236}">
                <a16:creationId xmlns:a16="http://schemas.microsoft.com/office/drawing/2014/main" id="{988D0743-C8B2-9D19-1B96-7F727C33E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91043" y="-2687988"/>
            <a:ext cx="6858000" cy="12233975"/>
          </a:xfrm>
          <a:prstGeom prst="rect">
            <a:avLst/>
          </a:prstGeom>
        </p:spPr>
      </p:pic>
      <p:sp>
        <p:nvSpPr>
          <p:cNvPr id="17" name="Oval 16">
            <a:extLst>
              <a:ext uri="{FF2B5EF4-FFF2-40B4-BE49-F238E27FC236}">
                <a16:creationId xmlns:a16="http://schemas.microsoft.com/office/drawing/2014/main" id="{E07A9F96-1656-CA3A-F699-9307EB98A919}"/>
              </a:ext>
            </a:extLst>
          </p:cNvPr>
          <p:cNvSpPr/>
          <p:nvPr/>
        </p:nvSpPr>
        <p:spPr>
          <a:xfrm>
            <a:off x="-809059" y="-879683"/>
            <a:ext cx="3889256" cy="3889256"/>
          </a:xfrm>
          <a:prstGeom prst="ellipse">
            <a:avLst/>
          </a:prstGeom>
          <a:solidFill>
            <a:srgbClr val="D1DFED">
              <a:alpha val="9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589615-BD08-0DFF-2619-F6C7996F9BC7}"/>
              </a:ext>
            </a:extLst>
          </p:cNvPr>
          <p:cNvSpPr txBox="1"/>
          <p:nvPr/>
        </p:nvSpPr>
        <p:spPr>
          <a:xfrm>
            <a:off x="0" y="697416"/>
            <a:ext cx="2870917"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or not?</a:t>
            </a:r>
            <a:endParaRPr lang="en-GB" b="1" dirty="0">
              <a:solidFill>
                <a:srgbClr val="0B5AA2"/>
              </a:solidFill>
              <a:latin typeface="Poppins ExtraBold" pitchFamily="2" charset="77"/>
              <a:cs typeface="Poppins ExtraBold" pitchFamily="2" charset="77"/>
            </a:endParaRPr>
          </a:p>
          <a:p>
            <a:pPr algn="ctr"/>
            <a:endParaRPr lang="en-GB" dirty="0"/>
          </a:p>
        </p:txBody>
      </p:sp>
    </p:spTree>
    <p:extLst>
      <p:ext uri="{BB962C8B-B14F-4D97-AF65-F5344CB8AC3E}">
        <p14:creationId xmlns:p14="http://schemas.microsoft.com/office/powerpoint/2010/main" val="21471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AEFB-0A47-C00E-C7A7-070368BA9D77}"/>
              </a:ext>
            </a:extLst>
          </p:cNvPr>
          <p:cNvSpPr>
            <a:spLocks noGrp="1"/>
          </p:cNvSpPr>
          <p:nvPr>
            <p:ph type="title"/>
          </p:nvPr>
        </p:nvSpPr>
        <p:spPr>
          <a:xfrm>
            <a:off x="2743198" y="1472457"/>
            <a:ext cx="6705600" cy="1285875"/>
          </a:xfrm>
        </p:spPr>
        <p:txBody>
          <a:bodyPr/>
          <a:lstStyle/>
          <a:p>
            <a:pPr algn="ctr"/>
            <a:r>
              <a:rPr lang="en-GB" b="1" dirty="0">
                <a:solidFill>
                  <a:srgbClr val="0B5AA2"/>
                </a:solidFill>
                <a:latin typeface="Poppins ExtraBold" pitchFamily="2" charset="77"/>
                <a:cs typeface="Poppins ExtraBold" pitchFamily="2" charset="77"/>
              </a:rPr>
              <a:t>Egg layers</a:t>
            </a:r>
          </a:p>
        </p:txBody>
      </p:sp>
      <p:pic>
        <p:nvPicPr>
          <p:cNvPr id="5" name="Picture 4" descr="A red lion with a crown and blue text&#10;&#10;AI-generated content may be incorrect.">
            <a:extLst>
              <a:ext uri="{FF2B5EF4-FFF2-40B4-BE49-F238E27FC236}">
                <a16:creationId xmlns:a16="http://schemas.microsoft.com/office/drawing/2014/main" id="{59295DC0-CB32-CA9B-7EC0-B8E6013D0E38}"/>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6942F073-4E1D-52B9-1C0C-67CC047FE219}"/>
              </a:ext>
            </a:extLst>
          </p:cNvPr>
          <p:cNvSpPr txBox="1"/>
          <p:nvPr/>
        </p:nvSpPr>
        <p:spPr>
          <a:xfrm>
            <a:off x="1044118" y="3056930"/>
            <a:ext cx="101037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aseline="0" dirty="0">
                <a:latin typeface="Poppins" pitchFamily="2" charset="77"/>
                <a:cs typeface="Poppins" pitchFamily="2" charset="77"/>
              </a:rPr>
              <a:t>There are two different types of animal when it comes to eggs.</a:t>
            </a:r>
            <a:endParaRPr lang="en-GB" dirty="0"/>
          </a:p>
        </p:txBody>
      </p:sp>
      <p:sp>
        <p:nvSpPr>
          <p:cNvPr id="3" name="Title 1">
            <a:extLst>
              <a:ext uri="{FF2B5EF4-FFF2-40B4-BE49-F238E27FC236}">
                <a16:creationId xmlns:a16="http://schemas.microsoft.com/office/drawing/2014/main" id="{EEFCD01E-4D75-0BAE-2785-40B7866A26EE}"/>
              </a:ext>
            </a:extLst>
          </p:cNvPr>
          <p:cNvSpPr txBox="1">
            <a:spLocks/>
          </p:cNvSpPr>
          <p:nvPr/>
        </p:nvSpPr>
        <p:spPr>
          <a:xfrm>
            <a:off x="1596956" y="3817194"/>
            <a:ext cx="8998085" cy="1285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EE3F33"/>
                </a:solidFill>
                <a:latin typeface="Poppins ExtraBold" pitchFamily="2" charset="77"/>
                <a:cs typeface="Poppins ExtraBold" pitchFamily="2" charset="77"/>
              </a:rPr>
              <a:t>Oviparous</a:t>
            </a:r>
            <a:r>
              <a:rPr lang="en-GB" b="1" dirty="0">
                <a:solidFill>
                  <a:srgbClr val="EE3F33"/>
                </a:solidFill>
                <a:latin typeface="Poppins ExtraBold" pitchFamily="2" charset="77"/>
                <a:cs typeface="Poppins ExtraBold" pitchFamily="2" charset="77"/>
              </a:rPr>
              <a:t> </a:t>
            </a:r>
            <a:r>
              <a:rPr lang="en-GB" b="1" dirty="0">
                <a:solidFill>
                  <a:srgbClr val="0B5AA2"/>
                </a:solidFill>
                <a:latin typeface="Poppins ExtraBold" pitchFamily="2" charset="77"/>
                <a:cs typeface="Poppins ExtraBold" pitchFamily="2" charset="77"/>
              </a:rPr>
              <a:t> </a:t>
            </a:r>
            <a:r>
              <a:rPr lang="en-GB" sz="2800" dirty="0">
                <a:solidFill>
                  <a:srgbClr val="0B5AA2"/>
                </a:solidFill>
                <a:latin typeface="Poppins" pitchFamily="2" charset="77"/>
                <a:cs typeface="Poppins" pitchFamily="2" charset="77"/>
              </a:rPr>
              <a:t>and</a:t>
            </a:r>
            <a:r>
              <a:rPr lang="en-GB" b="1" dirty="0">
                <a:solidFill>
                  <a:srgbClr val="0B5AA2"/>
                </a:solidFill>
                <a:latin typeface="Poppins ExtraBold" pitchFamily="2" charset="77"/>
                <a:cs typeface="Poppins ExtraBold" pitchFamily="2" charset="77"/>
              </a:rPr>
              <a:t>  </a:t>
            </a:r>
            <a:r>
              <a:rPr lang="en-GB" sz="4000" b="1" dirty="0">
                <a:solidFill>
                  <a:srgbClr val="0B5AA2"/>
                </a:solidFill>
                <a:latin typeface="Poppins ExtraBold" pitchFamily="2" charset="77"/>
                <a:cs typeface="Poppins ExtraBold" pitchFamily="2" charset="77"/>
              </a:rPr>
              <a:t>Viviparous</a:t>
            </a:r>
            <a:endParaRPr lang="en-GB" b="1" dirty="0">
              <a:solidFill>
                <a:srgbClr val="0B5AA2"/>
              </a:solidFill>
              <a:latin typeface="Poppins ExtraBold" pitchFamily="2" charset="77"/>
              <a:cs typeface="Poppins ExtraBold" pitchFamily="2" charset="77"/>
            </a:endParaRPr>
          </a:p>
        </p:txBody>
      </p:sp>
    </p:spTree>
    <p:extLst>
      <p:ext uri="{BB962C8B-B14F-4D97-AF65-F5344CB8AC3E}">
        <p14:creationId xmlns:p14="http://schemas.microsoft.com/office/powerpoint/2010/main" val="295213568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6FC0-403A-60FF-B5B0-0DB73F2EA622}"/>
            </a:ext>
          </a:extLst>
        </p:cNvPr>
        <p:cNvGrpSpPr/>
        <p:nvPr/>
      </p:nvGrpSpPr>
      <p:grpSpPr>
        <a:xfrm>
          <a:off x="0" y="0"/>
          <a:ext cx="0" cy="0"/>
          <a:chOff x="0" y="0"/>
          <a:chExt cx="0" cy="0"/>
        </a:xfrm>
      </p:grpSpPr>
      <p:pic>
        <p:nvPicPr>
          <p:cNvPr id="5" name="Picture 4" descr="A red lion with a crown and blue text&#10;&#10;AI-generated content may be incorrect.">
            <a:extLst>
              <a:ext uri="{FF2B5EF4-FFF2-40B4-BE49-F238E27FC236}">
                <a16:creationId xmlns:a16="http://schemas.microsoft.com/office/drawing/2014/main" id="{CAD44317-8EE3-524A-0A0B-2D3AB75F0EEB}"/>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7DDDFFAE-D490-254A-3120-BCE060DC32C3}"/>
              </a:ext>
            </a:extLst>
          </p:cNvPr>
          <p:cNvSpPr txBox="1"/>
          <p:nvPr/>
        </p:nvSpPr>
        <p:spPr>
          <a:xfrm>
            <a:off x="803274" y="2877634"/>
            <a:ext cx="5797551"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Oviparous animals are animals that </a:t>
            </a:r>
            <a:r>
              <a:rPr lang="en-GB" sz="2800" b="1" dirty="0">
                <a:latin typeface="Poppins" pitchFamily="2" charset="77"/>
                <a:cs typeface="Poppins" pitchFamily="2" charset="77"/>
              </a:rPr>
              <a:t>lay eggs </a:t>
            </a:r>
            <a:r>
              <a:rPr lang="en-GB" sz="2800" dirty="0">
                <a:latin typeface="Poppins" pitchFamily="2" charset="77"/>
                <a:cs typeface="Poppins" pitchFamily="2" charset="77"/>
              </a:rPr>
              <a:t>such as birds, most fish, most reptiles, most amphibians and most insects.</a:t>
            </a:r>
          </a:p>
        </p:txBody>
      </p:sp>
      <p:sp>
        <p:nvSpPr>
          <p:cNvPr id="3" name="Title 1">
            <a:extLst>
              <a:ext uri="{FF2B5EF4-FFF2-40B4-BE49-F238E27FC236}">
                <a16:creationId xmlns:a16="http://schemas.microsoft.com/office/drawing/2014/main" id="{DC4C862F-4D15-FF8E-7AEF-C5C7545FEBA9}"/>
              </a:ext>
            </a:extLst>
          </p:cNvPr>
          <p:cNvSpPr txBox="1">
            <a:spLocks/>
          </p:cNvSpPr>
          <p:nvPr/>
        </p:nvSpPr>
        <p:spPr>
          <a:xfrm>
            <a:off x="814388" y="1545501"/>
            <a:ext cx="8410713" cy="1285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EE3F33"/>
                </a:solidFill>
                <a:latin typeface="Poppins ExtraBold" pitchFamily="2" charset="77"/>
                <a:cs typeface="Poppins ExtraBold" pitchFamily="2" charset="77"/>
              </a:rPr>
              <a:t>Oviparous animals</a:t>
            </a:r>
            <a:endParaRPr lang="en-GB" sz="4800" b="1" dirty="0">
              <a:solidFill>
                <a:srgbClr val="0B5AA2"/>
              </a:solidFill>
              <a:latin typeface="Poppins ExtraBold" pitchFamily="2" charset="77"/>
              <a:cs typeface="Poppins ExtraBold" pitchFamily="2" charset="77"/>
            </a:endParaRPr>
          </a:p>
        </p:txBody>
      </p:sp>
      <p:pic>
        <p:nvPicPr>
          <p:cNvPr id="10" name="Picture 9">
            <a:extLst>
              <a:ext uri="{FF2B5EF4-FFF2-40B4-BE49-F238E27FC236}">
                <a16:creationId xmlns:a16="http://schemas.microsoft.com/office/drawing/2014/main" id="{5FC96542-7CF9-10E6-4FE1-44BBE4A5B440}"/>
              </a:ext>
            </a:extLst>
          </p:cNvPr>
          <p:cNvPicPr>
            <a:picLocks noChangeAspect="1"/>
          </p:cNvPicPr>
          <p:nvPr/>
        </p:nvPicPr>
        <p:blipFill>
          <a:blip r:embed="rId4">
            <a:extLst>
              <a:ext uri="{28A0092B-C50C-407E-A947-70E740481C1C}">
                <a14:useLocalDpi xmlns:a14="http://schemas.microsoft.com/office/drawing/2010/main" val="0"/>
              </a:ext>
            </a:extLst>
          </a:blip>
          <a:srcRect t="19055" r="-2" b="17067"/>
          <a:stretch>
            <a:fillRect/>
          </a:stretch>
        </p:blipFill>
        <p:spPr>
          <a:xfrm>
            <a:off x="7529207" y="0"/>
            <a:ext cx="4662789" cy="2289649"/>
          </a:xfrm>
          <a:prstGeom prst="rect">
            <a:avLst/>
          </a:prstGeom>
        </p:spPr>
      </p:pic>
      <p:pic>
        <p:nvPicPr>
          <p:cNvPr id="12" name="Picture 11">
            <a:extLst>
              <a:ext uri="{FF2B5EF4-FFF2-40B4-BE49-F238E27FC236}">
                <a16:creationId xmlns:a16="http://schemas.microsoft.com/office/drawing/2014/main" id="{392CC954-BA05-DFD4-F871-2E290778B22B}"/>
              </a:ext>
            </a:extLst>
          </p:cNvPr>
          <p:cNvPicPr>
            <a:picLocks noChangeAspect="1"/>
          </p:cNvPicPr>
          <p:nvPr/>
        </p:nvPicPr>
        <p:blipFill>
          <a:blip r:embed="rId5">
            <a:extLst>
              <a:ext uri="{28A0092B-C50C-407E-A947-70E740481C1C}">
                <a14:useLocalDpi xmlns:a14="http://schemas.microsoft.com/office/drawing/2010/main" val="0"/>
              </a:ext>
            </a:extLst>
          </a:blip>
          <a:srcRect l="14043" t="29131" r="6508" b="12327"/>
          <a:stretch>
            <a:fillRect/>
          </a:stretch>
        </p:blipFill>
        <p:spPr>
          <a:xfrm>
            <a:off x="7529211" y="2284175"/>
            <a:ext cx="4662789" cy="2289649"/>
          </a:xfrm>
          <a:prstGeom prst="rect">
            <a:avLst/>
          </a:prstGeom>
        </p:spPr>
      </p:pic>
      <p:pic>
        <p:nvPicPr>
          <p:cNvPr id="13" name="Picture 12">
            <a:extLst>
              <a:ext uri="{FF2B5EF4-FFF2-40B4-BE49-F238E27FC236}">
                <a16:creationId xmlns:a16="http://schemas.microsoft.com/office/drawing/2014/main" id="{167EECE7-84DB-68E5-BE86-E00210AE5828}"/>
              </a:ext>
            </a:extLst>
          </p:cNvPr>
          <p:cNvPicPr>
            <a:picLocks noChangeAspect="1"/>
          </p:cNvPicPr>
          <p:nvPr/>
        </p:nvPicPr>
        <p:blipFill>
          <a:blip r:embed="rId6">
            <a:extLst>
              <a:ext uri="{28A0092B-C50C-407E-A947-70E740481C1C}">
                <a14:useLocalDpi xmlns:a14="http://schemas.microsoft.com/office/drawing/2010/main" val="0"/>
              </a:ext>
            </a:extLst>
          </a:blip>
          <a:srcRect t="17831" b="6805"/>
          <a:stretch>
            <a:fillRect/>
          </a:stretch>
        </p:blipFill>
        <p:spPr>
          <a:xfrm>
            <a:off x="7529208" y="4568351"/>
            <a:ext cx="4662789" cy="2289649"/>
          </a:xfrm>
          <a:prstGeom prst="rect">
            <a:avLst/>
          </a:prstGeom>
        </p:spPr>
      </p:pic>
    </p:spTree>
    <p:extLst>
      <p:ext uri="{BB962C8B-B14F-4D97-AF65-F5344CB8AC3E}">
        <p14:creationId xmlns:p14="http://schemas.microsoft.com/office/powerpoint/2010/main" val="29945157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Props1.xml><?xml version="1.0" encoding="utf-8"?>
<ds:datastoreItem xmlns:ds="http://schemas.openxmlformats.org/officeDocument/2006/customXml" ds:itemID="{305C55F0-C4A6-4AEC-B026-B80053AC1413}">
  <ds:schemaRefs>
    <ds:schemaRef ds:uri="http://schemas.microsoft.com/sharepoint/v3/contenttype/forms"/>
  </ds:schemaRefs>
</ds:datastoreItem>
</file>

<file path=customXml/itemProps2.xml><?xml version="1.0" encoding="utf-8"?>
<ds:datastoreItem xmlns:ds="http://schemas.openxmlformats.org/officeDocument/2006/customXml" ds:itemID="{7A5E33C4-91B1-459B-88E7-EC3D10AA7E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dfac2-b216-4dc1-978e-e7fc036e438b"/>
    <ds:schemaRef ds:uri="cb94c81a-359e-42e7-ac29-1e8abd43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5714</TotalTime>
  <Words>1172</Words>
  <Application>Microsoft Office PowerPoint</Application>
  <PresentationFormat>Widescreen</PresentationFormat>
  <Paragraphs>144</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Egg detectives: which animals lay eggs?</vt:lpstr>
      <vt:lpstr>PowerPoint Presentation</vt:lpstr>
      <vt:lpstr>PowerPoint Presentation</vt:lpstr>
      <vt:lpstr>PowerPoint Presentation</vt:lpstr>
      <vt:lpstr>PowerPoint Presentation</vt:lpstr>
      <vt:lpstr>PowerPoint Presentation</vt:lpstr>
      <vt:lpstr>PowerPoint Presentation</vt:lpstr>
      <vt:lpstr>Egg layers</vt:lpstr>
      <vt:lpstr>PowerPoint Presentation</vt:lpstr>
      <vt:lpstr>PowerPoint Presentation</vt:lpstr>
      <vt:lpstr>How animals have babies</vt:lpstr>
      <vt:lpstr>Types of egg-laying animals</vt:lpstr>
      <vt:lpstr>Types of egg-laying animals</vt:lpstr>
      <vt:lpstr>Types of egg-laying animals</vt:lpstr>
      <vt:lpstr>Types of egg-laying animals</vt:lpstr>
      <vt:lpstr>Types of egg-laying animals</vt:lpstr>
      <vt:lpstr>Egg-laying animal fact files</vt:lpstr>
      <vt:lpstr>Eggstreme animal knowledge</vt:lpstr>
      <vt:lpstr>Eggstreme animal knowledge</vt:lpstr>
      <vt:lpstr>Eggstreme animal knowledge</vt:lpstr>
      <vt:lpstr>Eggstreme animal knowledge</vt:lpstr>
      <vt:lpstr>Eggstreme animal knowledge</vt:lpstr>
      <vt:lpstr>Eggstreme animal knowledge</vt:lpstr>
      <vt:lpstr>Well done egg detectives!</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62</cp:revision>
  <dcterms:created xsi:type="dcterms:W3CDTF">2025-12-03T09:28:16Z</dcterms:created>
  <dcterms:modified xsi:type="dcterms:W3CDTF">2026-04-28T14:49:29Z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