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15"/>
  </p:notesMasterIdLst>
  <p:sldIdLst>
    <p:sldId id="307" r:id="rId5"/>
    <p:sldId id="320" r:id="rId6"/>
    <p:sldId id="346" r:id="rId7"/>
    <p:sldId id="347" r:id="rId8"/>
    <p:sldId id="339" r:id="rId9"/>
    <p:sldId id="345" r:id="rId10"/>
    <p:sldId id="348" r:id="rId11"/>
    <p:sldId id="338" r:id="rId12"/>
    <p:sldId id="349" r:id="rId13"/>
    <p:sldId id="278" r:id="rId14"/>
  </p:sldIdLst>
  <p:sldSz cx="12192000" cy="6858000"/>
  <p:notesSz cx="6858000" cy="9144000"/>
  <p:embeddedFontLst>
    <p:embeddedFont>
      <p:font typeface="Poppins" pitchFamily="2" charset="77"/>
      <p:regular r:id="rId16"/>
      <p:bold r:id="rId17"/>
      <p:italic r:id="rId18"/>
      <p:boldItalic r:id="rId19"/>
    </p:embeddedFont>
    <p:embeddedFont>
      <p:font typeface="Poppins ExtraBold" pitchFamily="2" charset="77"/>
      <p:bold r:id="rId20"/>
      <p:boldItalic r:id="rId21"/>
    </p:embeddedFont>
  </p:embeddedFontLst>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8" userDrawn="1">
          <p15:clr>
            <a:srgbClr val="A4A3A4"/>
          </p15:clr>
        </p15:guide>
        <p15:guide id="2" pos="52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5AA2"/>
    <a:srgbClr val="EE3F33"/>
    <a:srgbClr val="D1DFED"/>
    <a:srgbClr val="E03F33"/>
    <a:srgbClr val="FAB6B1"/>
    <a:srgbClr val="FFF2F0"/>
    <a:srgbClr val="2574D4"/>
    <a:srgbClr val="F6F9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8F8F1B-0FE0-6C5E-7989-0E05B7B48365}" v="1" dt="2026-03-18T16:05:31.3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68"/>
    <p:restoredTop sz="94607"/>
  </p:normalViewPr>
  <p:slideViewPr>
    <p:cSldViewPr snapToGrid="0">
      <p:cViewPr varScale="1">
        <p:scale>
          <a:sx n="90" d="100"/>
          <a:sy n="90" d="100"/>
        </p:scale>
        <p:origin x="184" y="440"/>
      </p:cViewPr>
      <p:guideLst>
        <p:guide orient="horz" pos="1298"/>
        <p:guide pos="52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font" Target="fonts/font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 Barwell" userId="S::dan.barwell@educationcompany.co.uk::2a7f1cc5-30e4-4c59-9ee5-4339f4163110" providerId="AD" clId="Web-{DC8F8F1B-0FE0-6C5E-7989-0E05B7B48365}"/>
    <pc:docChg chg="modSld">
      <pc:chgData name="Dan Barwell" userId="S::dan.barwell@educationcompany.co.uk::2a7f1cc5-30e4-4c59-9ee5-4339f4163110" providerId="AD" clId="Web-{DC8F8F1B-0FE0-6C5E-7989-0E05B7B48365}" dt="2026-03-18T16:05:31.351" v="0" actId="20577"/>
      <pc:docMkLst>
        <pc:docMk/>
      </pc:docMkLst>
      <pc:sldChg chg="modSp">
        <pc:chgData name="Dan Barwell" userId="S::dan.barwell@educationcompany.co.uk::2a7f1cc5-30e4-4c59-9ee5-4339f4163110" providerId="AD" clId="Web-{DC8F8F1B-0FE0-6C5E-7989-0E05B7B48365}" dt="2026-03-18T16:05:31.351" v="0" actId="20577"/>
        <pc:sldMkLst>
          <pc:docMk/>
          <pc:sldMk cId="3979858775" sldId="338"/>
        </pc:sldMkLst>
        <pc:spChg chg="mod">
          <ac:chgData name="Dan Barwell" userId="S::dan.barwell@educationcompany.co.uk::2a7f1cc5-30e4-4c59-9ee5-4339f4163110" providerId="AD" clId="Web-{DC8F8F1B-0FE0-6C5E-7989-0E05B7B48365}" dt="2026-03-18T16:05:31.351" v="0" actId="20577"/>
          <ac:spMkLst>
            <pc:docMk/>
            <pc:sldMk cId="3979858775" sldId="338"/>
            <ac:spMk id="29" creationId="{800D9D99-8EEA-6B34-4CD8-ECAFA55C712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9F4B71-7E08-C14A-A413-F7DA8452FF44}" type="datetimeFigureOut">
              <a:rPr lang="en-US" smtClean="0"/>
              <a:t>4/29/26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6B8757-1D66-7B48-B21F-FD17011FFC6B}" type="slidenum">
              <a:rPr lang="en-US" smtClean="0"/>
              <a:t>‹#›</a:t>
            </a:fld>
            <a:endParaRPr lang="en-US"/>
          </a:p>
        </p:txBody>
      </p:sp>
    </p:spTree>
    <p:extLst>
      <p:ext uri="{BB962C8B-B14F-4D97-AF65-F5344CB8AC3E}">
        <p14:creationId xmlns:p14="http://schemas.microsoft.com/office/powerpoint/2010/main" val="999375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E7695-25C2-822C-B4DD-9B7FA8E98C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7F4F25-05D6-593C-FF55-3CD8B30656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618509-E476-9FEE-338B-09544481DC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C8D633-228B-D081-CAD5-BEA5588BFBCD}"/>
              </a:ext>
            </a:extLst>
          </p:cNvPr>
          <p:cNvSpPr>
            <a:spLocks noGrp="1"/>
          </p:cNvSpPr>
          <p:nvPr>
            <p:ph type="sldNum" sz="quarter" idx="5"/>
          </p:nvPr>
        </p:nvSpPr>
        <p:spPr/>
        <p:txBody>
          <a:bodyPr/>
          <a:lstStyle/>
          <a:p>
            <a:fld id="{166B8757-1D66-7B48-B21F-FD17011FFC6B}" type="slidenum">
              <a:rPr lang="en-US" smtClean="0"/>
              <a:t>2</a:t>
            </a:fld>
            <a:endParaRPr lang="en-US"/>
          </a:p>
        </p:txBody>
      </p:sp>
    </p:spTree>
    <p:extLst>
      <p:ext uri="{BB962C8B-B14F-4D97-AF65-F5344CB8AC3E}">
        <p14:creationId xmlns:p14="http://schemas.microsoft.com/office/powerpoint/2010/main" val="266357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17293-41D8-5BC7-2218-BC825A41D6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C1EC16-B132-5C61-64F7-931A2DF93B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2B5084-8B39-8036-2E4E-7876190462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55337E-C877-6976-E2B7-2FF9E9E139E3}"/>
              </a:ext>
            </a:extLst>
          </p:cNvPr>
          <p:cNvSpPr>
            <a:spLocks noGrp="1"/>
          </p:cNvSpPr>
          <p:nvPr>
            <p:ph type="sldNum" sz="quarter" idx="5"/>
          </p:nvPr>
        </p:nvSpPr>
        <p:spPr/>
        <p:txBody>
          <a:bodyPr/>
          <a:lstStyle/>
          <a:p>
            <a:fld id="{166B8757-1D66-7B48-B21F-FD17011FFC6B}" type="slidenum">
              <a:rPr lang="en-US" smtClean="0"/>
              <a:t>3</a:t>
            </a:fld>
            <a:endParaRPr lang="en-US"/>
          </a:p>
        </p:txBody>
      </p:sp>
    </p:spTree>
    <p:extLst>
      <p:ext uri="{BB962C8B-B14F-4D97-AF65-F5344CB8AC3E}">
        <p14:creationId xmlns:p14="http://schemas.microsoft.com/office/powerpoint/2010/main" val="4257110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8BECC-52A5-4A2C-26E3-69BC34C3D1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1642F6-C906-1B4B-3799-13CF968021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E366D8-7B6D-34D9-FF3A-AAD8DB6510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79C01A-7DF7-E641-CBC8-8C30BE863235}"/>
              </a:ext>
            </a:extLst>
          </p:cNvPr>
          <p:cNvSpPr>
            <a:spLocks noGrp="1"/>
          </p:cNvSpPr>
          <p:nvPr>
            <p:ph type="sldNum" sz="quarter" idx="5"/>
          </p:nvPr>
        </p:nvSpPr>
        <p:spPr/>
        <p:txBody>
          <a:bodyPr/>
          <a:lstStyle/>
          <a:p>
            <a:fld id="{166B8757-1D66-7B48-B21F-FD17011FFC6B}" type="slidenum">
              <a:rPr lang="en-US" smtClean="0"/>
              <a:t>4</a:t>
            </a:fld>
            <a:endParaRPr lang="en-US"/>
          </a:p>
        </p:txBody>
      </p:sp>
    </p:spTree>
    <p:extLst>
      <p:ext uri="{BB962C8B-B14F-4D97-AF65-F5344CB8AC3E}">
        <p14:creationId xmlns:p14="http://schemas.microsoft.com/office/powerpoint/2010/main" val="431609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FAD7C-F56E-0905-FF9C-2FED20D859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91D762-1B5C-AC96-7EC3-4B42B93E4A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77E4E0-F3F5-00F4-9DCA-4690D52CF4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41D92A-A9E8-E229-9157-0672A10FB895}"/>
              </a:ext>
            </a:extLst>
          </p:cNvPr>
          <p:cNvSpPr>
            <a:spLocks noGrp="1"/>
          </p:cNvSpPr>
          <p:nvPr>
            <p:ph type="sldNum" sz="quarter" idx="5"/>
          </p:nvPr>
        </p:nvSpPr>
        <p:spPr/>
        <p:txBody>
          <a:bodyPr/>
          <a:lstStyle/>
          <a:p>
            <a:fld id="{166B8757-1D66-7B48-B21F-FD17011FFC6B}" type="slidenum">
              <a:rPr lang="en-US" smtClean="0"/>
              <a:t>5</a:t>
            </a:fld>
            <a:endParaRPr lang="en-US"/>
          </a:p>
        </p:txBody>
      </p:sp>
    </p:spTree>
    <p:extLst>
      <p:ext uri="{BB962C8B-B14F-4D97-AF65-F5344CB8AC3E}">
        <p14:creationId xmlns:p14="http://schemas.microsoft.com/office/powerpoint/2010/main" val="3207970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E87FC-1AE6-26FE-2E1F-D16099E181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94B066-804B-5FCA-12C2-28D90CD934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17AC33-3969-B84A-5EC7-B4C133FE60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3B9B11-47C0-02EF-E4A6-929F33742B9E}"/>
              </a:ext>
            </a:extLst>
          </p:cNvPr>
          <p:cNvSpPr>
            <a:spLocks noGrp="1"/>
          </p:cNvSpPr>
          <p:nvPr>
            <p:ph type="sldNum" sz="quarter" idx="5"/>
          </p:nvPr>
        </p:nvSpPr>
        <p:spPr/>
        <p:txBody>
          <a:bodyPr/>
          <a:lstStyle/>
          <a:p>
            <a:fld id="{166B8757-1D66-7B48-B21F-FD17011FFC6B}" type="slidenum">
              <a:rPr lang="en-US" smtClean="0"/>
              <a:t>6</a:t>
            </a:fld>
            <a:endParaRPr lang="en-US"/>
          </a:p>
        </p:txBody>
      </p:sp>
    </p:spTree>
    <p:extLst>
      <p:ext uri="{BB962C8B-B14F-4D97-AF65-F5344CB8AC3E}">
        <p14:creationId xmlns:p14="http://schemas.microsoft.com/office/powerpoint/2010/main" val="1817350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9C5E4-DA67-C428-2DF6-DD2B2D8AC5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273D32-DF97-30A6-640E-6B32CA5701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62352E-372F-6239-078F-61F2197977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AF8BA3-A005-1620-D46E-85A2AF6AECDA}"/>
              </a:ext>
            </a:extLst>
          </p:cNvPr>
          <p:cNvSpPr>
            <a:spLocks noGrp="1"/>
          </p:cNvSpPr>
          <p:nvPr>
            <p:ph type="sldNum" sz="quarter" idx="5"/>
          </p:nvPr>
        </p:nvSpPr>
        <p:spPr/>
        <p:txBody>
          <a:bodyPr/>
          <a:lstStyle/>
          <a:p>
            <a:fld id="{166B8757-1D66-7B48-B21F-FD17011FFC6B}" type="slidenum">
              <a:rPr lang="en-US" smtClean="0"/>
              <a:t>7</a:t>
            </a:fld>
            <a:endParaRPr lang="en-US"/>
          </a:p>
        </p:txBody>
      </p:sp>
    </p:spTree>
    <p:extLst>
      <p:ext uri="{BB962C8B-B14F-4D97-AF65-F5344CB8AC3E}">
        <p14:creationId xmlns:p14="http://schemas.microsoft.com/office/powerpoint/2010/main" val="2225908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29/04/2026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29/04/2026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29/04/2026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29/04/2026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29/04/2026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29/04/2026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29/04/2026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B5AA2"/>
        </a:solidFill>
        <a:effectLst/>
      </p:bgPr>
    </p:bg>
    <p:spTree>
      <p:nvGrpSpPr>
        <p:cNvPr id="1" name="">
          <a:extLst>
            <a:ext uri="{FF2B5EF4-FFF2-40B4-BE49-F238E27FC236}">
              <a16:creationId xmlns:a16="http://schemas.microsoft.com/office/drawing/2014/main" id="{CD87A70D-3A76-308D-F1F0-296A8559C2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FFEA90-B1BD-3D1C-A461-940389DACD6F}"/>
              </a:ext>
            </a:extLst>
          </p:cNvPr>
          <p:cNvSpPr>
            <a:spLocks noGrp="1"/>
          </p:cNvSpPr>
          <p:nvPr>
            <p:ph type="ctrTitle"/>
          </p:nvPr>
        </p:nvSpPr>
        <p:spPr>
          <a:xfrm>
            <a:off x="407988" y="1130882"/>
            <a:ext cx="5397131" cy="3047579"/>
          </a:xfrm>
        </p:spPr>
        <p:txBody>
          <a:bodyPr>
            <a:normAutofit/>
          </a:bodyPr>
          <a:lstStyle/>
          <a:p>
            <a:pPr algn="l">
              <a:lnSpc>
                <a:spcPct val="100000"/>
              </a:lnSpc>
            </a:pPr>
            <a:r>
              <a:rPr lang="en-GB" sz="6600" b="1" dirty="0">
                <a:solidFill>
                  <a:schemeClr val="bg1"/>
                </a:solidFill>
                <a:latin typeface="Poppins ExtraBold" pitchFamily="2" charset="77"/>
                <a:cs typeface="Poppins ExtraBold" pitchFamily="2" charset="77"/>
              </a:rPr>
              <a:t>Egg explorers</a:t>
            </a:r>
          </a:p>
        </p:txBody>
      </p:sp>
      <p:sp>
        <p:nvSpPr>
          <p:cNvPr id="10" name="TextBox 9">
            <a:extLst>
              <a:ext uri="{FF2B5EF4-FFF2-40B4-BE49-F238E27FC236}">
                <a16:creationId xmlns:a16="http://schemas.microsoft.com/office/drawing/2014/main" id="{268B8ABE-2393-C4D9-57A3-4EA025F2D3D4}"/>
              </a:ext>
            </a:extLst>
          </p:cNvPr>
          <p:cNvSpPr txBox="1"/>
          <p:nvPr/>
        </p:nvSpPr>
        <p:spPr>
          <a:xfrm>
            <a:off x="2665663" y="4509243"/>
            <a:ext cx="1223210" cy="6216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pic>
        <p:nvPicPr>
          <p:cNvPr id="6" name="Picture 5" descr="A red lion with a crown and blue text&#10;&#10;AI-generated content may be incorrect.">
            <a:extLst>
              <a:ext uri="{FF2B5EF4-FFF2-40B4-BE49-F238E27FC236}">
                <a16:creationId xmlns:a16="http://schemas.microsoft.com/office/drawing/2014/main" id="{350785ED-501B-DE95-75B6-9DBE27146E5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43886" y="20677"/>
            <a:ext cx="1657350" cy="1885950"/>
          </a:xfrm>
          <a:prstGeom prst="rect">
            <a:avLst/>
          </a:prstGeom>
        </p:spPr>
      </p:pic>
      <p:pic>
        <p:nvPicPr>
          <p:cNvPr id="5" name="Picture 4">
            <a:extLst>
              <a:ext uri="{FF2B5EF4-FFF2-40B4-BE49-F238E27FC236}">
                <a16:creationId xmlns:a16="http://schemas.microsoft.com/office/drawing/2014/main" id="{C9A22C8B-FFB7-95CE-8E0D-696E94C94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5663" y="830845"/>
            <a:ext cx="10928765" cy="7722821"/>
          </a:xfrm>
          <a:prstGeom prst="rect">
            <a:avLst/>
          </a:prstGeom>
        </p:spPr>
      </p:pic>
    </p:spTree>
    <p:extLst>
      <p:ext uri="{BB962C8B-B14F-4D97-AF65-F5344CB8AC3E}">
        <p14:creationId xmlns:p14="http://schemas.microsoft.com/office/powerpoint/2010/main" val="3969854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B5AA2"/>
        </a:solidFill>
        <a:effectLst/>
      </p:bgPr>
    </p:bg>
    <p:spTree>
      <p:nvGrpSpPr>
        <p:cNvPr id="1" name=""/>
        <p:cNvGrpSpPr/>
        <p:nvPr/>
      </p:nvGrpSpPr>
      <p:grpSpPr>
        <a:xfrm>
          <a:off x="0" y="0"/>
          <a:ext cx="0" cy="0"/>
          <a:chOff x="0" y="0"/>
          <a:chExt cx="0" cy="0"/>
        </a:xfrm>
      </p:grpSpPr>
      <p:pic>
        <p:nvPicPr>
          <p:cNvPr id="7" name="Picture 6" descr="A red lion with a crown and blue text&#10;&#10;AI-generated content may be incorrect.">
            <a:extLst>
              <a:ext uri="{FF2B5EF4-FFF2-40B4-BE49-F238E27FC236}">
                <a16:creationId xmlns:a16="http://schemas.microsoft.com/office/drawing/2014/main" id="{7EDBAF49-AE58-EB35-3013-B68217BF1F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652000" y="0"/>
            <a:ext cx="1657350" cy="1885950"/>
          </a:xfrm>
          <a:prstGeom prst="rect">
            <a:avLst/>
          </a:prstGeom>
        </p:spPr>
      </p:pic>
      <p:sp>
        <p:nvSpPr>
          <p:cNvPr id="8" name="Title 1">
            <a:extLst>
              <a:ext uri="{FF2B5EF4-FFF2-40B4-BE49-F238E27FC236}">
                <a16:creationId xmlns:a16="http://schemas.microsoft.com/office/drawing/2014/main" id="{6EDFEB5F-BDC1-B309-CDCD-D7F602079951}"/>
              </a:ext>
            </a:extLst>
          </p:cNvPr>
          <p:cNvSpPr>
            <a:spLocks noGrp="1"/>
          </p:cNvSpPr>
          <p:nvPr>
            <p:ph type="title"/>
          </p:nvPr>
        </p:nvSpPr>
        <p:spPr>
          <a:xfrm>
            <a:off x="227013" y="4270096"/>
            <a:ext cx="5868987" cy="1055461"/>
          </a:xfrm>
        </p:spPr>
        <p:txBody>
          <a:bodyPr>
            <a:normAutofit/>
          </a:bodyPr>
          <a:lstStyle/>
          <a:p>
            <a:pPr>
              <a:lnSpc>
                <a:spcPct val="100000"/>
              </a:lnSpc>
            </a:pPr>
            <a:r>
              <a:rPr lang="en-GB" sz="3200" b="1" dirty="0">
                <a:solidFill>
                  <a:schemeClr val="bg1"/>
                </a:solidFill>
                <a:latin typeface="Poppins ExtraBold" pitchFamily="2" charset="77"/>
                <a:cs typeface="Poppins ExtraBold" pitchFamily="2" charset="77"/>
              </a:rPr>
              <a:t>Brought to you by</a:t>
            </a:r>
          </a:p>
        </p:txBody>
      </p:sp>
      <p:pic>
        <p:nvPicPr>
          <p:cNvPr id="2" name="Picture 1" descr="A white letter on a black background&#10;&#10;AI-generated content may be incorrect.">
            <a:extLst>
              <a:ext uri="{FF2B5EF4-FFF2-40B4-BE49-F238E27FC236}">
                <a16:creationId xmlns:a16="http://schemas.microsoft.com/office/drawing/2014/main" id="{B3A0FE3B-2C6D-87DF-EA72-EC603E3E5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36" y="5240815"/>
            <a:ext cx="8021782" cy="1393300"/>
          </a:xfrm>
          <a:prstGeom prst="rect">
            <a:avLst/>
          </a:prstGeom>
        </p:spPr>
      </p:pic>
    </p:spTree>
    <p:extLst>
      <p:ext uri="{BB962C8B-B14F-4D97-AF65-F5344CB8AC3E}">
        <p14:creationId xmlns:p14="http://schemas.microsoft.com/office/powerpoint/2010/main" val="26546423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DB16C-2225-B05A-D844-5440757F0C2A}"/>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13A1F508-21EF-CFF4-5CC8-38DBC3EF902E}"/>
              </a:ext>
            </a:extLst>
          </p:cNvPr>
          <p:cNvSpPr txBox="1"/>
          <p:nvPr/>
        </p:nvSpPr>
        <p:spPr>
          <a:xfrm>
            <a:off x="836618" y="1973910"/>
            <a:ext cx="6801634" cy="14034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US" sz="2400" dirty="0">
                <a:latin typeface="Poppins" pitchFamily="2" charset="77"/>
                <a:cs typeface="Poppins" pitchFamily="2" charset="77"/>
              </a:rPr>
              <a:t>Which eggs have you seen or eaten?</a:t>
            </a:r>
          </a:p>
          <a:p>
            <a:pPr fontAlgn="base">
              <a:lnSpc>
                <a:spcPct val="120000"/>
              </a:lnSpc>
            </a:pPr>
            <a:endParaRPr lang="en-US" sz="2400" dirty="0">
              <a:latin typeface="Poppins" pitchFamily="2" charset="77"/>
              <a:cs typeface="Poppins" pitchFamily="2" charset="77"/>
            </a:endParaRPr>
          </a:p>
          <a:p>
            <a:pPr fontAlgn="base">
              <a:lnSpc>
                <a:spcPct val="120000"/>
              </a:lnSpc>
            </a:pPr>
            <a:r>
              <a:rPr lang="en-US" sz="2400" dirty="0">
                <a:latin typeface="Poppins" pitchFamily="2" charset="77"/>
                <a:cs typeface="Poppins" pitchFamily="2" charset="77"/>
              </a:rPr>
              <a:t>Do you know what type of egg they are?</a:t>
            </a:r>
            <a:endParaRPr lang="en-GB" sz="2400" dirty="0">
              <a:latin typeface="Poppins" pitchFamily="2" charset="77"/>
              <a:cs typeface="Poppins" pitchFamily="2" charset="77"/>
            </a:endParaRPr>
          </a:p>
        </p:txBody>
      </p:sp>
      <p:sp>
        <p:nvSpPr>
          <p:cNvPr id="4" name="TextBox 3">
            <a:extLst>
              <a:ext uri="{FF2B5EF4-FFF2-40B4-BE49-F238E27FC236}">
                <a16:creationId xmlns:a16="http://schemas.microsoft.com/office/drawing/2014/main" id="{A43FCA3B-2E05-B300-DFA9-A4ED615EF200}"/>
              </a:ext>
            </a:extLst>
          </p:cNvPr>
          <p:cNvSpPr txBox="1"/>
          <p:nvPr/>
        </p:nvSpPr>
        <p:spPr>
          <a:xfrm>
            <a:off x="836618" y="852687"/>
            <a:ext cx="6252256"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B5AA2"/>
                </a:solidFill>
                <a:latin typeface="Poppins ExtraBold" pitchFamily="2" charset="77"/>
                <a:cs typeface="Poppins ExtraBold" pitchFamily="2" charset="77"/>
              </a:rPr>
              <a:t>Let’s talk about eggs</a:t>
            </a:r>
            <a:endParaRPr lang="en-GB" b="1" dirty="0">
              <a:solidFill>
                <a:srgbClr val="0B5AA2"/>
              </a:solidFill>
              <a:latin typeface="Poppins ExtraBold" pitchFamily="2" charset="77"/>
              <a:cs typeface="Poppins ExtraBold" pitchFamily="2" charset="77"/>
            </a:endParaRPr>
          </a:p>
          <a:p>
            <a:endParaRPr lang="en-GB" dirty="0"/>
          </a:p>
        </p:txBody>
      </p:sp>
      <p:sp>
        <p:nvSpPr>
          <p:cNvPr id="2" name="TextBox 1">
            <a:extLst>
              <a:ext uri="{FF2B5EF4-FFF2-40B4-BE49-F238E27FC236}">
                <a16:creationId xmlns:a16="http://schemas.microsoft.com/office/drawing/2014/main" id="{1E0EABCC-4DD6-C299-C691-6799FA697A0F}"/>
              </a:ext>
            </a:extLst>
          </p:cNvPr>
          <p:cNvSpPr txBox="1"/>
          <p:nvPr/>
        </p:nvSpPr>
        <p:spPr>
          <a:xfrm>
            <a:off x="836618" y="3896268"/>
            <a:ext cx="6373004"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US" sz="2400" dirty="0">
                <a:latin typeface="Poppins" pitchFamily="2" charset="77"/>
                <a:cs typeface="Poppins" pitchFamily="2" charset="77"/>
              </a:rPr>
              <a:t>Which is the biggest?</a:t>
            </a:r>
          </a:p>
          <a:p>
            <a:pPr fontAlgn="base">
              <a:lnSpc>
                <a:spcPct val="120000"/>
              </a:lnSpc>
            </a:pPr>
            <a:endParaRPr lang="en-US" sz="2400" dirty="0">
              <a:latin typeface="Poppins" pitchFamily="2" charset="77"/>
              <a:cs typeface="Poppins" pitchFamily="2" charset="77"/>
            </a:endParaRPr>
          </a:p>
          <a:p>
            <a:pPr fontAlgn="base">
              <a:lnSpc>
                <a:spcPct val="120000"/>
              </a:lnSpc>
            </a:pPr>
            <a:r>
              <a:rPr lang="en-US" sz="2400" dirty="0">
                <a:latin typeface="Poppins" pitchFamily="2" charset="77"/>
                <a:cs typeface="Poppins" pitchFamily="2" charset="77"/>
              </a:rPr>
              <a:t>Which one do you think comes from the furthest away from where we are? </a:t>
            </a:r>
            <a:endParaRPr lang="en-GB" sz="2400" dirty="0">
              <a:latin typeface="Poppins" pitchFamily="2" charset="77"/>
              <a:cs typeface="Poppins" pitchFamily="2" charset="77"/>
            </a:endParaRPr>
          </a:p>
        </p:txBody>
      </p:sp>
      <p:pic>
        <p:nvPicPr>
          <p:cNvPr id="3" name="Picture 2">
            <a:extLst>
              <a:ext uri="{FF2B5EF4-FFF2-40B4-BE49-F238E27FC236}">
                <a16:creationId xmlns:a16="http://schemas.microsoft.com/office/drawing/2014/main" id="{A5382C13-2632-3AEB-A079-10EE3BEC67F0}"/>
              </a:ext>
            </a:extLst>
          </p:cNvPr>
          <p:cNvPicPr>
            <a:picLocks noChangeAspect="1"/>
          </p:cNvPicPr>
          <p:nvPr/>
        </p:nvPicPr>
        <p:blipFill>
          <a:blip r:embed="rId3">
            <a:extLst>
              <a:ext uri="{28A0092B-C50C-407E-A947-70E740481C1C}">
                <a14:useLocalDpi xmlns:a14="http://schemas.microsoft.com/office/drawing/2010/main" val="0"/>
              </a:ext>
            </a:extLst>
          </a:blip>
          <a:srcRect l="10183" t="2313" r="25658" b="51961"/>
          <a:stretch>
            <a:fillRect/>
          </a:stretch>
        </p:blipFill>
        <p:spPr>
          <a:xfrm>
            <a:off x="7638252" y="482863"/>
            <a:ext cx="2174083" cy="2192777"/>
          </a:xfrm>
          <a:prstGeom prst="ellipse">
            <a:avLst/>
          </a:prstGeom>
          <a:ln w="38100">
            <a:solidFill>
              <a:srgbClr val="EE3F33"/>
            </a:solidFill>
          </a:ln>
        </p:spPr>
      </p:pic>
      <p:pic>
        <p:nvPicPr>
          <p:cNvPr id="8" name="Picture 7">
            <a:extLst>
              <a:ext uri="{FF2B5EF4-FFF2-40B4-BE49-F238E27FC236}">
                <a16:creationId xmlns:a16="http://schemas.microsoft.com/office/drawing/2014/main" id="{4116CE54-BDA4-F2C5-FE19-42BD38256408}"/>
              </a:ext>
            </a:extLst>
          </p:cNvPr>
          <p:cNvPicPr>
            <a:picLocks noChangeAspect="1"/>
          </p:cNvPicPr>
          <p:nvPr/>
        </p:nvPicPr>
        <p:blipFill>
          <a:blip r:embed="rId4">
            <a:extLst>
              <a:ext uri="{28A0092B-C50C-407E-A947-70E740481C1C}">
                <a14:useLocalDpi xmlns:a14="http://schemas.microsoft.com/office/drawing/2010/main" val="0"/>
              </a:ext>
            </a:extLst>
          </a:blip>
          <a:srcRect l="2593" r="2593"/>
          <a:stretch/>
        </p:blipFill>
        <p:spPr>
          <a:xfrm>
            <a:off x="9328664" y="4327521"/>
            <a:ext cx="2144989" cy="2163433"/>
          </a:xfrm>
          <a:prstGeom prst="ellipse">
            <a:avLst/>
          </a:prstGeom>
          <a:ln w="38100">
            <a:solidFill>
              <a:srgbClr val="EE3F33"/>
            </a:solidFill>
          </a:ln>
        </p:spPr>
      </p:pic>
      <p:pic>
        <p:nvPicPr>
          <p:cNvPr id="10" name="Picture 9">
            <a:extLst>
              <a:ext uri="{FF2B5EF4-FFF2-40B4-BE49-F238E27FC236}">
                <a16:creationId xmlns:a16="http://schemas.microsoft.com/office/drawing/2014/main" id="{E904DC4B-43BE-2AC9-435F-CFC50B368627}"/>
              </a:ext>
            </a:extLst>
          </p:cNvPr>
          <p:cNvPicPr>
            <a:picLocks noChangeAspect="1"/>
          </p:cNvPicPr>
          <p:nvPr/>
        </p:nvPicPr>
        <p:blipFill>
          <a:blip r:embed="rId5">
            <a:extLst>
              <a:ext uri="{28A0092B-C50C-407E-A947-70E740481C1C}">
                <a14:useLocalDpi xmlns:a14="http://schemas.microsoft.com/office/drawing/2010/main" val="0"/>
              </a:ext>
            </a:extLst>
          </a:blip>
          <a:srcRect l="46096" t="11226" r="3640" b="54914"/>
          <a:stretch>
            <a:fillRect/>
          </a:stretch>
        </p:blipFill>
        <p:spPr>
          <a:xfrm>
            <a:off x="9520698" y="2293573"/>
            <a:ext cx="1740414" cy="1755379"/>
          </a:xfrm>
          <a:prstGeom prst="ellipse">
            <a:avLst/>
          </a:prstGeom>
          <a:ln w="38100">
            <a:solidFill>
              <a:srgbClr val="EE3F33"/>
            </a:solidFill>
          </a:ln>
        </p:spPr>
      </p:pic>
      <p:pic>
        <p:nvPicPr>
          <p:cNvPr id="12" name="Picture 11">
            <a:extLst>
              <a:ext uri="{FF2B5EF4-FFF2-40B4-BE49-F238E27FC236}">
                <a16:creationId xmlns:a16="http://schemas.microsoft.com/office/drawing/2014/main" id="{6D903C21-06A6-1481-148D-F2A27E4BA35C}"/>
              </a:ext>
            </a:extLst>
          </p:cNvPr>
          <p:cNvPicPr>
            <a:picLocks noChangeAspect="1"/>
          </p:cNvPicPr>
          <p:nvPr/>
        </p:nvPicPr>
        <p:blipFill>
          <a:blip r:embed="rId6">
            <a:extLst>
              <a:ext uri="{28A0092B-C50C-407E-A947-70E740481C1C}">
                <a14:useLocalDpi xmlns:a14="http://schemas.microsoft.com/office/drawing/2010/main" val="0"/>
              </a:ext>
            </a:extLst>
          </a:blip>
          <a:srcRect t="16487" b="16487"/>
          <a:stretch/>
        </p:blipFill>
        <p:spPr>
          <a:xfrm>
            <a:off x="7588250" y="3273749"/>
            <a:ext cx="1740414" cy="1755379"/>
          </a:xfrm>
          <a:prstGeom prst="ellipse">
            <a:avLst/>
          </a:prstGeom>
          <a:ln w="38100">
            <a:solidFill>
              <a:srgbClr val="EE3F33"/>
            </a:solidFill>
          </a:ln>
        </p:spPr>
      </p:pic>
      <p:pic>
        <p:nvPicPr>
          <p:cNvPr id="13" name="Picture 12">
            <a:extLst>
              <a:ext uri="{FF2B5EF4-FFF2-40B4-BE49-F238E27FC236}">
                <a16:creationId xmlns:a16="http://schemas.microsoft.com/office/drawing/2014/main" id="{1FF96409-321D-DF45-68AD-BD0F841420EF}"/>
              </a:ext>
            </a:extLst>
          </p:cNvPr>
          <p:cNvPicPr>
            <a:picLocks noChangeAspect="1"/>
          </p:cNvPicPr>
          <p:nvPr/>
        </p:nvPicPr>
        <p:blipFill>
          <a:blip r:embed="rId3">
            <a:extLst>
              <a:ext uri="{28A0092B-C50C-407E-A947-70E740481C1C}">
                <a14:useLocalDpi xmlns:a14="http://schemas.microsoft.com/office/drawing/2010/main" val="0"/>
              </a:ext>
            </a:extLst>
          </a:blip>
          <a:srcRect l="976" t="59957" r="57677" b="7463"/>
          <a:stretch>
            <a:fillRect/>
          </a:stretch>
        </p:blipFill>
        <p:spPr>
          <a:xfrm>
            <a:off x="10269970" y="542616"/>
            <a:ext cx="1515856" cy="1528890"/>
          </a:xfrm>
          <a:prstGeom prst="ellipse">
            <a:avLst/>
          </a:prstGeom>
          <a:ln w="38100">
            <a:solidFill>
              <a:srgbClr val="EE3F33"/>
            </a:solidFill>
          </a:ln>
        </p:spPr>
      </p:pic>
    </p:spTree>
    <p:extLst>
      <p:ext uri="{BB962C8B-B14F-4D97-AF65-F5344CB8AC3E}">
        <p14:creationId xmlns:p14="http://schemas.microsoft.com/office/powerpoint/2010/main" val="20744204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7F1F0-51F6-0964-B7C7-BF354371CFEC}"/>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91780D84-E9E9-8D4B-8D36-EB159D07B529}"/>
              </a:ext>
            </a:extLst>
          </p:cNvPr>
          <p:cNvSpPr txBox="1"/>
          <p:nvPr/>
        </p:nvSpPr>
        <p:spPr>
          <a:xfrm>
            <a:off x="839788" y="1224302"/>
            <a:ext cx="11199812" cy="9602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sz="2400" dirty="0">
                <a:latin typeface="Poppins" pitchFamily="2" charset="77"/>
                <a:cs typeface="Poppins" pitchFamily="2" charset="77"/>
              </a:rPr>
              <a:t>Lots of people around the world eat eggs, but how they eat them can be very different! </a:t>
            </a:r>
            <a:r>
              <a:rPr lang="en-US" sz="2400" dirty="0">
                <a:latin typeface="Poppins" pitchFamily="2" charset="77"/>
                <a:cs typeface="Poppins" pitchFamily="2" charset="77"/>
              </a:rPr>
              <a:t>​</a:t>
            </a:r>
          </a:p>
        </p:txBody>
      </p:sp>
      <p:sp>
        <p:nvSpPr>
          <p:cNvPr id="4" name="TextBox 3">
            <a:extLst>
              <a:ext uri="{FF2B5EF4-FFF2-40B4-BE49-F238E27FC236}">
                <a16:creationId xmlns:a16="http://schemas.microsoft.com/office/drawing/2014/main" id="{F903EBF1-79F1-A696-8F32-DDD33DB65DA3}"/>
              </a:ext>
            </a:extLst>
          </p:cNvPr>
          <p:cNvSpPr txBox="1"/>
          <p:nvPr/>
        </p:nvSpPr>
        <p:spPr>
          <a:xfrm>
            <a:off x="839787" y="329361"/>
            <a:ext cx="8130041"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B5AA2"/>
                </a:solidFill>
                <a:latin typeface="Poppins ExtraBold" pitchFamily="2" charset="77"/>
                <a:cs typeface="Poppins ExtraBold" pitchFamily="2" charset="77"/>
              </a:rPr>
              <a:t>Eggs in different places</a:t>
            </a:r>
            <a:endParaRPr lang="en-GB" b="1" dirty="0">
              <a:solidFill>
                <a:srgbClr val="0B5AA2"/>
              </a:solidFill>
              <a:latin typeface="Poppins ExtraBold" pitchFamily="2" charset="77"/>
              <a:cs typeface="Poppins ExtraBold" pitchFamily="2" charset="77"/>
            </a:endParaRPr>
          </a:p>
          <a:p>
            <a:endParaRPr lang="en-GB" dirty="0"/>
          </a:p>
        </p:txBody>
      </p:sp>
      <p:sp>
        <p:nvSpPr>
          <p:cNvPr id="2" name="TextBox 1">
            <a:extLst>
              <a:ext uri="{FF2B5EF4-FFF2-40B4-BE49-F238E27FC236}">
                <a16:creationId xmlns:a16="http://schemas.microsoft.com/office/drawing/2014/main" id="{89D91FEA-D355-D3BA-A02E-B12F808B65D4}"/>
              </a:ext>
            </a:extLst>
          </p:cNvPr>
          <p:cNvSpPr txBox="1"/>
          <p:nvPr/>
        </p:nvSpPr>
        <p:spPr>
          <a:xfrm>
            <a:off x="839786" y="6077710"/>
            <a:ext cx="10342673" cy="517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US" sz="2400" b="1" dirty="0">
                <a:latin typeface="Poppins" pitchFamily="2" charset="77"/>
                <a:cs typeface="Poppins" pitchFamily="2" charset="77"/>
              </a:rPr>
              <a:t>Which places do you think these egg dishes come from?</a:t>
            </a:r>
            <a:endParaRPr lang="en-GB" sz="2400" b="1" dirty="0">
              <a:latin typeface="Poppins" pitchFamily="2" charset="77"/>
              <a:cs typeface="Poppins" pitchFamily="2" charset="77"/>
            </a:endParaRPr>
          </a:p>
        </p:txBody>
      </p:sp>
      <p:pic>
        <p:nvPicPr>
          <p:cNvPr id="3" name="Picture 2">
            <a:extLst>
              <a:ext uri="{FF2B5EF4-FFF2-40B4-BE49-F238E27FC236}">
                <a16:creationId xmlns:a16="http://schemas.microsoft.com/office/drawing/2014/main" id="{87351FAE-91E4-51E6-DB6D-22C74637E56D}"/>
              </a:ext>
            </a:extLst>
          </p:cNvPr>
          <p:cNvPicPr>
            <a:picLocks noChangeAspect="1"/>
          </p:cNvPicPr>
          <p:nvPr/>
        </p:nvPicPr>
        <p:blipFill>
          <a:blip r:embed="rId3">
            <a:extLst>
              <a:ext uri="{28A0092B-C50C-407E-A947-70E740481C1C}">
                <a14:useLocalDpi xmlns:a14="http://schemas.microsoft.com/office/drawing/2010/main" val="0"/>
              </a:ext>
            </a:extLst>
          </a:blip>
          <a:srcRect l="48835" t="43716" r="3426" b="-11856"/>
          <a:stretch>
            <a:fillRect/>
          </a:stretch>
        </p:blipFill>
        <p:spPr>
          <a:xfrm>
            <a:off x="407988" y="2436335"/>
            <a:ext cx="2045483" cy="2063072"/>
          </a:xfrm>
          <a:prstGeom prst="ellipse">
            <a:avLst/>
          </a:prstGeom>
          <a:ln w="38100">
            <a:solidFill>
              <a:srgbClr val="EE3F33"/>
            </a:solidFill>
          </a:ln>
        </p:spPr>
      </p:pic>
      <p:pic>
        <p:nvPicPr>
          <p:cNvPr id="6" name="Picture 5">
            <a:extLst>
              <a:ext uri="{FF2B5EF4-FFF2-40B4-BE49-F238E27FC236}">
                <a16:creationId xmlns:a16="http://schemas.microsoft.com/office/drawing/2014/main" id="{0FD49B3C-839A-F981-1FF8-AD3D2AEAA0EF}"/>
              </a:ext>
            </a:extLst>
          </p:cNvPr>
          <p:cNvPicPr>
            <a:picLocks noChangeAspect="1"/>
          </p:cNvPicPr>
          <p:nvPr/>
        </p:nvPicPr>
        <p:blipFill>
          <a:blip r:embed="rId4">
            <a:extLst>
              <a:ext uri="{28A0092B-C50C-407E-A947-70E740481C1C}">
                <a14:useLocalDpi xmlns:a14="http://schemas.microsoft.com/office/drawing/2010/main" val="0"/>
              </a:ext>
            </a:extLst>
          </a:blip>
          <a:srcRect l="5556" t="5856" r="63516" b="50000"/>
          <a:stretch>
            <a:fillRect/>
          </a:stretch>
        </p:blipFill>
        <p:spPr>
          <a:xfrm>
            <a:off x="4241236" y="2436335"/>
            <a:ext cx="2045483" cy="2063072"/>
          </a:xfrm>
          <a:prstGeom prst="ellipse">
            <a:avLst/>
          </a:prstGeom>
          <a:ln w="38100">
            <a:solidFill>
              <a:srgbClr val="EE3F33"/>
            </a:solidFill>
          </a:ln>
        </p:spPr>
      </p:pic>
      <p:pic>
        <p:nvPicPr>
          <p:cNvPr id="7" name="Picture 6">
            <a:extLst>
              <a:ext uri="{FF2B5EF4-FFF2-40B4-BE49-F238E27FC236}">
                <a16:creationId xmlns:a16="http://schemas.microsoft.com/office/drawing/2014/main" id="{E5F8F9DB-30F0-F8BB-2969-F952712644F2}"/>
              </a:ext>
            </a:extLst>
          </p:cNvPr>
          <p:cNvPicPr>
            <a:picLocks noChangeAspect="1"/>
          </p:cNvPicPr>
          <p:nvPr/>
        </p:nvPicPr>
        <p:blipFill>
          <a:blip r:embed="rId4">
            <a:extLst>
              <a:ext uri="{28A0092B-C50C-407E-A947-70E740481C1C}">
                <a14:useLocalDpi xmlns:a14="http://schemas.microsoft.com/office/drawing/2010/main" val="0"/>
              </a:ext>
            </a:extLst>
          </a:blip>
          <a:srcRect l="2500" t="50653" r="62815" b="1680"/>
          <a:stretch>
            <a:fillRect/>
          </a:stretch>
        </p:blipFill>
        <p:spPr>
          <a:xfrm>
            <a:off x="2324612" y="3791384"/>
            <a:ext cx="2045483" cy="2063072"/>
          </a:xfrm>
          <a:prstGeom prst="ellipse">
            <a:avLst/>
          </a:prstGeom>
          <a:ln w="38100">
            <a:solidFill>
              <a:srgbClr val="EE3F33"/>
            </a:solidFill>
          </a:ln>
        </p:spPr>
      </p:pic>
      <p:pic>
        <p:nvPicPr>
          <p:cNvPr id="11" name="Picture 10">
            <a:extLst>
              <a:ext uri="{FF2B5EF4-FFF2-40B4-BE49-F238E27FC236}">
                <a16:creationId xmlns:a16="http://schemas.microsoft.com/office/drawing/2014/main" id="{3078B544-FE9E-C4B2-7868-B581E66FFA00}"/>
              </a:ext>
            </a:extLst>
          </p:cNvPr>
          <p:cNvPicPr>
            <a:picLocks noChangeAspect="1"/>
          </p:cNvPicPr>
          <p:nvPr/>
        </p:nvPicPr>
        <p:blipFill>
          <a:blip r:embed="rId4">
            <a:extLst>
              <a:ext uri="{28A0092B-C50C-407E-A947-70E740481C1C}">
                <a14:useLocalDpi xmlns:a14="http://schemas.microsoft.com/office/drawing/2010/main" val="0"/>
              </a:ext>
            </a:extLst>
          </a:blip>
          <a:srcRect l="44468" t="50628" r="23673" b="3899"/>
          <a:stretch>
            <a:fillRect/>
          </a:stretch>
        </p:blipFill>
        <p:spPr>
          <a:xfrm>
            <a:off x="6157860" y="3791384"/>
            <a:ext cx="2045483" cy="2063072"/>
          </a:xfrm>
          <a:prstGeom prst="ellipse">
            <a:avLst/>
          </a:prstGeom>
          <a:ln w="38100">
            <a:solidFill>
              <a:srgbClr val="EE3F33"/>
            </a:solidFill>
          </a:ln>
        </p:spPr>
      </p:pic>
      <p:pic>
        <p:nvPicPr>
          <p:cNvPr id="15" name="Picture 14">
            <a:extLst>
              <a:ext uri="{FF2B5EF4-FFF2-40B4-BE49-F238E27FC236}">
                <a16:creationId xmlns:a16="http://schemas.microsoft.com/office/drawing/2014/main" id="{211433DF-B596-208E-533E-B62B80E98E13}"/>
              </a:ext>
            </a:extLst>
          </p:cNvPr>
          <p:cNvPicPr>
            <a:picLocks noChangeAspect="1"/>
          </p:cNvPicPr>
          <p:nvPr/>
        </p:nvPicPr>
        <p:blipFill>
          <a:blip r:embed="rId4">
            <a:extLst>
              <a:ext uri="{28A0092B-C50C-407E-A947-70E740481C1C}">
                <a14:useLocalDpi xmlns:a14="http://schemas.microsoft.com/office/drawing/2010/main" val="0"/>
              </a:ext>
            </a:extLst>
          </a:blip>
          <a:srcRect l="40166" t="2912" r="26841" b="50000"/>
          <a:stretch>
            <a:fillRect/>
          </a:stretch>
        </p:blipFill>
        <p:spPr>
          <a:xfrm>
            <a:off x="8074484" y="2436335"/>
            <a:ext cx="2045483" cy="2063072"/>
          </a:xfrm>
          <a:prstGeom prst="ellipse">
            <a:avLst/>
          </a:prstGeom>
          <a:ln w="38100">
            <a:solidFill>
              <a:srgbClr val="EE3F33"/>
            </a:solidFill>
          </a:ln>
        </p:spPr>
      </p:pic>
      <p:pic>
        <p:nvPicPr>
          <p:cNvPr id="16" name="Picture 15">
            <a:extLst>
              <a:ext uri="{FF2B5EF4-FFF2-40B4-BE49-F238E27FC236}">
                <a16:creationId xmlns:a16="http://schemas.microsoft.com/office/drawing/2014/main" id="{25B4E75D-952C-6FAB-A2F7-5AA74C849F93}"/>
              </a:ext>
            </a:extLst>
          </p:cNvPr>
          <p:cNvPicPr>
            <a:picLocks noChangeAspect="1"/>
          </p:cNvPicPr>
          <p:nvPr/>
        </p:nvPicPr>
        <p:blipFill>
          <a:blip r:embed="rId3">
            <a:extLst>
              <a:ext uri="{28A0092B-C50C-407E-A947-70E740481C1C}">
                <a14:useLocalDpi xmlns:a14="http://schemas.microsoft.com/office/drawing/2010/main" val="0"/>
              </a:ext>
            </a:extLst>
          </a:blip>
          <a:srcRect l="5835" t="-10076" r="47031" b="42802"/>
          <a:stretch>
            <a:fillRect/>
          </a:stretch>
        </p:blipFill>
        <p:spPr>
          <a:xfrm>
            <a:off x="9991106" y="3791384"/>
            <a:ext cx="2045483" cy="2063072"/>
          </a:xfrm>
          <a:prstGeom prst="ellipse">
            <a:avLst/>
          </a:prstGeom>
          <a:ln w="38100">
            <a:solidFill>
              <a:srgbClr val="EE3F33"/>
            </a:solidFill>
          </a:ln>
        </p:spPr>
      </p:pic>
    </p:spTree>
    <p:extLst>
      <p:ext uri="{BB962C8B-B14F-4D97-AF65-F5344CB8AC3E}">
        <p14:creationId xmlns:p14="http://schemas.microsoft.com/office/powerpoint/2010/main" val="3079596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E5D9B-4537-64E1-A13B-7F4033827D1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0FC6212-B469-71CF-8285-1F16A0171E50}"/>
              </a:ext>
            </a:extLst>
          </p:cNvPr>
          <p:cNvSpPr txBox="1"/>
          <p:nvPr/>
        </p:nvSpPr>
        <p:spPr>
          <a:xfrm>
            <a:off x="839788" y="329361"/>
            <a:ext cx="8623526"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B5AA2"/>
                </a:solidFill>
                <a:latin typeface="Poppins ExtraBold" pitchFamily="2" charset="77"/>
                <a:cs typeface="Poppins ExtraBold" pitchFamily="2" charset="77"/>
              </a:rPr>
              <a:t>Eggs in different places</a:t>
            </a:r>
            <a:endParaRPr lang="en-GB" b="1" dirty="0">
              <a:solidFill>
                <a:srgbClr val="0B5AA2"/>
              </a:solidFill>
              <a:latin typeface="Poppins ExtraBold" pitchFamily="2" charset="77"/>
              <a:cs typeface="Poppins ExtraBold" pitchFamily="2" charset="77"/>
            </a:endParaRPr>
          </a:p>
          <a:p>
            <a:endParaRPr lang="en-GB" dirty="0"/>
          </a:p>
        </p:txBody>
      </p:sp>
      <p:pic>
        <p:nvPicPr>
          <p:cNvPr id="3" name="Picture 2">
            <a:extLst>
              <a:ext uri="{FF2B5EF4-FFF2-40B4-BE49-F238E27FC236}">
                <a16:creationId xmlns:a16="http://schemas.microsoft.com/office/drawing/2014/main" id="{105315DB-6AD0-8E8D-A64A-E05EE197D6E2}"/>
              </a:ext>
            </a:extLst>
          </p:cNvPr>
          <p:cNvPicPr>
            <a:picLocks noChangeAspect="1"/>
          </p:cNvPicPr>
          <p:nvPr/>
        </p:nvPicPr>
        <p:blipFill>
          <a:blip r:embed="rId3">
            <a:extLst>
              <a:ext uri="{28A0092B-C50C-407E-A947-70E740481C1C}">
                <a14:useLocalDpi xmlns:a14="http://schemas.microsoft.com/office/drawing/2010/main" val="0"/>
              </a:ext>
            </a:extLst>
          </a:blip>
          <a:srcRect l="48835" t="43716" r="3426" b="-11856"/>
          <a:stretch>
            <a:fillRect/>
          </a:stretch>
        </p:blipFill>
        <p:spPr>
          <a:xfrm>
            <a:off x="407988" y="1475067"/>
            <a:ext cx="1493488" cy="1506330"/>
          </a:xfrm>
          <a:prstGeom prst="ellipse">
            <a:avLst/>
          </a:prstGeom>
          <a:ln w="38100">
            <a:solidFill>
              <a:srgbClr val="EE3F33"/>
            </a:solidFill>
          </a:ln>
        </p:spPr>
      </p:pic>
      <p:pic>
        <p:nvPicPr>
          <p:cNvPr id="6" name="Picture 5">
            <a:extLst>
              <a:ext uri="{FF2B5EF4-FFF2-40B4-BE49-F238E27FC236}">
                <a16:creationId xmlns:a16="http://schemas.microsoft.com/office/drawing/2014/main" id="{A8451411-32E9-2901-4A34-8825C8EBC3E3}"/>
              </a:ext>
            </a:extLst>
          </p:cNvPr>
          <p:cNvPicPr>
            <a:picLocks noChangeAspect="1"/>
          </p:cNvPicPr>
          <p:nvPr/>
        </p:nvPicPr>
        <p:blipFill>
          <a:blip r:embed="rId4">
            <a:extLst>
              <a:ext uri="{28A0092B-C50C-407E-A947-70E740481C1C}">
                <a14:useLocalDpi xmlns:a14="http://schemas.microsoft.com/office/drawing/2010/main" val="0"/>
              </a:ext>
            </a:extLst>
          </a:blip>
          <a:srcRect l="5556" t="5856" r="63516" b="50000"/>
          <a:stretch>
            <a:fillRect/>
          </a:stretch>
        </p:blipFill>
        <p:spPr>
          <a:xfrm>
            <a:off x="364446" y="3300517"/>
            <a:ext cx="1493488" cy="1506330"/>
          </a:xfrm>
          <a:prstGeom prst="ellipse">
            <a:avLst/>
          </a:prstGeom>
          <a:ln w="38100">
            <a:solidFill>
              <a:srgbClr val="EE3F33"/>
            </a:solidFill>
          </a:ln>
        </p:spPr>
      </p:pic>
      <p:pic>
        <p:nvPicPr>
          <p:cNvPr id="7" name="Picture 6">
            <a:extLst>
              <a:ext uri="{FF2B5EF4-FFF2-40B4-BE49-F238E27FC236}">
                <a16:creationId xmlns:a16="http://schemas.microsoft.com/office/drawing/2014/main" id="{AF5D19D3-494D-E8AA-11B7-4C1C0398A487}"/>
              </a:ext>
            </a:extLst>
          </p:cNvPr>
          <p:cNvPicPr>
            <a:picLocks noChangeAspect="1"/>
          </p:cNvPicPr>
          <p:nvPr/>
        </p:nvPicPr>
        <p:blipFill>
          <a:blip r:embed="rId4">
            <a:extLst>
              <a:ext uri="{28A0092B-C50C-407E-A947-70E740481C1C}">
                <a14:useLocalDpi xmlns:a14="http://schemas.microsoft.com/office/drawing/2010/main" val="0"/>
              </a:ext>
            </a:extLst>
          </a:blip>
          <a:srcRect l="2500" t="50653" r="62815" b="1680"/>
          <a:stretch>
            <a:fillRect/>
          </a:stretch>
        </p:blipFill>
        <p:spPr>
          <a:xfrm>
            <a:off x="364446" y="5125967"/>
            <a:ext cx="1493488" cy="1506330"/>
          </a:xfrm>
          <a:prstGeom prst="ellipse">
            <a:avLst/>
          </a:prstGeom>
          <a:ln w="38100">
            <a:solidFill>
              <a:srgbClr val="EE3F33"/>
            </a:solidFill>
          </a:ln>
        </p:spPr>
      </p:pic>
      <p:pic>
        <p:nvPicPr>
          <p:cNvPr id="11" name="Picture 10">
            <a:extLst>
              <a:ext uri="{FF2B5EF4-FFF2-40B4-BE49-F238E27FC236}">
                <a16:creationId xmlns:a16="http://schemas.microsoft.com/office/drawing/2014/main" id="{4382E72E-F3C2-FA29-9D92-B6A4227C6F5C}"/>
              </a:ext>
            </a:extLst>
          </p:cNvPr>
          <p:cNvPicPr>
            <a:picLocks noChangeAspect="1"/>
          </p:cNvPicPr>
          <p:nvPr/>
        </p:nvPicPr>
        <p:blipFill>
          <a:blip r:embed="rId4">
            <a:extLst>
              <a:ext uri="{28A0092B-C50C-407E-A947-70E740481C1C}">
                <a14:useLocalDpi xmlns:a14="http://schemas.microsoft.com/office/drawing/2010/main" val="0"/>
              </a:ext>
            </a:extLst>
          </a:blip>
          <a:srcRect l="44468" t="50628" r="23673" b="3899"/>
          <a:stretch>
            <a:fillRect/>
          </a:stretch>
        </p:blipFill>
        <p:spPr>
          <a:xfrm>
            <a:off x="6387764" y="3300517"/>
            <a:ext cx="1493488" cy="1506330"/>
          </a:xfrm>
          <a:prstGeom prst="ellipse">
            <a:avLst/>
          </a:prstGeom>
          <a:ln w="38100">
            <a:solidFill>
              <a:srgbClr val="EE3F33"/>
            </a:solidFill>
          </a:ln>
        </p:spPr>
      </p:pic>
      <p:pic>
        <p:nvPicPr>
          <p:cNvPr id="15" name="Picture 14">
            <a:extLst>
              <a:ext uri="{FF2B5EF4-FFF2-40B4-BE49-F238E27FC236}">
                <a16:creationId xmlns:a16="http://schemas.microsoft.com/office/drawing/2014/main" id="{883F2BFC-7EE2-E2BD-D90D-81973E27DAD9}"/>
              </a:ext>
            </a:extLst>
          </p:cNvPr>
          <p:cNvPicPr>
            <a:picLocks noChangeAspect="1"/>
          </p:cNvPicPr>
          <p:nvPr/>
        </p:nvPicPr>
        <p:blipFill>
          <a:blip r:embed="rId4">
            <a:extLst>
              <a:ext uri="{28A0092B-C50C-407E-A947-70E740481C1C}">
                <a14:useLocalDpi xmlns:a14="http://schemas.microsoft.com/office/drawing/2010/main" val="0"/>
              </a:ext>
            </a:extLst>
          </a:blip>
          <a:srcRect l="40166" t="2912" r="26841" b="50000"/>
          <a:stretch>
            <a:fillRect/>
          </a:stretch>
        </p:blipFill>
        <p:spPr>
          <a:xfrm>
            <a:off x="6387764" y="1472889"/>
            <a:ext cx="1493488" cy="1506330"/>
          </a:xfrm>
          <a:prstGeom prst="ellipse">
            <a:avLst/>
          </a:prstGeom>
          <a:ln w="38100">
            <a:solidFill>
              <a:srgbClr val="EE3F33"/>
            </a:solidFill>
          </a:ln>
        </p:spPr>
      </p:pic>
      <p:pic>
        <p:nvPicPr>
          <p:cNvPr id="16" name="Picture 15">
            <a:extLst>
              <a:ext uri="{FF2B5EF4-FFF2-40B4-BE49-F238E27FC236}">
                <a16:creationId xmlns:a16="http://schemas.microsoft.com/office/drawing/2014/main" id="{B4821BA5-B96E-E8ED-7271-8C186BCA1AB7}"/>
              </a:ext>
            </a:extLst>
          </p:cNvPr>
          <p:cNvPicPr>
            <a:picLocks noChangeAspect="1"/>
          </p:cNvPicPr>
          <p:nvPr/>
        </p:nvPicPr>
        <p:blipFill>
          <a:blip r:embed="rId3">
            <a:extLst>
              <a:ext uri="{28A0092B-C50C-407E-A947-70E740481C1C}">
                <a14:useLocalDpi xmlns:a14="http://schemas.microsoft.com/office/drawing/2010/main" val="0"/>
              </a:ext>
            </a:extLst>
          </a:blip>
          <a:srcRect l="5835" t="-10076" r="47031" b="42802"/>
          <a:stretch>
            <a:fillRect/>
          </a:stretch>
        </p:blipFill>
        <p:spPr>
          <a:xfrm>
            <a:off x="6387764" y="5128145"/>
            <a:ext cx="1493488" cy="1506330"/>
          </a:xfrm>
          <a:prstGeom prst="ellipse">
            <a:avLst/>
          </a:prstGeom>
          <a:ln w="38100">
            <a:solidFill>
              <a:srgbClr val="EE3F33"/>
            </a:solidFill>
          </a:ln>
        </p:spPr>
      </p:pic>
      <p:sp>
        <p:nvSpPr>
          <p:cNvPr id="5" name="TextBox 4">
            <a:extLst>
              <a:ext uri="{FF2B5EF4-FFF2-40B4-BE49-F238E27FC236}">
                <a16:creationId xmlns:a16="http://schemas.microsoft.com/office/drawing/2014/main" id="{48A286C4-9EA3-6F0C-DE4D-51E0DF184562}"/>
              </a:ext>
            </a:extLst>
          </p:cNvPr>
          <p:cNvSpPr txBox="1"/>
          <p:nvPr/>
        </p:nvSpPr>
        <p:spPr>
          <a:xfrm>
            <a:off x="2069235" y="1397595"/>
            <a:ext cx="4360594" cy="14080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b="1" dirty="0">
                <a:latin typeface="Poppins" pitchFamily="2" charset="77"/>
                <a:cs typeface="Poppins" pitchFamily="2" charset="77"/>
              </a:rPr>
              <a:t>French omelette​</a:t>
            </a:r>
            <a:r>
              <a:rPr lang="en-GB" dirty="0">
                <a:latin typeface="Poppins" pitchFamily="2" charset="77"/>
                <a:cs typeface="Poppins" pitchFamily="2" charset="77"/>
              </a:rPr>
              <a:t>​</a:t>
            </a:r>
          </a:p>
          <a:p>
            <a:pPr fontAlgn="base">
              <a:lnSpc>
                <a:spcPct val="120000"/>
              </a:lnSpc>
            </a:pPr>
            <a:r>
              <a:rPr lang="en-GB" dirty="0">
                <a:latin typeface="Poppins" pitchFamily="2" charset="77"/>
                <a:cs typeface="Poppins" pitchFamily="2" charset="77"/>
              </a:rPr>
              <a:t>A light and fluffy egg roll from France. Sometimes it has cheese, herbs or vegetables inside. </a:t>
            </a:r>
            <a:r>
              <a:rPr lang="en-US" dirty="0">
                <a:latin typeface="Poppins" pitchFamily="2" charset="77"/>
                <a:cs typeface="Poppins" pitchFamily="2" charset="77"/>
              </a:rPr>
              <a:t>​</a:t>
            </a:r>
          </a:p>
        </p:txBody>
      </p:sp>
      <p:sp>
        <p:nvSpPr>
          <p:cNvPr id="8" name="TextBox 7">
            <a:extLst>
              <a:ext uri="{FF2B5EF4-FFF2-40B4-BE49-F238E27FC236}">
                <a16:creationId xmlns:a16="http://schemas.microsoft.com/office/drawing/2014/main" id="{ACB5CF6C-4034-8C53-F3D1-041D37A9D03E}"/>
              </a:ext>
            </a:extLst>
          </p:cNvPr>
          <p:cNvSpPr txBox="1"/>
          <p:nvPr/>
        </p:nvSpPr>
        <p:spPr>
          <a:xfrm>
            <a:off x="1985356" y="3283362"/>
            <a:ext cx="4173389" cy="14080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b="1" dirty="0">
                <a:latin typeface="Poppins" pitchFamily="2" charset="77"/>
                <a:cs typeface="Poppins" pitchFamily="2" charset="77"/>
              </a:rPr>
              <a:t>Egg curry</a:t>
            </a:r>
            <a:r>
              <a:rPr lang="en-US" dirty="0">
                <a:latin typeface="Poppins" pitchFamily="2" charset="77"/>
                <a:cs typeface="Poppins" pitchFamily="2" charset="77"/>
              </a:rPr>
              <a:t>​</a:t>
            </a:r>
          </a:p>
          <a:p>
            <a:pPr fontAlgn="base">
              <a:lnSpc>
                <a:spcPct val="120000"/>
              </a:lnSpc>
            </a:pPr>
            <a:r>
              <a:rPr lang="en-GB" dirty="0">
                <a:latin typeface="Poppins" pitchFamily="2" charset="77"/>
                <a:cs typeface="Poppins" pitchFamily="2" charset="77"/>
              </a:rPr>
              <a:t>Boiled eggs in a spicy sauce from India. It is usually eaten with rice or bread. </a:t>
            </a:r>
            <a:endParaRPr lang="en-US" dirty="0">
              <a:latin typeface="Poppins" pitchFamily="2" charset="77"/>
              <a:cs typeface="Poppins" pitchFamily="2" charset="77"/>
            </a:endParaRPr>
          </a:p>
        </p:txBody>
      </p:sp>
      <p:sp>
        <p:nvSpPr>
          <p:cNvPr id="10" name="TextBox 9">
            <a:extLst>
              <a:ext uri="{FF2B5EF4-FFF2-40B4-BE49-F238E27FC236}">
                <a16:creationId xmlns:a16="http://schemas.microsoft.com/office/drawing/2014/main" id="{0AACA5D7-948B-6C42-4272-D5CA679A17FF}"/>
              </a:ext>
            </a:extLst>
          </p:cNvPr>
          <p:cNvSpPr txBox="1"/>
          <p:nvPr/>
        </p:nvSpPr>
        <p:spPr>
          <a:xfrm>
            <a:off x="1989299" y="5120561"/>
            <a:ext cx="4173389" cy="14080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b="1" dirty="0">
                <a:latin typeface="Poppins" pitchFamily="2" charset="77"/>
                <a:cs typeface="Poppins" pitchFamily="2" charset="77"/>
              </a:rPr>
              <a:t>Shakshuka</a:t>
            </a:r>
            <a:r>
              <a:rPr lang="en-US" dirty="0">
                <a:latin typeface="Poppins" pitchFamily="2" charset="77"/>
                <a:cs typeface="Poppins" pitchFamily="2" charset="77"/>
              </a:rPr>
              <a:t>​</a:t>
            </a:r>
          </a:p>
          <a:p>
            <a:pPr fontAlgn="base">
              <a:lnSpc>
                <a:spcPct val="120000"/>
              </a:lnSpc>
            </a:pPr>
            <a:r>
              <a:rPr lang="en-GB" dirty="0">
                <a:latin typeface="Poppins" pitchFamily="2" charset="77"/>
                <a:cs typeface="Poppins" pitchFamily="2" charset="77"/>
              </a:rPr>
              <a:t>Eggs cooked in a tasty tomato sauce from North Africa. It is often eaten for breakfast or lunch. ​</a:t>
            </a:r>
            <a:r>
              <a:rPr lang="en-US" dirty="0">
                <a:latin typeface="Poppins" pitchFamily="2" charset="77"/>
                <a:cs typeface="Poppins" pitchFamily="2" charset="77"/>
              </a:rPr>
              <a:t>​</a:t>
            </a:r>
          </a:p>
        </p:txBody>
      </p:sp>
      <p:sp>
        <p:nvSpPr>
          <p:cNvPr id="12" name="TextBox 11">
            <a:extLst>
              <a:ext uri="{FF2B5EF4-FFF2-40B4-BE49-F238E27FC236}">
                <a16:creationId xmlns:a16="http://schemas.microsoft.com/office/drawing/2014/main" id="{552CADB6-5B0B-3D55-D2A2-80D6D8BC034D}"/>
              </a:ext>
            </a:extLst>
          </p:cNvPr>
          <p:cNvSpPr txBox="1"/>
          <p:nvPr/>
        </p:nvSpPr>
        <p:spPr>
          <a:xfrm>
            <a:off x="8004730" y="3283586"/>
            <a:ext cx="4173389" cy="14080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b="1" dirty="0">
                <a:latin typeface="Poppins" pitchFamily="2" charset="77"/>
                <a:cs typeface="Poppins" pitchFamily="2" charset="77"/>
              </a:rPr>
              <a:t>Huevos rancheros </a:t>
            </a:r>
            <a:r>
              <a:rPr lang="en-US" dirty="0">
                <a:latin typeface="Poppins" pitchFamily="2" charset="77"/>
                <a:cs typeface="Poppins" pitchFamily="2" charset="77"/>
              </a:rPr>
              <a:t>​</a:t>
            </a:r>
          </a:p>
          <a:p>
            <a:pPr fontAlgn="base">
              <a:lnSpc>
                <a:spcPct val="120000"/>
              </a:lnSpc>
            </a:pPr>
            <a:r>
              <a:rPr lang="en-GB" dirty="0">
                <a:latin typeface="Poppins" pitchFamily="2" charset="77"/>
                <a:cs typeface="Poppins" pitchFamily="2" charset="77"/>
              </a:rPr>
              <a:t>Fried eggs served on tortillas with beans and sauce from Mexico. A common breakfast. </a:t>
            </a:r>
            <a:r>
              <a:rPr lang="en-US" dirty="0">
                <a:latin typeface="Poppins" pitchFamily="2" charset="77"/>
                <a:cs typeface="Poppins" pitchFamily="2" charset="77"/>
              </a:rPr>
              <a:t>​</a:t>
            </a:r>
          </a:p>
        </p:txBody>
      </p:sp>
      <p:sp>
        <p:nvSpPr>
          <p:cNvPr id="13" name="TextBox 12">
            <a:extLst>
              <a:ext uri="{FF2B5EF4-FFF2-40B4-BE49-F238E27FC236}">
                <a16:creationId xmlns:a16="http://schemas.microsoft.com/office/drawing/2014/main" id="{A9318544-F1DB-E45C-DCE8-B3EDEC57D268}"/>
              </a:ext>
            </a:extLst>
          </p:cNvPr>
          <p:cNvSpPr txBox="1"/>
          <p:nvPr/>
        </p:nvSpPr>
        <p:spPr>
          <a:xfrm>
            <a:off x="8004729" y="1514720"/>
            <a:ext cx="4173389" cy="14080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b="1" dirty="0" err="1">
                <a:latin typeface="Poppins" pitchFamily="2" charset="77"/>
                <a:cs typeface="Poppins" pitchFamily="2" charset="77"/>
              </a:rPr>
              <a:t>Tamago</a:t>
            </a:r>
            <a:r>
              <a:rPr lang="en-GB" b="1" dirty="0">
                <a:latin typeface="Poppins" pitchFamily="2" charset="77"/>
                <a:cs typeface="Poppins" pitchFamily="2" charset="77"/>
              </a:rPr>
              <a:t> sushi</a:t>
            </a:r>
            <a:r>
              <a:rPr lang="en-US" dirty="0">
                <a:latin typeface="Poppins" pitchFamily="2" charset="77"/>
                <a:cs typeface="Poppins" pitchFamily="2" charset="77"/>
              </a:rPr>
              <a:t>​</a:t>
            </a:r>
          </a:p>
          <a:p>
            <a:pPr fontAlgn="base">
              <a:lnSpc>
                <a:spcPct val="120000"/>
              </a:lnSpc>
            </a:pPr>
            <a:r>
              <a:rPr lang="en-GB" dirty="0">
                <a:latin typeface="Poppins" pitchFamily="2" charset="77"/>
                <a:cs typeface="Poppins" pitchFamily="2" charset="77"/>
              </a:rPr>
              <a:t>Sweet, folded eggs on top of rice from Japan. People eat it with chopsticks or with their fingers.  </a:t>
            </a:r>
            <a:r>
              <a:rPr lang="en-GB" b="1" dirty="0">
                <a:latin typeface="Poppins" pitchFamily="2" charset="77"/>
                <a:cs typeface="Poppins" pitchFamily="2" charset="77"/>
              </a:rPr>
              <a:t> </a:t>
            </a:r>
            <a:r>
              <a:rPr lang="en-GB" dirty="0">
                <a:latin typeface="Poppins" pitchFamily="2" charset="77"/>
                <a:cs typeface="Poppins" pitchFamily="2" charset="77"/>
              </a:rPr>
              <a:t>​</a:t>
            </a:r>
          </a:p>
        </p:txBody>
      </p:sp>
      <p:sp>
        <p:nvSpPr>
          <p:cNvPr id="14" name="TextBox 13">
            <a:extLst>
              <a:ext uri="{FF2B5EF4-FFF2-40B4-BE49-F238E27FC236}">
                <a16:creationId xmlns:a16="http://schemas.microsoft.com/office/drawing/2014/main" id="{86B093AF-499F-4FC5-A1BF-5F7319A74D33}"/>
              </a:ext>
            </a:extLst>
          </p:cNvPr>
          <p:cNvSpPr txBox="1"/>
          <p:nvPr/>
        </p:nvSpPr>
        <p:spPr>
          <a:xfrm>
            <a:off x="8004729" y="5031851"/>
            <a:ext cx="4173389" cy="14080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b="1" dirty="0">
                <a:latin typeface="Poppins" pitchFamily="2" charset="77"/>
                <a:cs typeface="Poppins" pitchFamily="2" charset="77"/>
              </a:rPr>
              <a:t>Scotch egg</a:t>
            </a:r>
            <a:r>
              <a:rPr lang="en-US" dirty="0">
                <a:latin typeface="Poppins" pitchFamily="2" charset="77"/>
                <a:cs typeface="Poppins" pitchFamily="2" charset="77"/>
              </a:rPr>
              <a:t>​</a:t>
            </a:r>
          </a:p>
          <a:p>
            <a:pPr fontAlgn="base">
              <a:lnSpc>
                <a:spcPct val="120000"/>
              </a:lnSpc>
            </a:pPr>
            <a:r>
              <a:rPr lang="en-GB" dirty="0">
                <a:latin typeface="Poppins" pitchFamily="2" charset="77"/>
                <a:cs typeface="Poppins" pitchFamily="2" charset="77"/>
              </a:rPr>
              <a:t>A boiled egg wrapped in sausage meat and bread crumbs from the UK. It can be eaten hot or cold. </a:t>
            </a:r>
            <a:r>
              <a:rPr lang="en-US" dirty="0">
                <a:latin typeface="Poppins" pitchFamily="2" charset="77"/>
                <a:cs typeface="Poppins" pitchFamily="2" charset="77"/>
              </a:rPr>
              <a:t>​</a:t>
            </a:r>
          </a:p>
        </p:txBody>
      </p:sp>
    </p:spTree>
    <p:extLst>
      <p:ext uri="{BB962C8B-B14F-4D97-AF65-F5344CB8AC3E}">
        <p14:creationId xmlns:p14="http://schemas.microsoft.com/office/powerpoint/2010/main" val="2171508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7E52C-67E0-A2EC-170D-3307B614741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1A9B1FC-EB30-BFFF-932D-44977F071553}"/>
              </a:ext>
            </a:extLst>
          </p:cNvPr>
          <p:cNvPicPr>
            <a:picLocks noChangeAspect="1"/>
          </p:cNvPicPr>
          <p:nvPr/>
        </p:nvPicPr>
        <p:blipFill>
          <a:blip r:embed="rId3">
            <a:extLst>
              <a:ext uri="{28A0092B-C50C-407E-A947-70E740481C1C}">
                <a14:useLocalDpi xmlns:a14="http://schemas.microsoft.com/office/drawing/2010/main" val="0"/>
              </a:ext>
            </a:extLst>
          </a:blip>
          <a:srcRect t="31111" b="31428"/>
          <a:stretch>
            <a:fillRect/>
          </a:stretch>
        </p:blipFill>
        <p:spPr>
          <a:xfrm>
            <a:off x="825603" y="1146838"/>
            <a:ext cx="10540794" cy="5587789"/>
          </a:xfrm>
          <a:prstGeom prst="rect">
            <a:avLst/>
          </a:prstGeom>
        </p:spPr>
      </p:pic>
      <p:sp>
        <p:nvSpPr>
          <p:cNvPr id="9" name="TextBox 8">
            <a:extLst>
              <a:ext uri="{FF2B5EF4-FFF2-40B4-BE49-F238E27FC236}">
                <a16:creationId xmlns:a16="http://schemas.microsoft.com/office/drawing/2014/main" id="{F238AEF8-3128-481E-2810-152E503AFB7C}"/>
              </a:ext>
            </a:extLst>
          </p:cNvPr>
          <p:cNvSpPr txBox="1"/>
          <p:nvPr/>
        </p:nvSpPr>
        <p:spPr>
          <a:xfrm>
            <a:off x="906402" y="350157"/>
            <a:ext cx="10379197" cy="5878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lnSpc>
                <a:spcPct val="120000"/>
              </a:lnSpc>
            </a:pPr>
            <a:r>
              <a:rPr lang="en-US" sz="2800" b="1" dirty="0">
                <a:latin typeface="Poppins" pitchFamily="2" charset="77"/>
                <a:cs typeface="Poppins" pitchFamily="2" charset="77"/>
              </a:rPr>
              <a:t>Use your map to place where the dishes come from.</a:t>
            </a:r>
            <a:endParaRPr lang="en-GB" sz="2800" b="1" dirty="0">
              <a:latin typeface="Poppins" pitchFamily="2" charset="77"/>
              <a:cs typeface="Poppins" pitchFamily="2" charset="77"/>
            </a:endParaRPr>
          </a:p>
        </p:txBody>
      </p:sp>
      <p:grpSp>
        <p:nvGrpSpPr>
          <p:cNvPr id="8" name="Group 7">
            <a:extLst>
              <a:ext uri="{FF2B5EF4-FFF2-40B4-BE49-F238E27FC236}">
                <a16:creationId xmlns:a16="http://schemas.microsoft.com/office/drawing/2014/main" id="{9AC00962-7C8D-C844-4D25-CC9F9DEED3B3}"/>
              </a:ext>
            </a:extLst>
          </p:cNvPr>
          <p:cNvGrpSpPr/>
          <p:nvPr/>
        </p:nvGrpSpPr>
        <p:grpSpPr>
          <a:xfrm>
            <a:off x="4783424" y="1861458"/>
            <a:ext cx="1312576" cy="1390594"/>
            <a:chOff x="4783424" y="1861458"/>
            <a:chExt cx="1312576" cy="1390594"/>
          </a:xfrm>
        </p:grpSpPr>
        <p:pic>
          <p:nvPicPr>
            <p:cNvPr id="2" name="Picture 1">
              <a:extLst>
                <a:ext uri="{FF2B5EF4-FFF2-40B4-BE49-F238E27FC236}">
                  <a16:creationId xmlns:a16="http://schemas.microsoft.com/office/drawing/2014/main" id="{8DD650A8-605C-7DFB-D690-4B098BC85466}"/>
                </a:ext>
              </a:extLst>
            </p:cNvPr>
            <p:cNvPicPr>
              <a:picLocks noChangeAspect="1"/>
            </p:cNvPicPr>
            <p:nvPr/>
          </p:nvPicPr>
          <p:blipFill>
            <a:blip r:embed="rId4">
              <a:extLst>
                <a:ext uri="{28A0092B-C50C-407E-A947-70E740481C1C}">
                  <a14:useLocalDpi xmlns:a14="http://schemas.microsoft.com/office/drawing/2010/main" val="0"/>
                </a:ext>
              </a:extLst>
            </a:blip>
            <a:srcRect l="5835" t="-10076" r="47031" b="42802"/>
            <a:stretch>
              <a:fillRect/>
            </a:stretch>
          </p:blipFill>
          <p:spPr>
            <a:xfrm>
              <a:off x="5270163" y="1861458"/>
              <a:ext cx="825837" cy="832938"/>
            </a:xfrm>
            <a:prstGeom prst="ellipse">
              <a:avLst/>
            </a:prstGeom>
            <a:ln w="38100">
              <a:solidFill>
                <a:srgbClr val="EE3F33"/>
              </a:solidFill>
            </a:ln>
          </p:spPr>
        </p:pic>
        <p:sp>
          <p:nvSpPr>
            <p:cNvPr id="4" name="TextBox 3">
              <a:extLst>
                <a:ext uri="{FF2B5EF4-FFF2-40B4-BE49-F238E27FC236}">
                  <a16:creationId xmlns:a16="http://schemas.microsoft.com/office/drawing/2014/main" id="{B14AD7A3-088C-003E-79F0-E6C595CFF0C3}"/>
                </a:ext>
              </a:extLst>
            </p:cNvPr>
            <p:cNvSpPr txBox="1"/>
            <p:nvPr/>
          </p:nvSpPr>
          <p:spPr>
            <a:xfrm>
              <a:off x="4783424" y="2664199"/>
              <a:ext cx="899657" cy="5878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lnSpc>
                  <a:spcPct val="120000"/>
                </a:lnSpc>
              </a:pPr>
              <a:r>
                <a:rPr lang="en-US" sz="2800" b="1" dirty="0">
                  <a:solidFill>
                    <a:srgbClr val="EE3F33"/>
                  </a:solidFill>
                  <a:latin typeface="Poppins" pitchFamily="2" charset="77"/>
                  <a:cs typeface="Poppins" pitchFamily="2" charset="77"/>
                </a:rPr>
                <a:t>UK</a:t>
              </a:r>
              <a:endParaRPr lang="en-GB" sz="2800" b="1" dirty="0">
                <a:solidFill>
                  <a:srgbClr val="EE3F33"/>
                </a:solidFill>
                <a:latin typeface="Poppins" pitchFamily="2" charset="77"/>
                <a:cs typeface="Poppins" pitchFamily="2" charset="77"/>
              </a:endParaRPr>
            </a:p>
          </p:txBody>
        </p:sp>
      </p:grpSp>
      <p:grpSp>
        <p:nvGrpSpPr>
          <p:cNvPr id="10" name="Group 9">
            <a:extLst>
              <a:ext uri="{FF2B5EF4-FFF2-40B4-BE49-F238E27FC236}">
                <a16:creationId xmlns:a16="http://schemas.microsoft.com/office/drawing/2014/main" id="{74D9D0F5-92D4-DBC8-3DD7-E8006F510314}"/>
              </a:ext>
            </a:extLst>
          </p:cNvPr>
          <p:cNvGrpSpPr/>
          <p:nvPr/>
        </p:nvGrpSpPr>
        <p:grpSpPr>
          <a:xfrm>
            <a:off x="5233252" y="2262828"/>
            <a:ext cx="2147374" cy="1146188"/>
            <a:chOff x="5371026" y="2262828"/>
            <a:chExt cx="2147374" cy="1146188"/>
          </a:xfrm>
        </p:grpSpPr>
        <p:sp>
          <p:nvSpPr>
            <p:cNvPr id="6" name="TextBox 5">
              <a:extLst>
                <a:ext uri="{FF2B5EF4-FFF2-40B4-BE49-F238E27FC236}">
                  <a16:creationId xmlns:a16="http://schemas.microsoft.com/office/drawing/2014/main" id="{C478C3CB-BC0D-C175-9880-48BC9E825E23}"/>
                </a:ext>
              </a:extLst>
            </p:cNvPr>
            <p:cNvSpPr txBox="1"/>
            <p:nvPr/>
          </p:nvSpPr>
          <p:spPr>
            <a:xfrm>
              <a:off x="5884807" y="2821163"/>
              <a:ext cx="1633593" cy="5878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lnSpc>
                  <a:spcPct val="120000"/>
                </a:lnSpc>
              </a:pPr>
              <a:r>
                <a:rPr lang="en-US" sz="2800" b="1" dirty="0">
                  <a:solidFill>
                    <a:srgbClr val="EE3F33"/>
                  </a:solidFill>
                  <a:latin typeface="Poppins" pitchFamily="2" charset="77"/>
                  <a:cs typeface="Poppins" pitchFamily="2" charset="77"/>
                </a:rPr>
                <a:t>France</a:t>
              </a:r>
              <a:endParaRPr lang="en-GB" sz="2800" b="1" dirty="0">
                <a:solidFill>
                  <a:srgbClr val="EE3F33"/>
                </a:solidFill>
                <a:latin typeface="Poppins" pitchFamily="2" charset="77"/>
                <a:cs typeface="Poppins" pitchFamily="2" charset="77"/>
              </a:endParaRPr>
            </a:p>
          </p:txBody>
        </p:sp>
        <p:pic>
          <p:nvPicPr>
            <p:cNvPr id="7" name="Picture 6">
              <a:extLst>
                <a:ext uri="{FF2B5EF4-FFF2-40B4-BE49-F238E27FC236}">
                  <a16:creationId xmlns:a16="http://schemas.microsoft.com/office/drawing/2014/main" id="{7AF250ED-E0ED-FB70-E331-E5F9B5D0C857}"/>
                </a:ext>
              </a:extLst>
            </p:cNvPr>
            <p:cNvPicPr>
              <a:picLocks noChangeAspect="1"/>
            </p:cNvPicPr>
            <p:nvPr/>
          </p:nvPicPr>
          <p:blipFill>
            <a:blip r:embed="rId4">
              <a:extLst>
                <a:ext uri="{28A0092B-C50C-407E-A947-70E740481C1C}">
                  <a14:useLocalDpi xmlns:a14="http://schemas.microsoft.com/office/drawing/2010/main" val="0"/>
                </a:ext>
              </a:extLst>
            </a:blip>
            <a:srcRect l="49061" t="38301" r="8128" b="593"/>
            <a:stretch>
              <a:fillRect/>
            </a:stretch>
          </p:blipFill>
          <p:spPr>
            <a:xfrm>
              <a:off x="5371026" y="2262828"/>
              <a:ext cx="825837" cy="832938"/>
            </a:xfrm>
            <a:prstGeom prst="ellipse">
              <a:avLst/>
            </a:prstGeom>
            <a:ln w="38100">
              <a:solidFill>
                <a:srgbClr val="EE3F33"/>
              </a:solidFill>
            </a:ln>
          </p:spPr>
        </p:pic>
      </p:grpSp>
      <p:grpSp>
        <p:nvGrpSpPr>
          <p:cNvPr id="11" name="Group 10">
            <a:extLst>
              <a:ext uri="{FF2B5EF4-FFF2-40B4-BE49-F238E27FC236}">
                <a16:creationId xmlns:a16="http://schemas.microsoft.com/office/drawing/2014/main" id="{E645D43E-76E8-A66A-9828-4AE696275E4B}"/>
              </a:ext>
            </a:extLst>
          </p:cNvPr>
          <p:cNvGrpSpPr/>
          <p:nvPr/>
        </p:nvGrpSpPr>
        <p:grpSpPr>
          <a:xfrm>
            <a:off x="9094971" y="2576078"/>
            <a:ext cx="2271426" cy="1146848"/>
            <a:chOff x="5412043" y="2453875"/>
            <a:chExt cx="2271426" cy="1146848"/>
          </a:xfrm>
        </p:grpSpPr>
        <p:sp>
          <p:nvSpPr>
            <p:cNvPr id="12" name="TextBox 11">
              <a:extLst>
                <a:ext uri="{FF2B5EF4-FFF2-40B4-BE49-F238E27FC236}">
                  <a16:creationId xmlns:a16="http://schemas.microsoft.com/office/drawing/2014/main" id="{0461FAA8-F7A5-658B-8AAC-9C69E84ECC6B}"/>
                </a:ext>
              </a:extLst>
            </p:cNvPr>
            <p:cNvSpPr txBox="1"/>
            <p:nvPr/>
          </p:nvSpPr>
          <p:spPr>
            <a:xfrm>
              <a:off x="6237880" y="3012870"/>
              <a:ext cx="1445589" cy="5878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lnSpc>
                  <a:spcPct val="120000"/>
                </a:lnSpc>
              </a:pPr>
              <a:r>
                <a:rPr lang="en-US" sz="2800" b="1" dirty="0">
                  <a:solidFill>
                    <a:srgbClr val="EE3F33"/>
                  </a:solidFill>
                  <a:latin typeface="Poppins" pitchFamily="2" charset="77"/>
                  <a:cs typeface="Poppins" pitchFamily="2" charset="77"/>
                </a:rPr>
                <a:t>Japan</a:t>
              </a:r>
              <a:endParaRPr lang="en-GB" sz="2800" b="1" dirty="0">
                <a:solidFill>
                  <a:srgbClr val="EE3F33"/>
                </a:solidFill>
                <a:latin typeface="Poppins" pitchFamily="2" charset="77"/>
                <a:cs typeface="Poppins" pitchFamily="2" charset="77"/>
              </a:endParaRPr>
            </a:p>
          </p:txBody>
        </p:sp>
        <p:pic>
          <p:nvPicPr>
            <p:cNvPr id="13" name="Picture 12">
              <a:extLst>
                <a:ext uri="{FF2B5EF4-FFF2-40B4-BE49-F238E27FC236}">
                  <a16:creationId xmlns:a16="http://schemas.microsoft.com/office/drawing/2014/main" id="{34F382D7-DFA4-029B-1C08-8D2A4012F911}"/>
                </a:ext>
              </a:extLst>
            </p:cNvPr>
            <p:cNvPicPr>
              <a:picLocks noChangeAspect="1"/>
            </p:cNvPicPr>
            <p:nvPr/>
          </p:nvPicPr>
          <p:blipFill>
            <a:blip r:embed="rId5">
              <a:extLst>
                <a:ext uri="{28A0092B-C50C-407E-A947-70E740481C1C}">
                  <a14:useLocalDpi xmlns:a14="http://schemas.microsoft.com/office/drawing/2010/main" val="0"/>
                </a:ext>
              </a:extLst>
            </a:blip>
            <a:srcRect l="39689" t="6364" r="29739" b="50000"/>
            <a:stretch>
              <a:fillRect/>
            </a:stretch>
          </p:blipFill>
          <p:spPr>
            <a:xfrm>
              <a:off x="5412043" y="2453875"/>
              <a:ext cx="825837" cy="832938"/>
            </a:xfrm>
            <a:prstGeom prst="ellipse">
              <a:avLst/>
            </a:prstGeom>
            <a:ln w="38100">
              <a:solidFill>
                <a:srgbClr val="EE3F33"/>
              </a:solidFill>
            </a:ln>
          </p:spPr>
        </p:pic>
      </p:grpSp>
      <p:grpSp>
        <p:nvGrpSpPr>
          <p:cNvPr id="14" name="Group 13">
            <a:extLst>
              <a:ext uri="{FF2B5EF4-FFF2-40B4-BE49-F238E27FC236}">
                <a16:creationId xmlns:a16="http://schemas.microsoft.com/office/drawing/2014/main" id="{58FE6FDD-628D-D43B-88B7-2CC99B280345}"/>
              </a:ext>
            </a:extLst>
          </p:cNvPr>
          <p:cNvGrpSpPr/>
          <p:nvPr/>
        </p:nvGrpSpPr>
        <p:grpSpPr>
          <a:xfrm>
            <a:off x="7380626" y="3453208"/>
            <a:ext cx="1445589" cy="1629619"/>
            <a:chOff x="5277665" y="2453875"/>
            <a:chExt cx="1445589" cy="1629619"/>
          </a:xfrm>
        </p:grpSpPr>
        <p:sp>
          <p:nvSpPr>
            <p:cNvPr id="15" name="TextBox 14">
              <a:extLst>
                <a:ext uri="{FF2B5EF4-FFF2-40B4-BE49-F238E27FC236}">
                  <a16:creationId xmlns:a16="http://schemas.microsoft.com/office/drawing/2014/main" id="{66C7459C-056F-63B9-5ED2-E22E7174A01E}"/>
                </a:ext>
              </a:extLst>
            </p:cNvPr>
            <p:cNvSpPr txBox="1"/>
            <p:nvPr/>
          </p:nvSpPr>
          <p:spPr>
            <a:xfrm>
              <a:off x="5277665" y="3495641"/>
              <a:ext cx="1445589" cy="5878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lnSpc>
                  <a:spcPct val="120000"/>
                </a:lnSpc>
              </a:pPr>
              <a:r>
                <a:rPr lang="en-US" sz="2800" b="1" dirty="0">
                  <a:solidFill>
                    <a:srgbClr val="EE3F33"/>
                  </a:solidFill>
                  <a:latin typeface="Poppins" pitchFamily="2" charset="77"/>
                  <a:cs typeface="Poppins" pitchFamily="2" charset="77"/>
                </a:rPr>
                <a:t>India</a:t>
              </a:r>
              <a:endParaRPr lang="en-GB" sz="2800" b="1" dirty="0">
                <a:solidFill>
                  <a:srgbClr val="EE3F33"/>
                </a:solidFill>
                <a:latin typeface="Poppins" pitchFamily="2" charset="77"/>
                <a:cs typeface="Poppins" pitchFamily="2" charset="77"/>
              </a:endParaRPr>
            </a:p>
          </p:txBody>
        </p:sp>
        <p:pic>
          <p:nvPicPr>
            <p:cNvPr id="16" name="Picture 15">
              <a:extLst>
                <a:ext uri="{FF2B5EF4-FFF2-40B4-BE49-F238E27FC236}">
                  <a16:creationId xmlns:a16="http://schemas.microsoft.com/office/drawing/2014/main" id="{0361D30C-8F0C-5B92-111A-13917C3B1FB4}"/>
                </a:ext>
              </a:extLst>
            </p:cNvPr>
            <p:cNvPicPr>
              <a:picLocks noChangeAspect="1"/>
            </p:cNvPicPr>
            <p:nvPr/>
          </p:nvPicPr>
          <p:blipFill>
            <a:blip r:embed="rId5">
              <a:extLst>
                <a:ext uri="{28A0092B-C50C-407E-A947-70E740481C1C}">
                  <a14:useLocalDpi xmlns:a14="http://schemas.microsoft.com/office/drawing/2010/main" val="0"/>
                </a:ext>
              </a:extLst>
            </a:blip>
            <a:srcRect l="2607" t="6981" r="66821" b="49383"/>
            <a:stretch>
              <a:fillRect/>
            </a:stretch>
          </p:blipFill>
          <p:spPr>
            <a:xfrm>
              <a:off x="5412043" y="2453875"/>
              <a:ext cx="825837" cy="832938"/>
            </a:xfrm>
            <a:prstGeom prst="ellipse">
              <a:avLst/>
            </a:prstGeom>
            <a:ln w="38100">
              <a:solidFill>
                <a:srgbClr val="EE3F33"/>
              </a:solidFill>
            </a:ln>
          </p:spPr>
        </p:pic>
      </p:grpSp>
      <p:grpSp>
        <p:nvGrpSpPr>
          <p:cNvPr id="18" name="Group 17">
            <a:extLst>
              <a:ext uri="{FF2B5EF4-FFF2-40B4-BE49-F238E27FC236}">
                <a16:creationId xmlns:a16="http://schemas.microsoft.com/office/drawing/2014/main" id="{D4BA7742-AB9A-8D41-B4F8-6806CD3D1D0E}"/>
              </a:ext>
            </a:extLst>
          </p:cNvPr>
          <p:cNvGrpSpPr/>
          <p:nvPr/>
        </p:nvGrpSpPr>
        <p:grpSpPr>
          <a:xfrm>
            <a:off x="3957097" y="3542392"/>
            <a:ext cx="2121358" cy="1392621"/>
            <a:chOff x="4116522" y="2453875"/>
            <a:chExt cx="2121358" cy="1392621"/>
          </a:xfrm>
        </p:grpSpPr>
        <p:sp>
          <p:nvSpPr>
            <p:cNvPr id="19" name="TextBox 18">
              <a:extLst>
                <a:ext uri="{FF2B5EF4-FFF2-40B4-BE49-F238E27FC236}">
                  <a16:creationId xmlns:a16="http://schemas.microsoft.com/office/drawing/2014/main" id="{8B2FD5E3-529B-F2E0-D9BD-BF932877D9BD}"/>
                </a:ext>
              </a:extLst>
            </p:cNvPr>
            <p:cNvSpPr txBox="1"/>
            <p:nvPr/>
          </p:nvSpPr>
          <p:spPr>
            <a:xfrm>
              <a:off x="4116522" y="2741578"/>
              <a:ext cx="1445589" cy="11049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lnSpc>
                  <a:spcPct val="120000"/>
                </a:lnSpc>
              </a:pPr>
              <a:r>
                <a:rPr lang="en-US" sz="2800" b="1" dirty="0">
                  <a:solidFill>
                    <a:srgbClr val="EE3F33"/>
                  </a:solidFill>
                  <a:latin typeface="Poppins" pitchFamily="2" charset="77"/>
                  <a:cs typeface="Poppins" pitchFamily="2" charset="77"/>
                </a:rPr>
                <a:t>North Africa</a:t>
              </a:r>
              <a:endParaRPr lang="en-GB" sz="2800" b="1" dirty="0">
                <a:solidFill>
                  <a:srgbClr val="EE3F33"/>
                </a:solidFill>
                <a:latin typeface="Poppins" pitchFamily="2" charset="77"/>
                <a:cs typeface="Poppins" pitchFamily="2" charset="77"/>
              </a:endParaRPr>
            </a:p>
          </p:txBody>
        </p:sp>
        <p:pic>
          <p:nvPicPr>
            <p:cNvPr id="20" name="Picture 19">
              <a:extLst>
                <a:ext uri="{FF2B5EF4-FFF2-40B4-BE49-F238E27FC236}">
                  <a16:creationId xmlns:a16="http://schemas.microsoft.com/office/drawing/2014/main" id="{FF834AEE-2E55-B124-C707-DB1DFED251E9}"/>
                </a:ext>
              </a:extLst>
            </p:cNvPr>
            <p:cNvPicPr>
              <a:picLocks noChangeAspect="1"/>
            </p:cNvPicPr>
            <p:nvPr/>
          </p:nvPicPr>
          <p:blipFill>
            <a:blip r:embed="rId5">
              <a:extLst>
                <a:ext uri="{28A0092B-C50C-407E-A947-70E740481C1C}">
                  <a14:useLocalDpi xmlns:a14="http://schemas.microsoft.com/office/drawing/2010/main" val="0"/>
                </a:ext>
              </a:extLst>
            </a:blip>
            <a:srcRect l="5346" t="51125" r="64082" b="5239"/>
            <a:stretch>
              <a:fillRect/>
            </a:stretch>
          </p:blipFill>
          <p:spPr>
            <a:xfrm>
              <a:off x="5412043" y="2453875"/>
              <a:ext cx="825837" cy="832938"/>
            </a:xfrm>
            <a:prstGeom prst="ellipse">
              <a:avLst/>
            </a:prstGeom>
            <a:ln w="38100">
              <a:solidFill>
                <a:srgbClr val="EE3F33"/>
              </a:solidFill>
            </a:ln>
          </p:spPr>
        </p:pic>
      </p:grpSp>
      <p:grpSp>
        <p:nvGrpSpPr>
          <p:cNvPr id="21" name="Group 20">
            <a:extLst>
              <a:ext uri="{FF2B5EF4-FFF2-40B4-BE49-F238E27FC236}">
                <a16:creationId xmlns:a16="http://schemas.microsoft.com/office/drawing/2014/main" id="{EAB390C7-E277-9037-A8C9-E509A7770E08}"/>
              </a:ext>
            </a:extLst>
          </p:cNvPr>
          <p:cNvGrpSpPr/>
          <p:nvPr/>
        </p:nvGrpSpPr>
        <p:grpSpPr>
          <a:xfrm>
            <a:off x="825604" y="3485187"/>
            <a:ext cx="2408698" cy="1094885"/>
            <a:chOff x="3829182" y="2453875"/>
            <a:chExt cx="2408698" cy="1094885"/>
          </a:xfrm>
        </p:grpSpPr>
        <p:sp>
          <p:nvSpPr>
            <p:cNvPr id="22" name="TextBox 21">
              <a:extLst>
                <a:ext uri="{FF2B5EF4-FFF2-40B4-BE49-F238E27FC236}">
                  <a16:creationId xmlns:a16="http://schemas.microsoft.com/office/drawing/2014/main" id="{D65BDBE5-1CED-B5B6-C09E-FA218CD05FE8}"/>
                </a:ext>
              </a:extLst>
            </p:cNvPr>
            <p:cNvSpPr txBox="1"/>
            <p:nvPr/>
          </p:nvSpPr>
          <p:spPr>
            <a:xfrm>
              <a:off x="3829182" y="2960907"/>
              <a:ext cx="1514226" cy="5878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lnSpc>
                  <a:spcPct val="120000"/>
                </a:lnSpc>
              </a:pPr>
              <a:r>
                <a:rPr lang="en-US" sz="2800" b="1" dirty="0">
                  <a:solidFill>
                    <a:srgbClr val="EE3F33"/>
                  </a:solidFill>
                  <a:latin typeface="Poppins" pitchFamily="2" charset="77"/>
                  <a:cs typeface="Poppins" pitchFamily="2" charset="77"/>
                </a:rPr>
                <a:t>Mexico</a:t>
              </a:r>
              <a:endParaRPr lang="en-GB" sz="2800" b="1" dirty="0">
                <a:solidFill>
                  <a:srgbClr val="EE3F33"/>
                </a:solidFill>
                <a:latin typeface="Poppins" pitchFamily="2" charset="77"/>
                <a:cs typeface="Poppins" pitchFamily="2" charset="77"/>
              </a:endParaRPr>
            </a:p>
          </p:txBody>
        </p:sp>
        <p:pic>
          <p:nvPicPr>
            <p:cNvPr id="23" name="Picture 22">
              <a:extLst>
                <a:ext uri="{FF2B5EF4-FFF2-40B4-BE49-F238E27FC236}">
                  <a16:creationId xmlns:a16="http://schemas.microsoft.com/office/drawing/2014/main" id="{25D7F8E8-669E-86D8-7914-604D25A47ABE}"/>
                </a:ext>
              </a:extLst>
            </p:cNvPr>
            <p:cNvPicPr>
              <a:picLocks noChangeAspect="1"/>
            </p:cNvPicPr>
            <p:nvPr/>
          </p:nvPicPr>
          <p:blipFill>
            <a:blip r:embed="rId5">
              <a:extLst>
                <a:ext uri="{28A0092B-C50C-407E-A947-70E740481C1C}">
                  <a14:useLocalDpi xmlns:a14="http://schemas.microsoft.com/office/drawing/2010/main" val="0"/>
                </a:ext>
              </a:extLst>
            </a:blip>
            <a:srcRect l="48864" t="53990" r="20564" b="2374"/>
            <a:stretch>
              <a:fillRect/>
            </a:stretch>
          </p:blipFill>
          <p:spPr>
            <a:xfrm>
              <a:off x="5412043" y="2453875"/>
              <a:ext cx="825837" cy="832938"/>
            </a:xfrm>
            <a:prstGeom prst="ellipse">
              <a:avLst/>
            </a:prstGeom>
            <a:ln w="38100">
              <a:solidFill>
                <a:srgbClr val="EE3F33"/>
              </a:solidFill>
            </a:ln>
          </p:spPr>
        </p:pic>
      </p:grpSp>
    </p:spTree>
    <p:extLst>
      <p:ext uri="{BB962C8B-B14F-4D97-AF65-F5344CB8AC3E}">
        <p14:creationId xmlns:p14="http://schemas.microsoft.com/office/powerpoint/2010/main" val="29951288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1DFED"/>
        </a:solidFill>
        <a:effectLst/>
      </p:bgPr>
    </p:bg>
    <p:spTree>
      <p:nvGrpSpPr>
        <p:cNvPr id="1" name="">
          <a:extLst>
            <a:ext uri="{FF2B5EF4-FFF2-40B4-BE49-F238E27FC236}">
              <a16:creationId xmlns:a16="http://schemas.microsoft.com/office/drawing/2014/main" id="{2A9CAF46-B272-98D3-0554-D83D4486D066}"/>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F3C126FF-8ADA-0BC0-6795-A475816BA8AD}"/>
              </a:ext>
            </a:extLst>
          </p:cNvPr>
          <p:cNvSpPr txBox="1"/>
          <p:nvPr/>
        </p:nvSpPr>
        <p:spPr>
          <a:xfrm>
            <a:off x="839788" y="1802042"/>
            <a:ext cx="10597468" cy="517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US" sz="2400" dirty="0">
                <a:latin typeface="Poppins" pitchFamily="2" charset="77"/>
                <a:cs typeface="Poppins" pitchFamily="2" charset="77"/>
              </a:rPr>
              <a:t>Are these dishes anything like the egg dishes you eat at home?</a:t>
            </a:r>
            <a:endParaRPr lang="en-GB" sz="2400" dirty="0">
              <a:latin typeface="Poppins" pitchFamily="2" charset="77"/>
              <a:cs typeface="Poppins" pitchFamily="2" charset="77"/>
            </a:endParaRPr>
          </a:p>
        </p:txBody>
      </p:sp>
      <p:sp>
        <p:nvSpPr>
          <p:cNvPr id="4" name="TextBox 3">
            <a:extLst>
              <a:ext uri="{FF2B5EF4-FFF2-40B4-BE49-F238E27FC236}">
                <a16:creationId xmlns:a16="http://schemas.microsoft.com/office/drawing/2014/main" id="{962C0F9E-F922-6C29-466D-9D0062F9F9BF}"/>
              </a:ext>
            </a:extLst>
          </p:cNvPr>
          <p:cNvSpPr txBox="1"/>
          <p:nvPr/>
        </p:nvSpPr>
        <p:spPr>
          <a:xfrm>
            <a:off x="839788" y="638288"/>
            <a:ext cx="5870971"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B5AA2"/>
                </a:solidFill>
                <a:latin typeface="Poppins ExtraBold" pitchFamily="2" charset="77"/>
                <a:cs typeface="Poppins ExtraBold" pitchFamily="2" charset="77"/>
              </a:rPr>
              <a:t>Egg comparison</a:t>
            </a:r>
            <a:endParaRPr lang="en-GB" b="1" dirty="0">
              <a:solidFill>
                <a:srgbClr val="0B5AA2"/>
              </a:solidFill>
              <a:latin typeface="Poppins ExtraBold" pitchFamily="2" charset="77"/>
              <a:cs typeface="Poppins ExtraBold" pitchFamily="2" charset="77"/>
            </a:endParaRPr>
          </a:p>
          <a:p>
            <a:endParaRPr lang="en-GB" dirty="0"/>
          </a:p>
        </p:txBody>
      </p:sp>
      <p:grpSp>
        <p:nvGrpSpPr>
          <p:cNvPr id="10" name="Group 9">
            <a:extLst>
              <a:ext uri="{FF2B5EF4-FFF2-40B4-BE49-F238E27FC236}">
                <a16:creationId xmlns:a16="http://schemas.microsoft.com/office/drawing/2014/main" id="{BE28E23C-C1DB-2C98-033D-281A00FA36C4}"/>
              </a:ext>
            </a:extLst>
          </p:cNvPr>
          <p:cNvGrpSpPr/>
          <p:nvPr/>
        </p:nvGrpSpPr>
        <p:grpSpPr>
          <a:xfrm>
            <a:off x="433518" y="2802458"/>
            <a:ext cx="2399319" cy="2399321"/>
            <a:chOff x="433518" y="2904056"/>
            <a:chExt cx="2399319" cy="2399321"/>
          </a:xfrm>
        </p:grpSpPr>
        <p:sp>
          <p:nvSpPr>
            <p:cNvPr id="8" name="Oval 7">
              <a:extLst>
                <a:ext uri="{FF2B5EF4-FFF2-40B4-BE49-F238E27FC236}">
                  <a16:creationId xmlns:a16="http://schemas.microsoft.com/office/drawing/2014/main" id="{9B29C402-07A4-D6E2-3F6F-ACADD925E096}"/>
                </a:ext>
              </a:extLst>
            </p:cNvPr>
            <p:cNvSpPr/>
            <p:nvPr/>
          </p:nvSpPr>
          <p:spPr>
            <a:xfrm>
              <a:off x="433518" y="2904056"/>
              <a:ext cx="2399319" cy="23993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71B32FF8-0A5C-695D-5D01-FAB11165A747}"/>
                </a:ext>
              </a:extLst>
            </p:cNvPr>
            <p:cNvPicPr>
              <a:picLocks noChangeAspect="1"/>
            </p:cNvPicPr>
            <p:nvPr/>
          </p:nvPicPr>
          <p:blipFill>
            <a:blip r:embed="rId3">
              <a:extLst>
                <a:ext uri="{28A0092B-C50C-407E-A947-70E740481C1C}">
                  <a14:useLocalDpi xmlns:a14="http://schemas.microsoft.com/office/drawing/2010/main" val="0"/>
                </a:ext>
              </a:extLst>
            </a:blip>
            <a:srcRect l="48835" t="43716" r="3426" b="-11856"/>
            <a:stretch>
              <a:fillRect/>
            </a:stretch>
          </p:blipFill>
          <p:spPr>
            <a:xfrm>
              <a:off x="433519" y="2904057"/>
              <a:ext cx="2378865" cy="2399320"/>
            </a:xfrm>
            <a:prstGeom prst="ellipse">
              <a:avLst/>
            </a:prstGeom>
            <a:ln w="38100">
              <a:solidFill>
                <a:srgbClr val="EE3F33"/>
              </a:solidFill>
            </a:ln>
          </p:spPr>
        </p:pic>
      </p:grpSp>
      <p:pic>
        <p:nvPicPr>
          <p:cNvPr id="3" name="Picture 2">
            <a:extLst>
              <a:ext uri="{FF2B5EF4-FFF2-40B4-BE49-F238E27FC236}">
                <a16:creationId xmlns:a16="http://schemas.microsoft.com/office/drawing/2014/main" id="{FB1B27BB-E299-C951-ED20-A4C2BDA37E05}"/>
              </a:ext>
            </a:extLst>
          </p:cNvPr>
          <p:cNvPicPr>
            <a:picLocks noChangeAspect="1"/>
          </p:cNvPicPr>
          <p:nvPr/>
        </p:nvPicPr>
        <p:blipFill>
          <a:blip r:embed="rId4">
            <a:extLst>
              <a:ext uri="{28A0092B-C50C-407E-A947-70E740481C1C}">
                <a14:useLocalDpi xmlns:a14="http://schemas.microsoft.com/office/drawing/2010/main" val="0"/>
              </a:ext>
            </a:extLst>
          </a:blip>
          <a:srcRect l="2500" t="50653" r="62815" b="1680"/>
          <a:stretch>
            <a:fillRect/>
          </a:stretch>
        </p:blipFill>
        <p:spPr>
          <a:xfrm>
            <a:off x="3308476" y="2802459"/>
            <a:ext cx="2378865" cy="2399320"/>
          </a:xfrm>
          <a:prstGeom prst="ellipse">
            <a:avLst/>
          </a:prstGeom>
          <a:ln w="38100">
            <a:solidFill>
              <a:srgbClr val="EE3F33"/>
            </a:solidFill>
          </a:ln>
        </p:spPr>
      </p:pic>
      <p:pic>
        <p:nvPicPr>
          <p:cNvPr id="5" name="Picture 4">
            <a:extLst>
              <a:ext uri="{FF2B5EF4-FFF2-40B4-BE49-F238E27FC236}">
                <a16:creationId xmlns:a16="http://schemas.microsoft.com/office/drawing/2014/main" id="{BEFF8175-E549-40F3-7CC4-607900708FC1}"/>
              </a:ext>
            </a:extLst>
          </p:cNvPr>
          <p:cNvPicPr>
            <a:picLocks noChangeAspect="1"/>
          </p:cNvPicPr>
          <p:nvPr/>
        </p:nvPicPr>
        <p:blipFill>
          <a:blip r:embed="rId4">
            <a:extLst>
              <a:ext uri="{28A0092B-C50C-407E-A947-70E740481C1C}">
                <a14:useLocalDpi xmlns:a14="http://schemas.microsoft.com/office/drawing/2010/main" val="0"/>
              </a:ext>
            </a:extLst>
          </a:blip>
          <a:srcRect l="44468" t="50628" r="23673" b="3899"/>
          <a:stretch>
            <a:fillRect/>
          </a:stretch>
        </p:blipFill>
        <p:spPr>
          <a:xfrm>
            <a:off x="6183433" y="2802459"/>
            <a:ext cx="2378865" cy="2399320"/>
          </a:xfrm>
          <a:prstGeom prst="ellipse">
            <a:avLst/>
          </a:prstGeom>
          <a:ln w="38100">
            <a:solidFill>
              <a:srgbClr val="EE3F33"/>
            </a:solidFill>
          </a:ln>
        </p:spPr>
      </p:pic>
      <p:pic>
        <p:nvPicPr>
          <p:cNvPr id="6" name="Picture 5">
            <a:extLst>
              <a:ext uri="{FF2B5EF4-FFF2-40B4-BE49-F238E27FC236}">
                <a16:creationId xmlns:a16="http://schemas.microsoft.com/office/drawing/2014/main" id="{B5D51582-9BFF-CD67-7241-F3DB689673B9}"/>
              </a:ext>
            </a:extLst>
          </p:cNvPr>
          <p:cNvPicPr>
            <a:picLocks noChangeAspect="1"/>
          </p:cNvPicPr>
          <p:nvPr/>
        </p:nvPicPr>
        <p:blipFill>
          <a:blip r:embed="rId4">
            <a:extLst>
              <a:ext uri="{28A0092B-C50C-407E-A947-70E740481C1C}">
                <a14:useLocalDpi xmlns:a14="http://schemas.microsoft.com/office/drawing/2010/main" val="0"/>
              </a:ext>
            </a:extLst>
          </a:blip>
          <a:srcRect l="40166" t="2912" r="26841" b="50000"/>
          <a:stretch>
            <a:fillRect/>
          </a:stretch>
        </p:blipFill>
        <p:spPr>
          <a:xfrm>
            <a:off x="9058391" y="2802459"/>
            <a:ext cx="2378865" cy="2399320"/>
          </a:xfrm>
          <a:prstGeom prst="ellipse">
            <a:avLst/>
          </a:prstGeom>
          <a:ln w="38100">
            <a:solidFill>
              <a:srgbClr val="EE3F33"/>
            </a:solidFill>
          </a:ln>
        </p:spPr>
      </p:pic>
      <p:sp>
        <p:nvSpPr>
          <p:cNvPr id="11" name="TextBox 10">
            <a:extLst>
              <a:ext uri="{FF2B5EF4-FFF2-40B4-BE49-F238E27FC236}">
                <a16:creationId xmlns:a16="http://schemas.microsoft.com/office/drawing/2014/main" id="{FE4A54BC-9DBE-B964-93F4-AFA334130B4E}"/>
              </a:ext>
            </a:extLst>
          </p:cNvPr>
          <p:cNvSpPr txBox="1"/>
          <p:nvPr/>
        </p:nvSpPr>
        <p:spPr>
          <a:xfrm>
            <a:off x="839788" y="5702647"/>
            <a:ext cx="9712098" cy="517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US" sz="2400" b="1" dirty="0">
                <a:latin typeface="Poppins" pitchFamily="2" charset="77"/>
                <a:cs typeface="Poppins" pitchFamily="2" charset="77"/>
              </a:rPr>
              <a:t>What’s the same and what’s different?</a:t>
            </a:r>
            <a:endParaRPr lang="en-GB" sz="2400" b="1" dirty="0">
              <a:latin typeface="Poppins" pitchFamily="2" charset="77"/>
              <a:cs typeface="Poppins" pitchFamily="2" charset="77"/>
            </a:endParaRPr>
          </a:p>
        </p:txBody>
      </p:sp>
    </p:spTree>
    <p:extLst>
      <p:ext uri="{BB962C8B-B14F-4D97-AF65-F5344CB8AC3E}">
        <p14:creationId xmlns:p14="http://schemas.microsoft.com/office/powerpoint/2010/main" val="68716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1DFED"/>
        </a:solidFill>
        <a:effectLst/>
      </p:bgPr>
    </p:bg>
    <p:spTree>
      <p:nvGrpSpPr>
        <p:cNvPr id="1" name="">
          <a:extLst>
            <a:ext uri="{FF2B5EF4-FFF2-40B4-BE49-F238E27FC236}">
              <a16:creationId xmlns:a16="http://schemas.microsoft.com/office/drawing/2014/main" id="{4A759255-1CD3-C664-3B24-E7DBB92BF4B5}"/>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69BD9E45-2243-775F-3B65-31E955F157ED}"/>
              </a:ext>
            </a:extLst>
          </p:cNvPr>
          <p:cNvSpPr txBox="1"/>
          <p:nvPr/>
        </p:nvSpPr>
        <p:spPr>
          <a:xfrm>
            <a:off x="839788" y="2972155"/>
            <a:ext cx="5909355" cy="9602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sz="2400" dirty="0">
                <a:latin typeface="Poppins" pitchFamily="2" charset="77"/>
                <a:cs typeface="Poppins" pitchFamily="2" charset="77"/>
              </a:rPr>
              <a:t>Why is it important for us to learn about food from other countries? </a:t>
            </a:r>
          </a:p>
        </p:txBody>
      </p:sp>
      <p:sp>
        <p:nvSpPr>
          <p:cNvPr id="4" name="TextBox 3">
            <a:extLst>
              <a:ext uri="{FF2B5EF4-FFF2-40B4-BE49-F238E27FC236}">
                <a16:creationId xmlns:a16="http://schemas.microsoft.com/office/drawing/2014/main" id="{5935C46A-51BF-05A2-8E6B-9D4E77DA845A}"/>
              </a:ext>
            </a:extLst>
          </p:cNvPr>
          <p:cNvSpPr txBox="1"/>
          <p:nvPr/>
        </p:nvSpPr>
        <p:spPr>
          <a:xfrm>
            <a:off x="839788" y="1053660"/>
            <a:ext cx="7462383" cy="19943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GB" sz="4400" b="1" dirty="0">
                <a:solidFill>
                  <a:srgbClr val="0B5AA2"/>
                </a:solidFill>
                <a:latin typeface="Poppins ExtraBold" pitchFamily="2" charset="77"/>
                <a:cs typeface="Poppins ExtraBold" pitchFamily="2" charset="77"/>
              </a:rPr>
              <a:t>Celebrating diversity through food</a:t>
            </a:r>
            <a:endParaRPr lang="en-GB" b="1" dirty="0">
              <a:solidFill>
                <a:srgbClr val="0B5AA2"/>
              </a:solidFill>
              <a:latin typeface="Poppins ExtraBold" pitchFamily="2" charset="77"/>
              <a:cs typeface="Poppins ExtraBold" pitchFamily="2" charset="77"/>
            </a:endParaRPr>
          </a:p>
          <a:p>
            <a:endParaRPr lang="en-GB" dirty="0"/>
          </a:p>
        </p:txBody>
      </p:sp>
      <p:sp>
        <p:nvSpPr>
          <p:cNvPr id="11" name="TextBox 10">
            <a:extLst>
              <a:ext uri="{FF2B5EF4-FFF2-40B4-BE49-F238E27FC236}">
                <a16:creationId xmlns:a16="http://schemas.microsoft.com/office/drawing/2014/main" id="{9E89FF65-C88A-3071-F50C-A75F2CAE2F5B}"/>
              </a:ext>
            </a:extLst>
          </p:cNvPr>
          <p:cNvSpPr txBox="1"/>
          <p:nvPr/>
        </p:nvSpPr>
        <p:spPr>
          <a:xfrm>
            <a:off x="839788" y="4245674"/>
            <a:ext cx="6286726" cy="14034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sz="2400" b="1" dirty="0">
                <a:latin typeface="Poppins" pitchFamily="2" charset="77"/>
                <a:cs typeface="Poppins" pitchFamily="2" charset="77"/>
              </a:rPr>
              <a:t>Learning about the different food everyone eats helps us understand and respect each other. ​</a:t>
            </a:r>
          </a:p>
        </p:txBody>
      </p:sp>
      <p:pic>
        <p:nvPicPr>
          <p:cNvPr id="12" name="Picture 11">
            <a:extLst>
              <a:ext uri="{FF2B5EF4-FFF2-40B4-BE49-F238E27FC236}">
                <a16:creationId xmlns:a16="http://schemas.microsoft.com/office/drawing/2014/main" id="{930CA71D-4DBC-CE79-CEC7-DDF124480356}"/>
              </a:ext>
            </a:extLst>
          </p:cNvPr>
          <p:cNvPicPr>
            <a:picLocks noChangeAspect="1"/>
          </p:cNvPicPr>
          <p:nvPr/>
        </p:nvPicPr>
        <p:blipFill>
          <a:blip r:embed="rId3">
            <a:extLst>
              <a:ext uri="{28A0092B-C50C-407E-A947-70E740481C1C}">
                <a14:useLocalDpi xmlns:a14="http://schemas.microsoft.com/office/drawing/2010/main" val="0"/>
              </a:ext>
            </a:extLst>
          </a:blip>
          <a:srcRect l="3272" r="2855"/>
          <a:stretch>
            <a:fillRect/>
          </a:stretch>
        </p:blipFill>
        <p:spPr>
          <a:xfrm>
            <a:off x="7895770" y="0"/>
            <a:ext cx="4296229" cy="6858000"/>
          </a:xfrm>
          <a:prstGeom prst="rect">
            <a:avLst/>
          </a:prstGeom>
        </p:spPr>
      </p:pic>
    </p:spTree>
    <p:extLst>
      <p:ext uri="{BB962C8B-B14F-4D97-AF65-F5344CB8AC3E}">
        <p14:creationId xmlns:p14="http://schemas.microsoft.com/office/powerpoint/2010/main" val="2450897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B5AA2"/>
        </a:solidFill>
        <a:effectLst/>
      </p:bgPr>
    </p:bg>
    <p:spTree>
      <p:nvGrpSpPr>
        <p:cNvPr id="1" name="">
          <a:extLst>
            <a:ext uri="{FF2B5EF4-FFF2-40B4-BE49-F238E27FC236}">
              <a16:creationId xmlns:a16="http://schemas.microsoft.com/office/drawing/2014/main" id="{4977C4D9-39BA-2028-FDB4-19E07530BF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86E19B-468F-4655-A066-F7002375E38B}"/>
              </a:ext>
            </a:extLst>
          </p:cNvPr>
          <p:cNvSpPr>
            <a:spLocks noGrp="1"/>
          </p:cNvSpPr>
          <p:nvPr>
            <p:ph type="title"/>
          </p:nvPr>
        </p:nvSpPr>
        <p:spPr>
          <a:xfrm>
            <a:off x="2780627" y="101637"/>
            <a:ext cx="6630743" cy="864961"/>
          </a:xfrm>
        </p:spPr>
        <p:txBody>
          <a:bodyPr>
            <a:normAutofit/>
          </a:bodyPr>
          <a:lstStyle/>
          <a:p>
            <a:pPr algn="ctr">
              <a:lnSpc>
                <a:spcPct val="100000"/>
              </a:lnSpc>
            </a:pPr>
            <a:r>
              <a:rPr lang="en-GB" b="1" dirty="0">
                <a:solidFill>
                  <a:schemeClr val="bg1"/>
                </a:solidFill>
                <a:latin typeface="Poppins ExtraBold" pitchFamily="2" charset="77"/>
                <a:cs typeface="Poppins ExtraBold" pitchFamily="2" charset="77"/>
              </a:rPr>
              <a:t>Fun egg facts</a:t>
            </a:r>
          </a:p>
        </p:txBody>
      </p:sp>
      <p:grpSp>
        <p:nvGrpSpPr>
          <p:cNvPr id="12" name="Group 11">
            <a:extLst>
              <a:ext uri="{FF2B5EF4-FFF2-40B4-BE49-F238E27FC236}">
                <a16:creationId xmlns:a16="http://schemas.microsoft.com/office/drawing/2014/main" id="{F97CAE7B-722A-044B-61C7-6B61AEB4B268}"/>
              </a:ext>
            </a:extLst>
          </p:cNvPr>
          <p:cNvGrpSpPr/>
          <p:nvPr/>
        </p:nvGrpSpPr>
        <p:grpSpPr>
          <a:xfrm>
            <a:off x="342647" y="912301"/>
            <a:ext cx="5818641" cy="2998890"/>
            <a:chOff x="407988" y="1082061"/>
            <a:chExt cx="5818641" cy="2998890"/>
          </a:xfrm>
        </p:grpSpPr>
        <p:sp>
          <p:nvSpPr>
            <p:cNvPr id="6" name="Rounded Rectangle 5">
              <a:extLst>
                <a:ext uri="{FF2B5EF4-FFF2-40B4-BE49-F238E27FC236}">
                  <a16:creationId xmlns:a16="http://schemas.microsoft.com/office/drawing/2014/main" id="{9B83BFD4-D9F5-35CA-273F-3DB11F4A3598}"/>
                </a:ext>
              </a:extLst>
            </p:cNvPr>
            <p:cNvSpPr/>
            <p:nvPr/>
          </p:nvSpPr>
          <p:spPr>
            <a:xfrm>
              <a:off x="407988" y="1538514"/>
              <a:ext cx="5455783" cy="2542437"/>
            </a:xfrm>
            <a:custGeom>
              <a:avLst/>
              <a:gdLst>
                <a:gd name="csX0" fmla="*/ 0 w 5455783"/>
                <a:gd name="csY0" fmla="*/ 423748 h 2542437"/>
                <a:gd name="csX1" fmla="*/ 423748 w 5455783"/>
                <a:gd name="csY1" fmla="*/ 0 h 2542437"/>
                <a:gd name="csX2" fmla="*/ 5032035 w 5455783"/>
                <a:gd name="csY2" fmla="*/ 0 h 2542437"/>
                <a:gd name="csX3" fmla="*/ 5455783 w 5455783"/>
                <a:gd name="csY3" fmla="*/ 423748 h 2542437"/>
                <a:gd name="csX4" fmla="*/ 5455783 w 5455783"/>
                <a:gd name="csY4" fmla="*/ 2118689 h 2542437"/>
                <a:gd name="csX5" fmla="*/ 5032035 w 5455783"/>
                <a:gd name="csY5" fmla="*/ 2542437 h 2542437"/>
                <a:gd name="csX6" fmla="*/ 423748 w 5455783"/>
                <a:gd name="csY6" fmla="*/ 2542437 h 2542437"/>
                <a:gd name="csX7" fmla="*/ 0 w 5455783"/>
                <a:gd name="csY7" fmla="*/ 2118689 h 2542437"/>
                <a:gd name="csX8" fmla="*/ 0 w 5455783"/>
                <a:gd name="csY8" fmla="*/ 423748 h 25424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455783" h="2542437" fill="none" extrusionOk="0">
                  <a:moveTo>
                    <a:pt x="0" y="423748"/>
                  </a:moveTo>
                  <a:cubicBezTo>
                    <a:pt x="-27838" y="185215"/>
                    <a:pt x="195338" y="4596"/>
                    <a:pt x="423748" y="0"/>
                  </a:cubicBezTo>
                  <a:cubicBezTo>
                    <a:pt x="1087153" y="130954"/>
                    <a:pt x="3639569" y="43574"/>
                    <a:pt x="5032035" y="0"/>
                  </a:cubicBezTo>
                  <a:cubicBezTo>
                    <a:pt x="5289618" y="36280"/>
                    <a:pt x="5479924" y="219289"/>
                    <a:pt x="5455783" y="423748"/>
                  </a:cubicBezTo>
                  <a:cubicBezTo>
                    <a:pt x="5460174" y="715618"/>
                    <a:pt x="5494029" y="1783343"/>
                    <a:pt x="5455783" y="2118689"/>
                  </a:cubicBezTo>
                  <a:cubicBezTo>
                    <a:pt x="5449018" y="2353830"/>
                    <a:pt x="5256778" y="2536029"/>
                    <a:pt x="5032035" y="2542437"/>
                  </a:cubicBezTo>
                  <a:cubicBezTo>
                    <a:pt x="2792489" y="2697634"/>
                    <a:pt x="2412164" y="2705457"/>
                    <a:pt x="423748" y="2542437"/>
                  </a:cubicBezTo>
                  <a:cubicBezTo>
                    <a:pt x="191395" y="2519753"/>
                    <a:pt x="-12093" y="2359780"/>
                    <a:pt x="0" y="2118689"/>
                  </a:cubicBezTo>
                  <a:cubicBezTo>
                    <a:pt x="-42706" y="1742819"/>
                    <a:pt x="57251" y="626261"/>
                    <a:pt x="0" y="423748"/>
                  </a:cubicBezTo>
                  <a:close/>
                </a:path>
                <a:path w="5455783" h="2542437" stroke="0" extrusionOk="0">
                  <a:moveTo>
                    <a:pt x="0" y="423748"/>
                  </a:moveTo>
                  <a:cubicBezTo>
                    <a:pt x="-26652" y="173279"/>
                    <a:pt x="156273" y="12552"/>
                    <a:pt x="423748" y="0"/>
                  </a:cubicBezTo>
                  <a:cubicBezTo>
                    <a:pt x="2323437" y="132882"/>
                    <a:pt x="3595206" y="-84951"/>
                    <a:pt x="5032035" y="0"/>
                  </a:cubicBezTo>
                  <a:cubicBezTo>
                    <a:pt x="5237542" y="27855"/>
                    <a:pt x="5449944" y="221991"/>
                    <a:pt x="5455783" y="423748"/>
                  </a:cubicBezTo>
                  <a:cubicBezTo>
                    <a:pt x="5596643" y="998087"/>
                    <a:pt x="5364963" y="1465057"/>
                    <a:pt x="5455783" y="2118689"/>
                  </a:cubicBezTo>
                  <a:cubicBezTo>
                    <a:pt x="5465052" y="2353819"/>
                    <a:pt x="5282563" y="2508484"/>
                    <a:pt x="5032035" y="2542437"/>
                  </a:cubicBezTo>
                  <a:cubicBezTo>
                    <a:pt x="3958834" y="2630076"/>
                    <a:pt x="2143756" y="2469758"/>
                    <a:pt x="423748" y="2542437"/>
                  </a:cubicBezTo>
                  <a:cubicBezTo>
                    <a:pt x="186188" y="2508769"/>
                    <a:pt x="-22747" y="2384331"/>
                    <a:pt x="0" y="2118689"/>
                  </a:cubicBezTo>
                  <a:cubicBezTo>
                    <a:pt x="-129245" y="1695546"/>
                    <a:pt x="15997" y="1085366"/>
                    <a:pt x="0" y="423748"/>
                  </a:cubicBezTo>
                  <a:close/>
                </a:path>
              </a:pathLst>
            </a:custGeom>
            <a:solidFill>
              <a:srgbClr val="D1DFED"/>
            </a:solidFill>
            <a:ln>
              <a:solidFill>
                <a:srgbClr val="D1DFED"/>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2E2A7CC-BEB3-DF93-4B64-3600D0894A91}"/>
                </a:ext>
              </a:extLst>
            </p:cNvPr>
            <p:cNvSpPr txBox="1"/>
            <p:nvPr/>
          </p:nvSpPr>
          <p:spPr>
            <a:xfrm>
              <a:off x="646665" y="1810956"/>
              <a:ext cx="5071963" cy="2072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b="1" dirty="0">
                  <a:latin typeface="Poppins" pitchFamily="2" charset="77"/>
                  <a:cs typeface="Poppins" pitchFamily="2" charset="77"/>
                </a:rPr>
                <a:t>Tea eggs </a:t>
              </a:r>
              <a:r>
                <a:rPr lang="en-GB" dirty="0">
                  <a:latin typeface="Poppins" pitchFamily="2" charset="77"/>
                  <a:cs typeface="Poppins" pitchFamily="2" charset="77"/>
                </a:rPr>
                <a:t>are hen eggs that </a:t>
              </a:r>
            </a:p>
            <a:p>
              <a:pPr fontAlgn="base">
                <a:lnSpc>
                  <a:spcPct val="120000"/>
                </a:lnSpc>
              </a:pPr>
              <a:r>
                <a:rPr lang="en-GB" dirty="0">
                  <a:latin typeface="Poppins" pitchFamily="2" charset="77"/>
                  <a:cs typeface="Poppins" pitchFamily="2" charset="77"/>
                </a:rPr>
                <a:t>are gently cracked and soaked</a:t>
              </a:r>
            </a:p>
            <a:p>
              <a:pPr fontAlgn="base">
                <a:lnSpc>
                  <a:spcPct val="120000"/>
                </a:lnSpc>
              </a:pPr>
              <a:r>
                <a:rPr lang="en-GB" dirty="0">
                  <a:latin typeface="Poppins" pitchFamily="2" charset="77"/>
                  <a:cs typeface="Poppins" pitchFamily="2" charset="77"/>
                </a:rPr>
                <a:t>in tea and spices, which makes </a:t>
              </a:r>
            </a:p>
            <a:p>
              <a:pPr fontAlgn="base">
                <a:lnSpc>
                  <a:spcPct val="120000"/>
                </a:lnSpc>
              </a:pPr>
              <a:r>
                <a:rPr lang="en-GB" dirty="0">
                  <a:latin typeface="Poppins" pitchFamily="2" charset="77"/>
                  <a:cs typeface="Poppins" pitchFamily="2" charset="77"/>
                </a:rPr>
                <a:t>pretty patterns on the shell and adds flavour. People in China often eat them as a snack. ​</a:t>
              </a:r>
            </a:p>
          </p:txBody>
        </p:sp>
        <p:pic>
          <p:nvPicPr>
            <p:cNvPr id="9" name="Picture 8">
              <a:extLst>
                <a:ext uri="{FF2B5EF4-FFF2-40B4-BE49-F238E27FC236}">
                  <a16:creationId xmlns:a16="http://schemas.microsoft.com/office/drawing/2014/main" id="{B00C6995-A6A5-C0E5-A2D9-07704826491F}"/>
                </a:ext>
              </a:extLst>
            </p:cNvPr>
            <p:cNvPicPr>
              <a:picLocks noChangeAspect="1"/>
            </p:cNvPicPr>
            <p:nvPr/>
          </p:nvPicPr>
          <p:blipFill>
            <a:blip r:embed="rId2">
              <a:extLst>
                <a:ext uri="{28A0092B-C50C-407E-A947-70E740481C1C}">
                  <a14:useLocalDpi xmlns:a14="http://schemas.microsoft.com/office/drawing/2010/main" val="0"/>
                </a:ext>
              </a:extLst>
            </a:blip>
            <a:srcRect l="5315" t="12" r="59562" b="49857"/>
            <a:stretch>
              <a:fillRect/>
            </a:stretch>
          </p:blipFill>
          <p:spPr>
            <a:xfrm>
              <a:off x="4492954" y="1082061"/>
              <a:ext cx="1733675" cy="1748582"/>
            </a:xfrm>
            <a:prstGeom prst="ellipse">
              <a:avLst/>
            </a:prstGeom>
            <a:ln w="38100">
              <a:solidFill>
                <a:srgbClr val="D1DFED"/>
              </a:solidFill>
            </a:ln>
          </p:spPr>
        </p:pic>
      </p:grpSp>
      <p:grpSp>
        <p:nvGrpSpPr>
          <p:cNvPr id="13" name="Group 12">
            <a:extLst>
              <a:ext uri="{FF2B5EF4-FFF2-40B4-BE49-F238E27FC236}">
                <a16:creationId xmlns:a16="http://schemas.microsoft.com/office/drawing/2014/main" id="{54344CE9-F887-8298-DEB0-BF518BC0AC86}"/>
              </a:ext>
            </a:extLst>
          </p:cNvPr>
          <p:cNvGrpSpPr/>
          <p:nvPr/>
        </p:nvGrpSpPr>
        <p:grpSpPr>
          <a:xfrm>
            <a:off x="6191928" y="920407"/>
            <a:ext cx="5818641" cy="2998890"/>
            <a:chOff x="407988" y="1082061"/>
            <a:chExt cx="5818641" cy="2998890"/>
          </a:xfrm>
        </p:grpSpPr>
        <p:sp>
          <p:nvSpPr>
            <p:cNvPr id="14" name="Rounded Rectangle 13">
              <a:extLst>
                <a:ext uri="{FF2B5EF4-FFF2-40B4-BE49-F238E27FC236}">
                  <a16:creationId xmlns:a16="http://schemas.microsoft.com/office/drawing/2014/main" id="{9A6AD1F2-8BF4-E2D7-7A70-4C45534EB5B6}"/>
                </a:ext>
              </a:extLst>
            </p:cNvPr>
            <p:cNvSpPr/>
            <p:nvPr/>
          </p:nvSpPr>
          <p:spPr>
            <a:xfrm>
              <a:off x="407988" y="1530408"/>
              <a:ext cx="5455783" cy="2550543"/>
            </a:xfrm>
            <a:custGeom>
              <a:avLst/>
              <a:gdLst>
                <a:gd name="csX0" fmla="*/ 0 w 5455783"/>
                <a:gd name="csY0" fmla="*/ 425099 h 2550543"/>
                <a:gd name="csX1" fmla="*/ 425099 w 5455783"/>
                <a:gd name="csY1" fmla="*/ 0 h 2550543"/>
                <a:gd name="csX2" fmla="*/ 1129096 w 5455783"/>
                <a:gd name="csY2" fmla="*/ 0 h 2550543"/>
                <a:gd name="csX3" fmla="*/ 1694925 w 5455783"/>
                <a:gd name="csY3" fmla="*/ 0 h 2550543"/>
                <a:gd name="csX4" fmla="*/ 2398921 w 5455783"/>
                <a:gd name="csY4" fmla="*/ 0 h 2550543"/>
                <a:gd name="csX5" fmla="*/ 2918694 w 5455783"/>
                <a:gd name="csY5" fmla="*/ 0 h 2550543"/>
                <a:gd name="csX6" fmla="*/ 3622691 w 5455783"/>
                <a:gd name="csY6" fmla="*/ 0 h 2550543"/>
                <a:gd name="csX7" fmla="*/ 4188520 w 5455783"/>
                <a:gd name="csY7" fmla="*/ 0 h 2550543"/>
                <a:gd name="csX8" fmla="*/ 5030684 w 5455783"/>
                <a:gd name="csY8" fmla="*/ 0 h 2550543"/>
                <a:gd name="csX9" fmla="*/ 5455783 w 5455783"/>
                <a:gd name="csY9" fmla="*/ 425099 h 2550543"/>
                <a:gd name="csX10" fmla="*/ 5455783 w 5455783"/>
                <a:gd name="csY10" fmla="*/ 957874 h 2550543"/>
                <a:gd name="csX11" fmla="*/ 5455783 w 5455783"/>
                <a:gd name="csY11" fmla="*/ 1473645 h 2550543"/>
                <a:gd name="csX12" fmla="*/ 5455783 w 5455783"/>
                <a:gd name="csY12" fmla="*/ 2125444 h 2550543"/>
                <a:gd name="csX13" fmla="*/ 5030684 w 5455783"/>
                <a:gd name="csY13" fmla="*/ 2550543 h 2550543"/>
                <a:gd name="csX14" fmla="*/ 4510911 w 5455783"/>
                <a:gd name="csY14" fmla="*/ 2550543 h 2550543"/>
                <a:gd name="csX15" fmla="*/ 3760858 w 5455783"/>
                <a:gd name="csY15" fmla="*/ 2550543 h 2550543"/>
                <a:gd name="csX16" fmla="*/ 3102918 w 5455783"/>
                <a:gd name="csY16" fmla="*/ 2550543 h 2550543"/>
                <a:gd name="csX17" fmla="*/ 2352865 w 5455783"/>
                <a:gd name="csY17" fmla="*/ 2550543 h 2550543"/>
                <a:gd name="csX18" fmla="*/ 1648869 w 5455783"/>
                <a:gd name="csY18" fmla="*/ 2550543 h 2550543"/>
                <a:gd name="csX19" fmla="*/ 1036984 w 5455783"/>
                <a:gd name="csY19" fmla="*/ 2550543 h 2550543"/>
                <a:gd name="csX20" fmla="*/ 425099 w 5455783"/>
                <a:gd name="csY20" fmla="*/ 2550543 h 2550543"/>
                <a:gd name="csX21" fmla="*/ 0 w 5455783"/>
                <a:gd name="csY21" fmla="*/ 2125444 h 2550543"/>
                <a:gd name="csX22" fmla="*/ 0 w 5455783"/>
                <a:gd name="csY22" fmla="*/ 1558662 h 2550543"/>
                <a:gd name="csX23" fmla="*/ 0 w 5455783"/>
                <a:gd name="csY23" fmla="*/ 957874 h 2550543"/>
                <a:gd name="csX24" fmla="*/ 0 w 5455783"/>
                <a:gd name="csY24" fmla="*/ 425099 h 25505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5455783" h="2550543" fill="none" extrusionOk="0">
                  <a:moveTo>
                    <a:pt x="0" y="425099"/>
                  </a:moveTo>
                  <a:cubicBezTo>
                    <a:pt x="-25785" y="242085"/>
                    <a:pt x="172758" y="-23306"/>
                    <a:pt x="425099" y="0"/>
                  </a:cubicBezTo>
                  <a:cubicBezTo>
                    <a:pt x="620761" y="5166"/>
                    <a:pt x="907148" y="17076"/>
                    <a:pt x="1129096" y="0"/>
                  </a:cubicBezTo>
                  <a:cubicBezTo>
                    <a:pt x="1351044" y="-17076"/>
                    <a:pt x="1486606" y="-4962"/>
                    <a:pt x="1694925" y="0"/>
                  </a:cubicBezTo>
                  <a:cubicBezTo>
                    <a:pt x="1903244" y="4962"/>
                    <a:pt x="2222222" y="-14145"/>
                    <a:pt x="2398921" y="0"/>
                  </a:cubicBezTo>
                  <a:cubicBezTo>
                    <a:pt x="2575620" y="14145"/>
                    <a:pt x="2811586" y="5798"/>
                    <a:pt x="2918694" y="0"/>
                  </a:cubicBezTo>
                  <a:cubicBezTo>
                    <a:pt x="3025802" y="-5798"/>
                    <a:pt x="3472323" y="-11200"/>
                    <a:pt x="3622691" y="0"/>
                  </a:cubicBezTo>
                  <a:cubicBezTo>
                    <a:pt x="3773059" y="11200"/>
                    <a:pt x="4026151" y="15015"/>
                    <a:pt x="4188520" y="0"/>
                  </a:cubicBezTo>
                  <a:cubicBezTo>
                    <a:pt x="4350889" y="-15015"/>
                    <a:pt x="4859370" y="-1218"/>
                    <a:pt x="5030684" y="0"/>
                  </a:cubicBezTo>
                  <a:cubicBezTo>
                    <a:pt x="5268931" y="-15149"/>
                    <a:pt x="5433791" y="189614"/>
                    <a:pt x="5455783" y="425099"/>
                  </a:cubicBezTo>
                  <a:cubicBezTo>
                    <a:pt x="5474998" y="634240"/>
                    <a:pt x="5473493" y="824233"/>
                    <a:pt x="5455783" y="957874"/>
                  </a:cubicBezTo>
                  <a:cubicBezTo>
                    <a:pt x="5438073" y="1091515"/>
                    <a:pt x="5468529" y="1226885"/>
                    <a:pt x="5455783" y="1473645"/>
                  </a:cubicBezTo>
                  <a:cubicBezTo>
                    <a:pt x="5443037" y="1720405"/>
                    <a:pt x="5484708" y="1977108"/>
                    <a:pt x="5455783" y="2125444"/>
                  </a:cubicBezTo>
                  <a:cubicBezTo>
                    <a:pt x="5472292" y="2400571"/>
                    <a:pt x="5272910" y="2557913"/>
                    <a:pt x="5030684" y="2550543"/>
                  </a:cubicBezTo>
                  <a:cubicBezTo>
                    <a:pt x="4859751" y="2575168"/>
                    <a:pt x="4649013" y="2555010"/>
                    <a:pt x="4510911" y="2550543"/>
                  </a:cubicBezTo>
                  <a:cubicBezTo>
                    <a:pt x="4372809" y="2546076"/>
                    <a:pt x="4098013" y="2573032"/>
                    <a:pt x="3760858" y="2550543"/>
                  </a:cubicBezTo>
                  <a:cubicBezTo>
                    <a:pt x="3423703" y="2528054"/>
                    <a:pt x="3257556" y="2529753"/>
                    <a:pt x="3102918" y="2550543"/>
                  </a:cubicBezTo>
                  <a:cubicBezTo>
                    <a:pt x="2948280" y="2571333"/>
                    <a:pt x="2552269" y="2548753"/>
                    <a:pt x="2352865" y="2550543"/>
                  </a:cubicBezTo>
                  <a:cubicBezTo>
                    <a:pt x="2153461" y="2552333"/>
                    <a:pt x="1892883" y="2549994"/>
                    <a:pt x="1648869" y="2550543"/>
                  </a:cubicBezTo>
                  <a:cubicBezTo>
                    <a:pt x="1404855" y="2551092"/>
                    <a:pt x="1283263" y="2573896"/>
                    <a:pt x="1036984" y="2550543"/>
                  </a:cubicBezTo>
                  <a:cubicBezTo>
                    <a:pt x="790705" y="2527190"/>
                    <a:pt x="680691" y="2558084"/>
                    <a:pt x="425099" y="2550543"/>
                  </a:cubicBezTo>
                  <a:cubicBezTo>
                    <a:pt x="190515" y="2559271"/>
                    <a:pt x="39350" y="2324910"/>
                    <a:pt x="0" y="2125444"/>
                  </a:cubicBezTo>
                  <a:cubicBezTo>
                    <a:pt x="-15545" y="1858487"/>
                    <a:pt x="-18466" y="1705266"/>
                    <a:pt x="0" y="1558662"/>
                  </a:cubicBezTo>
                  <a:cubicBezTo>
                    <a:pt x="18466" y="1412058"/>
                    <a:pt x="20328" y="1130566"/>
                    <a:pt x="0" y="957874"/>
                  </a:cubicBezTo>
                  <a:cubicBezTo>
                    <a:pt x="-20328" y="785182"/>
                    <a:pt x="-12386" y="535451"/>
                    <a:pt x="0" y="425099"/>
                  </a:cubicBezTo>
                  <a:close/>
                </a:path>
                <a:path w="5455783" h="2550543" stroke="0" extrusionOk="0">
                  <a:moveTo>
                    <a:pt x="0" y="425099"/>
                  </a:moveTo>
                  <a:cubicBezTo>
                    <a:pt x="-26721" y="173841"/>
                    <a:pt x="149160" y="15449"/>
                    <a:pt x="425099" y="0"/>
                  </a:cubicBezTo>
                  <a:cubicBezTo>
                    <a:pt x="772506" y="-20870"/>
                    <a:pt x="1000802" y="23508"/>
                    <a:pt x="1175151" y="0"/>
                  </a:cubicBezTo>
                  <a:cubicBezTo>
                    <a:pt x="1349500" y="-23508"/>
                    <a:pt x="1562664" y="-13533"/>
                    <a:pt x="1787036" y="0"/>
                  </a:cubicBezTo>
                  <a:cubicBezTo>
                    <a:pt x="2011409" y="13533"/>
                    <a:pt x="2235282" y="-4760"/>
                    <a:pt x="2352865" y="0"/>
                  </a:cubicBezTo>
                  <a:cubicBezTo>
                    <a:pt x="2470448" y="4760"/>
                    <a:pt x="2783002" y="-30860"/>
                    <a:pt x="3056862" y="0"/>
                  </a:cubicBezTo>
                  <a:cubicBezTo>
                    <a:pt x="3330722" y="30860"/>
                    <a:pt x="3399454" y="-20537"/>
                    <a:pt x="3668747" y="0"/>
                  </a:cubicBezTo>
                  <a:cubicBezTo>
                    <a:pt x="3938041" y="20537"/>
                    <a:pt x="4128852" y="5395"/>
                    <a:pt x="4418799" y="0"/>
                  </a:cubicBezTo>
                  <a:cubicBezTo>
                    <a:pt x="4708746" y="-5395"/>
                    <a:pt x="4738973" y="16184"/>
                    <a:pt x="5030684" y="0"/>
                  </a:cubicBezTo>
                  <a:cubicBezTo>
                    <a:pt x="5236699" y="47579"/>
                    <a:pt x="5421523" y="150587"/>
                    <a:pt x="5455783" y="425099"/>
                  </a:cubicBezTo>
                  <a:cubicBezTo>
                    <a:pt x="5463061" y="600004"/>
                    <a:pt x="5450211" y="785055"/>
                    <a:pt x="5455783" y="957874"/>
                  </a:cubicBezTo>
                  <a:cubicBezTo>
                    <a:pt x="5461355" y="1130694"/>
                    <a:pt x="5464106" y="1255199"/>
                    <a:pt x="5455783" y="1524655"/>
                  </a:cubicBezTo>
                  <a:cubicBezTo>
                    <a:pt x="5447460" y="1794111"/>
                    <a:pt x="5478391" y="1964822"/>
                    <a:pt x="5455783" y="2125444"/>
                  </a:cubicBezTo>
                  <a:cubicBezTo>
                    <a:pt x="5474565" y="2383227"/>
                    <a:pt x="5271657" y="2545117"/>
                    <a:pt x="5030684" y="2550543"/>
                  </a:cubicBezTo>
                  <a:cubicBezTo>
                    <a:pt x="4829727" y="2563700"/>
                    <a:pt x="4591200" y="2524821"/>
                    <a:pt x="4372743" y="2550543"/>
                  </a:cubicBezTo>
                  <a:cubicBezTo>
                    <a:pt x="4154286" y="2576265"/>
                    <a:pt x="3922523" y="2533437"/>
                    <a:pt x="3714803" y="2550543"/>
                  </a:cubicBezTo>
                  <a:cubicBezTo>
                    <a:pt x="3507083" y="2567649"/>
                    <a:pt x="3311251" y="2521496"/>
                    <a:pt x="2964750" y="2550543"/>
                  </a:cubicBezTo>
                  <a:cubicBezTo>
                    <a:pt x="2618249" y="2579590"/>
                    <a:pt x="2558620" y="2523577"/>
                    <a:pt x="2306809" y="2550543"/>
                  </a:cubicBezTo>
                  <a:cubicBezTo>
                    <a:pt x="2054998" y="2577509"/>
                    <a:pt x="1904491" y="2563798"/>
                    <a:pt x="1787036" y="2550543"/>
                  </a:cubicBezTo>
                  <a:cubicBezTo>
                    <a:pt x="1669581" y="2537288"/>
                    <a:pt x="1471925" y="2556494"/>
                    <a:pt x="1221207" y="2550543"/>
                  </a:cubicBezTo>
                  <a:cubicBezTo>
                    <a:pt x="970489" y="2544592"/>
                    <a:pt x="751559" y="2542394"/>
                    <a:pt x="425099" y="2550543"/>
                  </a:cubicBezTo>
                  <a:cubicBezTo>
                    <a:pt x="198151" y="2548887"/>
                    <a:pt x="5187" y="2409473"/>
                    <a:pt x="0" y="2125444"/>
                  </a:cubicBezTo>
                  <a:cubicBezTo>
                    <a:pt x="25469" y="1933891"/>
                    <a:pt x="-3177" y="1789322"/>
                    <a:pt x="0" y="1592669"/>
                  </a:cubicBezTo>
                  <a:cubicBezTo>
                    <a:pt x="3177" y="1396017"/>
                    <a:pt x="-21650" y="1224038"/>
                    <a:pt x="0" y="1076898"/>
                  </a:cubicBezTo>
                  <a:cubicBezTo>
                    <a:pt x="21650" y="929758"/>
                    <a:pt x="11778" y="727992"/>
                    <a:pt x="0" y="425099"/>
                  </a:cubicBezTo>
                  <a:close/>
                </a:path>
              </a:pathLst>
            </a:custGeom>
            <a:solidFill>
              <a:srgbClr val="D1DFED"/>
            </a:solidFill>
            <a:ln>
              <a:solidFill>
                <a:srgbClr val="D1DFED"/>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B9D79C3-1148-72A4-3726-6A088FB97535}"/>
                </a:ext>
              </a:extLst>
            </p:cNvPr>
            <p:cNvSpPr txBox="1"/>
            <p:nvPr/>
          </p:nvSpPr>
          <p:spPr>
            <a:xfrm>
              <a:off x="734871" y="1947593"/>
              <a:ext cx="5071963" cy="17404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b="1" dirty="0">
                  <a:latin typeface="Poppins" pitchFamily="2" charset="77"/>
                  <a:cs typeface="Poppins" pitchFamily="2" charset="77"/>
                </a:rPr>
                <a:t>Khai Yat Sai </a:t>
              </a:r>
              <a:r>
                <a:rPr lang="en-GB" dirty="0">
                  <a:latin typeface="Poppins" pitchFamily="2" charset="77"/>
                  <a:cs typeface="Poppins" pitchFamily="2" charset="77"/>
                </a:rPr>
                <a:t>meaning 'stuffed </a:t>
              </a:r>
            </a:p>
            <a:p>
              <a:pPr fontAlgn="base">
                <a:lnSpc>
                  <a:spcPct val="120000"/>
                </a:lnSpc>
              </a:pPr>
              <a:r>
                <a:rPr lang="en-GB" dirty="0">
                  <a:latin typeface="Poppins" pitchFamily="2" charset="77"/>
                  <a:cs typeface="Poppins" pitchFamily="2" charset="77"/>
                </a:rPr>
                <a:t>eggs’ ​are eggs filled with </a:t>
              </a:r>
            </a:p>
            <a:p>
              <a:pPr fontAlgn="base">
                <a:lnSpc>
                  <a:spcPct val="120000"/>
                </a:lnSpc>
              </a:pPr>
              <a:r>
                <a:rPr lang="en-GB" dirty="0">
                  <a:latin typeface="Poppins" pitchFamily="2" charset="77"/>
                  <a:cs typeface="Poppins" pitchFamily="2" charset="77"/>
                </a:rPr>
                <a:t>vegetables and meat then fried. </a:t>
              </a:r>
            </a:p>
            <a:p>
              <a:pPr fontAlgn="base">
                <a:lnSpc>
                  <a:spcPct val="120000"/>
                </a:lnSpc>
              </a:pPr>
              <a:r>
                <a:rPr lang="en-GB" dirty="0">
                  <a:latin typeface="Poppins" pitchFamily="2" charset="77"/>
                  <a:cs typeface="Poppins" pitchFamily="2" charset="77"/>
                </a:rPr>
                <a:t>People in Thailand eat them as a tasty meal. ​</a:t>
              </a:r>
            </a:p>
          </p:txBody>
        </p:sp>
        <p:pic>
          <p:nvPicPr>
            <p:cNvPr id="16" name="Picture 15">
              <a:extLst>
                <a:ext uri="{FF2B5EF4-FFF2-40B4-BE49-F238E27FC236}">
                  <a16:creationId xmlns:a16="http://schemas.microsoft.com/office/drawing/2014/main" id="{9B137878-0C8B-3871-F33F-A48E1888F790}"/>
                </a:ext>
              </a:extLst>
            </p:cNvPr>
            <p:cNvPicPr>
              <a:picLocks noChangeAspect="1"/>
            </p:cNvPicPr>
            <p:nvPr/>
          </p:nvPicPr>
          <p:blipFill>
            <a:blip r:embed="rId3">
              <a:extLst>
                <a:ext uri="{28A0092B-C50C-407E-A947-70E740481C1C}">
                  <a14:useLocalDpi xmlns:a14="http://schemas.microsoft.com/office/drawing/2010/main" val="0"/>
                </a:ext>
              </a:extLst>
            </a:blip>
            <a:srcRect l="37925" t="665" r="1063" b="6800"/>
            <a:stretch>
              <a:fillRect/>
            </a:stretch>
          </p:blipFill>
          <p:spPr>
            <a:xfrm>
              <a:off x="4492954" y="1082061"/>
              <a:ext cx="1733675" cy="1748582"/>
            </a:xfrm>
            <a:prstGeom prst="ellipse">
              <a:avLst/>
            </a:prstGeom>
            <a:ln w="38100">
              <a:solidFill>
                <a:srgbClr val="D1DFED"/>
              </a:solidFill>
            </a:ln>
          </p:spPr>
        </p:pic>
      </p:grpSp>
      <p:grpSp>
        <p:nvGrpSpPr>
          <p:cNvPr id="21" name="Group 20">
            <a:extLst>
              <a:ext uri="{FF2B5EF4-FFF2-40B4-BE49-F238E27FC236}">
                <a16:creationId xmlns:a16="http://schemas.microsoft.com/office/drawing/2014/main" id="{390E3A21-42BB-026A-B0E9-8C97282EDB2F}"/>
              </a:ext>
            </a:extLst>
          </p:cNvPr>
          <p:cNvGrpSpPr/>
          <p:nvPr/>
        </p:nvGrpSpPr>
        <p:grpSpPr>
          <a:xfrm>
            <a:off x="342647" y="3670999"/>
            <a:ext cx="5849281" cy="2992651"/>
            <a:chOff x="377348" y="1082061"/>
            <a:chExt cx="5849281" cy="2992651"/>
          </a:xfrm>
        </p:grpSpPr>
        <p:sp>
          <p:nvSpPr>
            <p:cNvPr id="22" name="Rounded Rectangle 21">
              <a:extLst>
                <a:ext uri="{FF2B5EF4-FFF2-40B4-BE49-F238E27FC236}">
                  <a16:creationId xmlns:a16="http://schemas.microsoft.com/office/drawing/2014/main" id="{64E29174-932C-7FC4-FDEE-2233D52AA344}"/>
                </a:ext>
              </a:extLst>
            </p:cNvPr>
            <p:cNvSpPr/>
            <p:nvPr/>
          </p:nvSpPr>
          <p:spPr>
            <a:xfrm>
              <a:off x="377348" y="1586573"/>
              <a:ext cx="5455783" cy="2488139"/>
            </a:xfrm>
            <a:custGeom>
              <a:avLst/>
              <a:gdLst>
                <a:gd name="csX0" fmla="*/ 0 w 5455783"/>
                <a:gd name="csY0" fmla="*/ 414698 h 2488139"/>
                <a:gd name="csX1" fmla="*/ 414698 w 5455783"/>
                <a:gd name="csY1" fmla="*/ 0 h 2488139"/>
                <a:gd name="csX2" fmla="*/ 1121874 w 5455783"/>
                <a:gd name="csY2" fmla="*/ 0 h 2488139"/>
                <a:gd name="csX3" fmla="*/ 1690259 w 5455783"/>
                <a:gd name="csY3" fmla="*/ 0 h 2488139"/>
                <a:gd name="csX4" fmla="*/ 2397435 w 5455783"/>
                <a:gd name="csY4" fmla="*/ 0 h 2488139"/>
                <a:gd name="csX5" fmla="*/ 2919556 w 5455783"/>
                <a:gd name="csY5" fmla="*/ 0 h 2488139"/>
                <a:gd name="csX6" fmla="*/ 3626732 w 5455783"/>
                <a:gd name="csY6" fmla="*/ 0 h 2488139"/>
                <a:gd name="csX7" fmla="*/ 4195117 w 5455783"/>
                <a:gd name="csY7" fmla="*/ 0 h 2488139"/>
                <a:gd name="csX8" fmla="*/ 5041085 w 5455783"/>
                <a:gd name="csY8" fmla="*/ 0 h 2488139"/>
                <a:gd name="csX9" fmla="*/ 5455783 w 5455783"/>
                <a:gd name="csY9" fmla="*/ 414698 h 2488139"/>
                <a:gd name="csX10" fmla="*/ 5455783 w 5455783"/>
                <a:gd name="csY10" fmla="*/ 934437 h 2488139"/>
                <a:gd name="csX11" fmla="*/ 5455783 w 5455783"/>
                <a:gd name="csY11" fmla="*/ 1437590 h 2488139"/>
                <a:gd name="csX12" fmla="*/ 5455783 w 5455783"/>
                <a:gd name="csY12" fmla="*/ 2073441 h 2488139"/>
                <a:gd name="csX13" fmla="*/ 5041085 w 5455783"/>
                <a:gd name="csY13" fmla="*/ 2488139 h 2488139"/>
                <a:gd name="csX14" fmla="*/ 4518964 w 5455783"/>
                <a:gd name="csY14" fmla="*/ 2488139 h 2488139"/>
                <a:gd name="csX15" fmla="*/ 3765524 w 5455783"/>
                <a:gd name="csY15" fmla="*/ 2488139 h 2488139"/>
                <a:gd name="csX16" fmla="*/ 3104612 w 5455783"/>
                <a:gd name="csY16" fmla="*/ 2488139 h 2488139"/>
                <a:gd name="csX17" fmla="*/ 2351171 w 5455783"/>
                <a:gd name="csY17" fmla="*/ 2488139 h 2488139"/>
                <a:gd name="csX18" fmla="*/ 1643995 w 5455783"/>
                <a:gd name="csY18" fmla="*/ 2488139 h 2488139"/>
                <a:gd name="csX19" fmla="*/ 1029347 w 5455783"/>
                <a:gd name="csY19" fmla="*/ 2488139 h 2488139"/>
                <a:gd name="csX20" fmla="*/ 414698 w 5455783"/>
                <a:gd name="csY20" fmla="*/ 2488139 h 2488139"/>
                <a:gd name="csX21" fmla="*/ 0 w 5455783"/>
                <a:gd name="csY21" fmla="*/ 2073441 h 2488139"/>
                <a:gd name="csX22" fmla="*/ 0 w 5455783"/>
                <a:gd name="csY22" fmla="*/ 1520527 h 2488139"/>
                <a:gd name="csX23" fmla="*/ 0 w 5455783"/>
                <a:gd name="csY23" fmla="*/ 934437 h 2488139"/>
                <a:gd name="csX24" fmla="*/ 0 w 5455783"/>
                <a:gd name="csY24" fmla="*/ 414698 h 24881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5455783" h="2488139" fill="none" extrusionOk="0">
                  <a:moveTo>
                    <a:pt x="0" y="414698"/>
                  </a:moveTo>
                  <a:cubicBezTo>
                    <a:pt x="-4308" y="194316"/>
                    <a:pt x="180872" y="-6362"/>
                    <a:pt x="414698" y="0"/>
                  </a:cubicBezTo>
                  <a:cubicBezTo>
                    <a:pt x="762189" y="-16740"/>
                    <a:pt x="796800" y="28541"/>
                    <a:pt x="1121874" y="0"/>
                  </a:cubicBezTo>
                  <a:cubicBezTo>
                    <a:pt x="1446948" y="-28541"/>
                    <a:pt x="1556346" y="24225"/>
                    <a:pt x="1690259" y="0"/>
                  </a:cubicBezTo>
                  <a:cubicBezTo>
                    <a:pt x="1824172" y="-24225"/>
                    <a:pt x="2196903" y="-23637"/>
                    <a:pt x="2397435" y="0"/>
                  </a:cubicBezTo>
                  <a:cubicBezTo>
                    <a:pt x="2597967" y="23637"/>
                    <a:pt x="2710349" y="-16232"/>
                    <a:pt x="2919556" y="0"/>
                  </a:cubicBezTo>
                  <a:cubicBezTo>
                    <a:pt x="3128763" y="16232"/>
                    <a:pt x="3362048" y="17394"/>
                    <a:pt x="3626732" y="0"/>
                  </a:cubicBezTo>
                  <a:cubicBezTo>
                    <a:pt x="3891416" y="-17394"/>
                    <a:pt x="4054511" y="-18447"/>
                    <a:pt x="4195117" y="0"/>
                  </a:cubicBezTo>
                  <a:cubicBezTo>
                    <a:pt x="4335723" y="18447"/>
                    <a:pt x="4763776" y="-37278"/>
                    <a:pt x="5041085" y="0"/>
                  </a:cubicBezTo>
                  <a:cubicBezTo>
                    <a:pt x="5282848" y="-55567"/>
                    <a:pt x="5433508" y="184949"/>
                    <a:pt x="5455783" y="414698"/>
                  </a:cubicBezTo>
                  <a:cubicBezTo>
                    <a:pt x="5461863" y="519619"/>
                    <a:pt x="5438750" y="730530"/>
                    <a:pt x="5455783" y="934437"/>
                  </a:cubicBezTo>
                  <a:cubicBezTo>
                    <a:pt x="5472816" y="1138344"/>
                    <a:pt x="5479580" y="1241247"/>
                    <a:pt x="5455783" y="1437590"/>
                  </a:cubicBezTo>
                  <a:cubicBezTo>
                    <a:pt x="5431986" y="1633933"/>
                    <a:pt x="5456410" y="1755987"/>
                    <a:pt x="5455783" y="2073441"/>
                  </a:cubicBezTo>
                  <a:cubicBezTo>
                    <a:pt x="5473231" y="2345119"/>
                    <a:pt x="5310199" y="2527791"/>
                    <a:pt x="5041085" y="2488139"/>
                  </a:cubicBezTo>
                  <a:cubicBezTo>
                    <a:pt x="4871142" y="2467394"/>
                    <a:pt x="4731760" y="2464053"/>
                    <a:pt x="4518964" y="2488139"/>
                  </a:cubicBezTo>
                  <a:cubicBezTo>
                    <a:pt x="4306168" y="2512225"/>
                    <a:pt x="4138993" y="2479004"/>
                    <a:pt x="3765524" y="2488139"/>
                  </a:cubicBezTo>
                  <a:cubicBezTo>
                    <a:pt x="3392055" y="2497274"/>
                    <a:pt x="3319213" y="2457960"/>
                    <a:pt x="3104612" y="2488139"/>
                  </a:cubicBezTo>
                  <a:cubicBezTo>
                    <a:pt x="2890011" y="2518318"/>
                    <a:pt x="2693066" y="2458594"/>
                    <a:pt x="2351171" y="2488139"/>
                  </a:cubicBezTo>
                  <a:cubicBezTo>
                    <a:pt x="2009276" y="2517684"/>
                    <a:pt x="1787614" y="2461456"/>
                    <a:pt x="1643995" y="2488139"/>
                  </a:cubicBezTo>
                  <a:cubicBezTo>
                    <a:pt x="1500376" y="2514822"/>
                    <a:pt x="1323588" y="2498072"/>
                    <a:pt x="1029347" y="2488139"/>
                  </a:cubicBezTo>
                  <a:cubicBezTo>
                    <a:pt x="735106" y="2478206"/>
                    <a:pt x="716849" y="2494938"/>
                    <a:pt x="414698" y="2488139"/>
                  </a:cubicBezTo>
                  <a:cubicBezTo>
                    <a:pt x="186817" y="2540479"/>
                    <a:pt x="30095" y="2275467"/>
                    <a:pt x="0" y="2073441"/>
                  </a:cubicBezTo>
                  <a:cubicBezTo>
                    <a:pt x="2580" y="1807533"/>
                    <a:pt x="15722" y="1691129"/>
                    <a:pt x="0" y="1520527"/>
                  </a:cubicBezTo>
                  <a:cubicBezTo>
                    <a:pt x="-15722" y="1349925"/>
                    <a:pt x="-21767" y="1106686"/>
                    <a:pt x="0" y="934437"/>
                  </a:cubicBezTo>
                  <a:cubicBezTo>
                    <a:pt x="21767" y="762188"/>
                    <a:pt x="-9151" y="601340"/>
                    <a:pt x="0" y="414698"/>
                  </a:cubicBezTo>
                  <a:close/>
                </a:path>
                <a:path w="5455783" h="2488139" stroke="0" extrusionOk="0">
                  <a:moveTo>
                    <a:pt x="0" y="414698"/>
                  </a:moveTo>
                  <a:cubicBezTo>
                    <a:pt x="-17817" y="174677"/>
                    <a:pt x="169654" y="6010"/>
                    <a:pt x="414698" y="0"/>
                  </a:cubicBezTo>
                  <a:cubicBezTo>
                    <a:pt x="627276" y="-13281"/>
                    <a:pt x="976219" y="31429"/>
                    <a:pt x="1168138" y="0"/>
                  </a:cubicBezTo>
                  <a:cubicBezTo>
                    <a:pt x="1360057" y="-31429"/>
                    <a:pt x="1526651" y="-3584"/>
                    <a:pt x="1782787" y="0"/>
                  </a:cubicBezTo>
                  <a:cubicBezTo>
                    <a:pt x="2038923" y="3584"/>
                    <a:pt x="2184788" y="6915"/>
                    <a:pt x="2351171" y="0"/>
                  </a:cubicBezTo>
                  <a:cubicBezTo>
                    <a:pt x="2517554" y="-6915"/>
                    <a:pt x="2904889" y="-34266"/>
                    <a:pt x="3058348" y="0"/>
                  </a:cubicBezTo>
                  <a:cubicBezTo>
                    <a:pt x="3211807" y="34266"/>
                    <a:pt x="3459493" y="5087"/>
                    <a:pt x="3672996" y="0"/>
                  </a:cubicBezTo>
                  <a:cubicBezTo>
                    <a:pt x="3886499" y="-5087"/>
                    <a:pt x="4186897" y="-1169"/>
                    <a:pt x="4426436" y="0"/>
                  </a:cubicBezTo>
                  <a:cubicBezTo>
                    <a:pt x="4665975" y="1169"/>
                    <a:pt x="4764060" y="-4167"/>
                    <a:pt x="5041085" y="0"/>
                  </a:cubicBezTo>
                  <a:cubicBezTo>
                    <a:pt x="5247309" y="37729"/>
                    <a:pt x="5422370" y="146913"/>
                    <a:pt x="5455783" y="414698"/>
                  </a:cubicBezTo>
                  <a:cubicBezTo>
                    <a:pt x="5456209" y="595034"/>
                    <a:pt x="5445955" y="705452"/>
                    <a:pt x="5455783" y="934437"/>
                  </a:cubicBezTo>
                  <a:cubicBezTo>
                    <a:pt x="5465611" y="1163422"/>
                    <a:pt x="5481336" y="1246900"/>
                    <a:pt x="5455783" y="1487352"/>
                  </a:cubicBezTo>
                  <a:cubicBezTo>
                    <a:pt x="5430230" y="1727805"/>
                    <a:pt x="5445404" y="1819784"/>
                    <a:pt x="5455783" y="2073441"/>
                  </a:cubicBezTo>
                  <a:cubicBezTo>
                    <a:pt x="5485943" y="2339416"/>
                    <a:pt x="5284247" y="2475766"/>
                    <a:pt x="5041085" y="2488139"/>
                  </a:cubicBezTo>
                  <a:cubicBezTo>
                    <a:pt x="4879712" y="2519980"/>
                    <a:pt x="4621389" y="2483282"/>
                    <a:pt x="4380173" y="2488139"/>
                  </a:cubicBezTo>
                  <a:cubicBezTo>
                    <a:pt x="4138957" y="2492996"/>
                    <a:pt x="4014338" y="2491056"/>
                    <a:pt x="3719260" y="2488139"/>
                  </a:cubicBezTo>
                  <a:cubicBezTo>
                    <a:pt x="3424182" y="2485222"/>
                    <a:pt x="3207490" y="2514979"/>
                    <a:pt x="2965820" y="2488139"/>
                  </a:cubicBezTo>
                  <a:cubicBezTo>
                    <a:pt x="2724150" y="2461299"/>
                    <a:pt x="2548996" y="2500056"/>
                    <a:pt x="2304908" y="2488139"/>
                  </a:cubicBezTo>
                  <a:cubicBezTo>
                    <a:pt x="2060820" y="2476222"/>
                    <a:pt x="1894932" y="2485373"/>
                    <a:pt x="1782787" y="2488139"/>
                  </a:cubicBezTo>
                  <a:cubicBezTo>
                    <a:pt x="1670642" y="2490905"/>
                    <a:pt x="1396922" y="2507629"/>
                    <a:pt x="1214402" y="2488139"/>
                  </a:cubicBezTo>
                  <a:cubicBezTo>
                    <a:pt x="1031882" y="2468649"/>
                    <a:pt x="663417" y="2469626"/>
                    <a:pt x="414698" y="2488139"/>
                  </a:cubicBezTo>
                  <a:cubicBezTo>
                    <a:pt x="214091" y="2482125"/>
                    <a:pt x="3389" y="2334655"/>
                    <a:pt x="0" y="2073441"/>
                  </a:cubicBezTo>
                  <a:cubicBezTo>
                    <a:pt x="16169" y="1861347"/>
                    <a:pt x="-7084" y="1782873"/>
                    <a:pt x="0" y="1553702"/>
                  </a:cubicBezTo>
                  <a:cubicBezTo>
                    <a:pt x="7084" y="1324531"/>
                    <a:pt x="-8730" y="1271663"/>
                    <a:pt x="0" y="1050549"/>
                  </a:cubicBezTo>
                  <a:cubicBezTo>
                    <a:pt x="8730" y="829435"/>
                    <a:pt x="-19721" y="659849"/>
                    <a:pt x="0" y="414698"/>
                  </a:cubicBezTo>
                  <a:close/>
                </a:path>
              </a:pathLst>
            </a:custGeom>
            <a:solidFill>
              <a:srgbClr val="D1DFED"/>
            </a:solidFill>
            <a:ln>
              <a:solidFill>
                <a:srgbClr val="D1DFED"/>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15FA490-C2D7-0764-155B-5CC11482B2F5}"/>
                </a:ext>
              </a:extLst>
            </p:cNvPr>
            <p:cNvSpPr txBox="1"/>
            <p:nvPr/>
          </p:nvSpPr>
          <p:spPr>
            <a:xfrm>
              <a:off x="616025" y="1956352"/>
              <a:ext cx="5071963" cy="17404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b="1" dirty="0">
                  <a:latin typeface="Poppins" pitchFamily="2" charset="77"/>
                  <a:cs typeface="Poppins" pitchFamily="2" charset="77"/>
                </a:rPr>
                <a:t>Kwek-Kwek</a:t>
              </a:r>
              <a:r>
                <a:rPr lang="en-GB" dirty="0">
                  <a:latin typeface="Poppins" pitchFamily="2" charset="77"/>
                  <a:cs typeface="Poppins" pitchFamily="2" charset="77"/>
                </a:rPr>
                <a:t> are small quail </a:t>
              </a:r>
            </a:p>
            <a:p>
              <a:pPr fontAlgn="base">
                <a:lnSpc>
                  <a:spcPct val="120000"/>
                </a:lnSpc>
              </a:pPr>
              <a:r>
                <a:rPr lang="en-GB" dirty="0">
                  <a:latin typeface="Poppins" pitchFamily="2" charset="77"/>
                  <a:cs typeface="Poppins" pitchFamily="2" charset="77"/>
                </a:rPr>
                <a:t>eggs covered in a bright orange </a:t>
              </a:r>
            </a:p>
            <a:p>
              <a:pPr fontAlgn="base">
                <a:lnSpc>
                  <a:spcPct val="120000"/>
                </a:lnSpc>
              </a:pPr>
              <a:r>
                <a:rPr lang="en-GB" dirty="0">
                  <a:latin typeface="Poppins" pitchFamily="2" charset="77"/>
                  <a:cs typeface="Poppins" pitchFamily="2" charset="77"/>
                </a:rPr>
                <a:t>batter and fried until crunchy. </a:t>
              </a:r>
            </a:p>
            <a:p>
              <a:pPr fontAlgn="base">
                <a:lnSpc>
                  <a:spcPct val="120000"/>
                </a:lnSpc>
              </a:pPr>
              <a:r>
                <a:rPr lang="en-GB" dirty="0">
                  <a:latin typeface="Poppins" pitchFamily="2" charset="77"/>
                  <a:cs typeface="Poppins" pitchFamily="2" charset="77"/>
                </a:rPr>
                <a:t>People in the Philippines eat them as a tasty snack!  ​</a:t>
              </a:r>
            </a:p>
          </p:txBody>
        </p:sp>
        <p:pic>
          <p:nvPicPr>
            <p:cNvPr id="24" name="Picture 23">
              <a:extLst>
                <a:ext uri="{FF2B5EF4-FFF2-40B4-BE49-F238E27FC236}">
                  <a16:creationId xmlns:a16="http://schemas.microsoft.com/office/drawing/2014/main" id="{36D963B6-13BD-66A5-59B3-B557FCB79CA2}"/>
                </a:ext>
              </a:extLst>
            </p:cNvPr>
            <p:cNvPicPr>
              <a:picLocks noChangeAspect="1"/>
            </p:cNvPicPr>
            <p:nvPr/>
          </p:nvPicPr>
          <p:blipFill>
            <a:blip r:embed="rId2">
              <a:extLst>
                <a:ext uri="{28A0092B-C50C-407E-A947-70E740481C1C}">
                  <a14:useLocalDpi xmlns:a14="http://schemas.microsoft.com/office/drawing/2010/main" val="0"/>
                </a:ext>
              </a:extLst>
            </a:blip>
            <a:srcRect l="10978" t="53018" r="57367" b="1801"/>
            <a:stretch>
              <a:fillRect/>
            </a:stretch>
          </p:blipFill>
          <p:spPr>
            <a:xfrm>
              <a:off x="4492954" y="1082061"/>
              <a:ext cx="1733675" cy="1748582"/>
            </a:xfrm>
            <a:prstGeom prst="ellipse">
              <a:avLst/>
            </a:prstGeom>
            <a:ln w="38100">
              <a:solidFill>
                <a:srgbClr val="D1DFED"/>
              </a:solidFill>
            </a:ln>
          </p:spPr>
        </p:pic>
      </p:grpSp>
      <p:grpSp>
        <p:nvGrpSpPr>
          <p:cNvPr id="25" name="Group 24">
            <a:extLst>
              <a:ext uri="{FF2B5EF4-FFF2-40B4-BE49-F238E27FC236}">
                <a16:creationId xmlns:a16="http://schemas.microsoft.com/office/drawing/2014/main" id="{065FACD1-2082-B353-0360-EB2E8076A1B9}"/>
              </a:ext>
            </a:extLst>
          </p:cNvPr>
          <p:cNvGrpSpPr/>
          <p:nvPr/>
        </p:nvGrpSpPr>
        <p:grpSpPr>
          <a:xfrm>
            <a:off x="6328231" y="3589985"/>
            <a:ext cx="5818641" cy="2998890"/>
            <a:chOff x="407988" y="1082061"/>
            <a:chExt cx="5818641" cy="2998890"/>
          </a:xfrm>
        </p:grpSpPr>
        <p:sp>
          <p:nvSpPr>
            <p:cNvPr id="26" name="Rounded Rectangle 25">
              <a:extLst>
                <a:ext uri="{FF2B5EF4-FFF2-40B4-BE49-F238E27FC236}">
                  <a16:creationId xmlns:a16="http://schemas.microsoft.com/office/drawing/2014/main" id="{087D02C6-7D7B-1D67-5840-06BC327E26FE}"/>
                </a:ext>
              </a:extLst>
            </p:cNvPr>
            <p:cNvSpPr/>
            <p:nvPr/>
          </p:nvSpPr>
          <p:spPr>
            <a:xfrm>
              <a:off x="407988" y="1538514"/>
              <a:ext cx="5455783" cy="2542437"/>
            </a:xfrm>
            <a:custGeom>
              <a:avLst/>
              <a:gdLst>
                <a:gd name="csX0" fmla="*/ 0 w 5455783"/>
                <a:gd name="csY0" fmla="*/ 423748 h 2542437"/>
                <a:gd name="csX1" fmla="*/ 423748 w 5455783"/>
                <a:gd name="csY1" fmla="*/ 0 h 2542437"/>
                <a:gd name="csX2" fmla="*/ 5032035 w 5455783"/>
                <a:gd name="csY2" fmla="*/ 0 h 2542437"/>
                <a:gd name="csX3" fmla="*/ 5455783 w 5455783"/>
                <a:gd name="csY3" fmla="*/ 423748 h 2542437"/>
                <a:gd name="csX4" fmla="*/ 5455783 w 5455783"/>
                <a:gd name="csY4" fmla="*/ 2118689 h 2542437"/>
                <a:gd name="csX5" fmla="*/ 5032035 w 5455783"/>
                <a:gd name="csY5" fmla="*/ 2542437 h 2542437"/>
                <a:gd name="csX6" fmla="*/ 423748 w 5455783"/>
                <a:gd name="csY6" fmla="*/ 2542437 h 2542437"/>
                <a:gd name="csX7" fmla="*/ 0 w 5455783"/>
                <a:gd name="csY7" fmla="*/ 2118689 h 2542437"/>
                <a:gd name="csX8" fmla="*/ 0 w 5455783"/>
                <a:gd name="csY8" fmla="*/ 423748 h 25424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455783" h="2542437" fill="none" extrusionOk="0">
                  <a:moveTo>
                    <a:pt x="0" y="423748"/>
                  </a:moveTo>
                  <a:cubicBezTo>
                    <a:pt x="-27838" y="185215"/>
                    <a:pt x="195338" y="4596"/>
                    <a:pt x="423748" y="0"/>
                  </a:cubicBezTo>
                  <a:cubicBezTo>
                    <a:pt x="1087153" y="130954"/>
                    <a:pt x="3639569" y="43574"/>
                    <a:pt x="5032035" y="0"/>
                  </a:cubicBezTo>
                  <a:cubicBezTo>
                    <a:pt x="5289618" y="36280"/>
                    <a:pt x="5479924" y="219289"/>
                    <a:pt x="5455783" y="423748"/>
                  </a:cubicBezTo>
                  <a:cubicBezTo>
                    <a:pt x="5460174" y="715618"/>
                    <a:pt x="5494029" y="1783343"/>
                    <a:pt x="5455783" y="2118689"/>
                  </a:cubicBezTo>
                  <a:cubicBezTo>
                    <a:pt x="5449018" y="2353830"/>
                    <a:pt x="5256778" y="2536029"/>
                    <a:pt x="5032035" y="2542437"/>
                  </a:cubicBezTo>
                  <a:cubicBezTo>
                    <a:pt x="2792489" y="2697634"/>
                    <a:pt x="2412164" y="2705457"/>
                    <a:pt x="423748" y="2542437"/>
                  </a:cubicBezTo>
                  <a:cubicBezTo>
                    <a:pt x="191395" y="2519753"/>
                    <a:pt x="-12093" y="2359780"/>
                    <a:pt x="0" y="2118689"/>
                  </a:cubicBezTo>
                  <a:cubicBezTo>
                    <a:pt x="-42706" y="1742819"/>
                    <a:pt x="57251" y="626261"/>
                    <a:pt x="0" y="423748"/>
                  </a:cubicBezTo>
                  <a:close/>
                </a:path>
                <a:path w="5455783" h="2542437" stroke="0" extrusionOk="0">
                  <a:moveTo>
                    <a:pt x="0" y="423748"/>
                  </a:moveTo>
                  <a:cubicBezTo>
                    <a:pt x="-26652" y="173279"/>
                    <a:pt x="156273" y="12552"/>
                    <a:pt x="423748" y="0"/>
                  </a:cubicBezTo>
                  <a:cubicBezTo>
                    <a:pt x="2323437" y="132882"/>
                    <a:pt x="3595206" y="-84951"/>
                    <a:pt x="5032035" y="0"/>
                  </a:cubicBezTo>
                  <a:cubicBezTo>
                    <a:pt x="5237542" y="27855"/>
                    <a:pt x="5449944" y="221991"/>
                    <a:pt x="5455783" y="423748"/>
                  </a:cubicBezTo>
                  <a:cubicBezTo>
                    <a:pt x="5596643" y="998087"/>
                    <a:pt x="5364963" y="1465057"/>
                    <a:pt x="5455783" y="2118689"/>
                  </a:cubicBezTo>
                  <a:cubicBezTo>
                    <a:pt x="5465052" y="2353819"/>
                    <a:pt x="5282563" y="2508484"/>
                    <a:pt x="5032035" y="2542437"/>
                  </a:cubicBezTo>
                  <a:cubicBezTo>
                    <a:pt x="3958834" y="2630076"/>
                    <a:pt x="2143756" y="2469758"/>
                    <a:pt x="423748" y="2542437"/>
                  </a:cubicBezTo>
                  <a:cubicBezTo>
                    <a:pt x="186188" y="2508769"/>
                    <a:pt x="-22747" y="2384331"/>
                    <a:pt x="0" y="2118689"/>
                  </a:cubicBezTo>
                  <a:cubicBezTo>
                    <a:pt x="-129245" y="1695546"/>
                    <a:pt x="15997" y="1085366"/>
                    <a:pt x="0" y="423748"/>
                  </a:cubicBezTo>
                  <a:close/>
                </a:path>
              </a:pathLst>
            </a:custGeom>
            <a:solidFill>
              <a:srgbClr val="D1DFED"/>
            </a:solidFill>
            <a:ln>
              <a:solidFill>
                <a:srgbClr val="D1DFED"/>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9387C14-9FB2-FAAE-F191-9CB69025409A}"/>
                </a:ext>
              </a:extLst>
            </p:cNvPr>
            <p:cNvSpPr txBox="1"/>
            <p:nvPr/>
          </p:nvSpPr>
          <p:spPr>
            <a:xfrm>
              <a:off x="645025" y="1898347"/>
              <a:ext cx="5071963" cy="17404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b="1" dirty="0">
                  <a:latin typeface="Poppins" pitchFamily="2" charset="77"/>
                  <a:cs typeface="Poppins" pitchFamily="2" charset="77"/>
                </a:rPr>
                <a:t>Ostrich eggs </a:t>
              </a:r>
              <a:r>
                <a:rPr lang="en-GB" dirty="0">
                  <a:latin typeface="Poppins" pitchFamily="2" charset="77"/>
                  <a:cs typeface="Poppins" pitchFamily="2" charset="77"/>
                </a:rPr>
                <a:t>are very big. One </a:t>
              </a:r>
            </a:p>
            <a:p>
              <a:pPr fontAlgn="base">
                <a:lnSpc>
                  <a:spcPct val="120000"/>
                </a:lnSpc>
              </a:pPr>
              <a:r>
                <a:rPr lang="en-GB" dirty="0">
                  <a:latin typeface="Poppins" pitchFamily="2" charset="77"/>
                  <a:cs typeface="Poppins" pitchFamily="2" charset="77"/>
                </a:rPr>
                <a:t>Egg is the same as 24 hen eggs. </a:t>
              </a:r>
            </a:p>
            <a:p>
              <a:pPr fontAlgn="base">
                <a:lnSpc>
                  <a:spcPct val="120000"/>
                </a:lnSpc>
              </a:pPr>
              <a:r>
                <a:rPr lang="en-GB" dirty="0">
                  <a:latin typeface="Poppins" pitchFamily="2" charset="77"/>
                  <a:cs typeface="Poppins" pitchFamily="2" charset="77"/>
                </a:rPr>
                <a:t>Some people in Australia eat them </a:t>
              </a:r>
            </a:p>
            <a:p>
              <a:pPr fontAlgn="base">
                <a:lnSpc>
                  <a:spcPct val="120000"/>
                </a:lnSpc>
              </a:pPr>
              <a:r>
                <a:rPr lang="en-GB" dirty="0">
                  <a:latin typeface="Poppins" pitchFamily="2" charset="77"/>
                  <a:cs typeface="Poppins" pitchFamily="2" charset="77"/>
                </a:rPr>
                <a:t>for a giant breakfast. It takes a long time to cook one egg as they are so large.  ​</a:t>
              </a:r>
            </a:p>
          </p:txBody>
        </p:sp>
        <p:pic>
          <p:nvPicPr>
            <p:cNvPr id="28" name="Picture 27">
              <a:extLst>
                <a:ext uri="{FF2B5EF4-FFF2-40B4-BE49-F238E27FC236}">
                  <a16:creationId xmlns:a16="http://schemas.microsoft.com/office/drawing/2014/main" id="{DD38037F-8816-8131-D326-EAC90BD4C820}"/>
                </a:ext>
              </a:extLst>
            </p:cNvPr>
            <p:cNvPicPr>
              <a:picLocks noChangeAspect="1"/>
            </p:cNvPicPr>
            <p:nvPr/>
          </p:nvPicPr>
          <p:blipFill>
            <a:blip r:embed="rId4">
              <a:extLst>
                <a:ext uri="{28A0092B-C50C-407E-A947-70E740481C1C}">
                  <a14:useLocalDpi xmlns:a14="http://schemas.microsoft.com/office/drawing/2010/main" val="0"/>
                </a:ext>
              </a:extLst>
            </a:blip>
            <a:srcRect l="-547" t="59627" r="58609" b="10484"/>
            <a:stretch>
              <a:fillRect/>
            </a:stretch>
          </p:blipFill>
          <p:spPr>
            <a:xfrm>
              <a:off x="4492954" y="1082061"/>
              <a:ext cx="1733675" cy="1748582"/>
            </a:xfrm>
            <a:prstGeom prst="ellipse">
              <a:avLst/>
            </a:prstGeom>
            <a:ln w="38100">
              <a:solidFill>
                <a:srgbClr val="D1DFED"/>
              </a:solidFill>
            </a:ln>
          </p:spPr>
        </p:pic>
      </p:grpSp>
      <p:sp>
        <p:nvSpPr>
          <p:cNvPr id="29" name="Rounded Rectangle 28">
            <a:extLst>
              <a:ext uri="{FF2B5EF4-FFF2-40B4-BE49-F238E27FC236}">
                <a16:creationId xmlns:a16="http://schemas.microsoft.com/office/drawing/2014/main" id="{800D9D99-8EEA-6B34-4CD8-ECAFA55C7129}"/>
              </a:ext>
            </a:extLst>
          </p:cNvPr>
          <p:cNvSpPr/>
          <p:nvPr/>
        </p:nvSpPr>
        <p:spPr>
          <a:xfrm>
            <a:off x="3349956" y="2519516"/>
            <a:ext cx="5455783" cy="2542437"/>
          </a:xfrm>
          <a:custGeom>
            <a:avLst/>
            <a:gdLst>
              <a:gd name="csX0" fmla="*/ 0 w 5455783"/>
              <a:gd name="csY0" fmla="*/ 423748 h 2542437"/>
              <a:gd name="csX1" fmla="*/ 423748 w 5455783"/>
              <a:gd name="csY1" fmla="*/ 0 h 2542437"/>
              <a:gd name="csX2" fmla="*/ 5032035 w 5455783"/>
              <a:gd name="csY2" fmla="*/ 0 h 2542437"/>
              <a:gd name="csX3" fmla="*/ 5455783 w 5455783"/>
              <a:gd name="csY3" fmla="*/ 423748 h 2542437"/>
              <a:gd name="csX4" fmla="*/ 5455783 w 5455783"/>
              <a:gd name="csY4" fmla="*/ 2118689 h 2542437"/>
              <a:gd name="csX5" fmla="*/ 5032035 w 5455783"/>
              <a:gd name="csY5" fmla="*/ 2542437 h 2542437"/>
              <a:gd name="csX6" fmla="*/ 423748 w 5455783"/>
              <a:gd name="csY6" fmla="*/ 2542437 h 2542437"/>
              <a:gd name="csX7" fmla="*/ 0 w 5455783"/>
              <a:gd name="csY7" fmla="*/ 2118689 h 2542437"/>
              <a:gd name="csX8" fmla="*/ 0 w 5455783"/>
              <a:gd name="csY8" fmla="*/ 423748 h 25424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455783" h="2542437" fill="none" extrusionOk="0">
                <a:moveTo>
                  <a:pt x="0" y="423748"/>
                </a:moveTo>
                <a:cubicBezTo>
                  <a:pt x="-27838" y="185215"/>
                  <a:pt x="195338" y="4596"/>
                  <a:pt x="423748" y="0"/>
                </a:cubicBezTo>
                <a:cubicBezTo>
                  <a:pt x="1087153" y="130954"/>
                  <a:pt x="3639569" y="43574"/>
                  <a:pt x="5032035" y="0"/>
                </a:cubicBezTo>
                <a:cubicBezTo>
                  <a:pt x="5289618" y="36280"/>
                  <a:pt x="5479924" y="219289"/>
                  <a:pt x="5455783" y="423748"/>
                </a:cubicBezTo>
                <a:cubicBezTo>
                  <a:pt x="5460174" y="715618"/>
                  <a:pt x="5494029" y="1783343"/>
                  <a:pt x="5455783" y="2118689"/>
                </a:cubicBezTo>
                <a:cubicBezTo>
                  <a:pt x="5449018" y="2353830"/>
                  <a:pt x="5256778" y="2536029"/>
                  <a:pt x="5032035" y="2542437"/>
                </a:cubicBezTo>
                <a:cubicBezTo>
                  <a:pt x="2792489" y="2697634"/>
                  <a:pt x="2412164" y="2705457"/>
                  <a:pt x="423748" y="2542437"/>
                </a:cubicBezTo>
                <a:cubicBezTo>
                  <a:pt x="191395" y="2519753"/>
                  <a:pt x="-12093" y="2359780"/>
                  <a:pt x="0" y="2118689"/>
                </a:cubicBezTo>
                <a:cubicBezTo>
                  <a:pt x="-42706" y="1742819"/>
                  <a:pt x="57251" y="626261"/>
                  <a:pt x="0" y="423748"/>
                </a:cubicBezTo>
                <a:close/>
              </a:path>
              <a:path w="5455783" h="2542437" stroke="0" extrusionOk="0">
                <a:moveTo>
                  <a:pt x="0" y="423748"/>
                </a:moveTo>
                <a:cubicBezTo>
                  <a:pt x="-26652" y="173279"/>
                  <a:pt x="156273" y="12552"/>
                  <a:pt x="423748" y="0"/>
                </a:cubicBezTo>
                <a:cubicBezTo>
                  <a:pt x="2323437" y="132882"/>
                  <a:pt x="3595206" y="-84951"/>
                  <a:pt x="5032035" y="0"/>
                </a:cubicBezTo>
                <a:cubicBezTo>
                  <a:pt x="5237542" y="27855"/>
                  <a:pt x="5449944" y="221991"/>
                  <a:pt x="5455783" y="423748"/>
                </a:cubicBezTo>
                <a:cubicBezTo>
                  <a:pt x="5596643" y="998087"/>
                  <a:pt x="5364963" y="1465057"/>
                  <a:pt x="5455783" y="2118689"/>
                </a:cubicBezTo>
                <a:cubicBezTo>
                  <a:pt x="5465052" y="2353819"/>
                  <a:pt x="5282563" y="2508484"/>
                  <a:pt x="5032035" y="2542437"/>
                </a:cubicBezTo>
                <a:cubicBezTo>
                  <a:pt x="3958834" y="2630076"/>
                  <a:pt x="2143756" y="2469758"/>
                  <a:pt x="423748" y="2542437"/>
                </a:cubicBezTo>
                <a:cubicBezTo>
                  <a:pt x="186188" y="2508769"/>
                  <a:pt x="-22747" y="2384331"/>
                  <a:pt x="0" y="2118689"/>
                </a:cubicBezTo>
                <a:cubicBezTo>
                  <a:pt x="-129245" y="1695546"/>
                  <a:pt x="15997" y="1085366"/>
                  <a:pt x="0" y="423748"/>
                </a:cubicBezTo>
                <a:close/>
              </a:path>
            </a:pathLst>
          </a:custGeom>
          <a:solidFill>
            <a:srgbClr val="EE3F33"/>
          </a:solidFill>
          <a:ln>
            <a:solidFill>
              <a:srgbClr val="EE3F33"/>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b="1">
                <a:latin typeface="Poppins"/>
                <a:cs typeface="Poppins"/>
              </a:rPr>
              <a:t>Which one would you try </a:t>
            </a:r>
            <a:r>
              <a:rPr lang="en-US" sz="3600" b="1" dirty="0">
                <a:latin typeface="Poppins"/>
                <a:cs typeface="Poppins"/>
              </a:rPr>
              <a:t>and why?</a:t>
            </a:r>
          </a:p>
        </p:txBody>
      </p:sp>
    </p:spTree>
    <p:extLst>
      <p:ext uri="{BB962C8B-B14F-4D97-AF65-F5344CB8AC3E}">
        <p14:creationId xmlns:p14="http://schemas.microsoft.com/office/powerpoint/2010/main" val="39798587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2C1B12-A8BF-1C4B-FC37-284987ED44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344336-F4BB-CDB4-883D-75314DB96385}"/>
              </a:ext>
            </a:extLst>
          </p:cNvPr>
          <p:cNvSpPr>
            <a:spLocks noGrp="1"/>
          </p:cNvSpPr>
          <p:nvPr>
            <p:ph type="title"/>
          </p:nvPr>
        </p:nvSpPr>
        <p:spPr>
          <a:xfrm>
            <a:off x="839788" y="624152"/>
            <a:ext cx="7215641" cy="864961"/>
          </a:xfrm>
        </p:spPr>
        <p:txBody>
          <a:bodyPr>
            <a:normAutofit/>
          </a:bodyPr>
          <a:lstStyle/>
          <a:p>
            <a:pPr>
              <a:lnSpc>
                <a:spcPct val="100000"/>
              </a:lnSpc>
            </a:pPr>
            <a:r>
              <a:rPr lang="en-GB" b="1" dirty="0">
                <a:solidFill>
                  <a:srgbClr val="0B5AA2"/>
                </a:solidFill>
                <a:latin typeface="Poppins ExtraBold" pitchFamily="2" charset="77"/>
                <a:cs typeface="Poppins ExtraBold" pitchFamily="2" charset="77"/>
              </a:rPr>
              <a:t>Eggs around the world</a:t>
            </a:r>
          </a:p>
        </p:txBody>
      </p:sp>
      <p:sp>
        <p:nvSpPr>
          <p:cNvPr id="3" name="TextBox 2">
            <a:extLst>
              <a:ext uri="{FF2B5EF4-FFF2-40B4-BE49-F238E27FC236}">
                <a16:creationId xmlns:a16="http://schemas.microsoft.com/office/drawing/2014/main" id="{0005D3C6-A7A8-0017-41B6-50A0BE4789BE}"/>
              </a:ext>
            </a:extLst>
          </p:cNvPr>
          <p:cNvSpPr txBox="1"/>
          <p:nvPr/>
        </p:nvSpPr>
        <p:spPr>
          <a:xfrm>
            <a:off x="839788" y="1854555"/>
            <a:ext cx="5909355"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sz="2400" dirty="0">
                <a:latin typeface="Poppins" pitchFamily="2" charset="77"/>
                <a:cs typeface="Poppins" pitchFamily="2" charset="77"/>
              </a:rPr>
              <a:t>What is one new thing you learned?​</a:t>
            </a:r>
          </a:p>
          <a:p>
            <a:pPr fontAlgn="base">
              <a:lnSpc>
                <a:spcPct val="120000"/>
              </a:lnSpc>
            </a:pPr>
            <a:r>
              <a:rPr lang="en-GB" sz="2400" dirty="0">
                <a:latin typeface="Poppins" pitchFamily="2" charset="77"/>
                <a:cs typeface="Poppins" pitchFamily="2" charset="77"/>
              </a:rPr>
              <a:t>​</a:t>
            </a:r>
          </a:p>
          <a:p>
            <a:pPr fontAlgn="base">
              <a:lnSpc>
                <a:spcPct val="120000"/>
              </a:lnSpc>
            </a:pPr>
            <a:r>
              <a:rPr lang="en-GB" sz="2400" dirty="0">
                <a:latin typeface="Poppins" pitchFamily="2" charset="77"/>
                <a:cs typeface="Poppins" pitchFamily="2" charset="77"/>
              </a:rPr>
              <a:t>Which egg dish surprised you?​</a:t>
            </a:r>
          </a:p>
          <a:p>
            <a:pPr fontAlgn="base">
              <a:lnSpc>
                <a:spcPct val="120000"/>
              </a:lnSpc>
            </a:pPr>
            <a:r>
              <a:rPr lang="en-GB" sz="2400" dirty="0">
                <a:latin typeface="Poppins" pitchFamily="2" charset="77"/>
                <a:cs typeface="Poppins" pitchFamily="2" charset="77"/>
              </a:rPr>
              <a:t>​</a:t>
            </a:r>
          </a:p>
          <a:p>
            <a:pPr fontAlgn="base">
              <a:lnSpc>
                <a:spcPct val="120000"/>
              </a:lnSpc>
            </a:pPr>
            <a:r>
              <a:rPr lang="en-GB" sz="2400" dirty="0">
                <a:latin typeface="Poppins" pitchFamily="2" charset="77"/>
                <a:cs typeface="Poppins" pitchFamily="2" charset="77"/>
              </a:rPr>
              <a:t>Eggs come from farms all over the world, and we can enjoy them in many different ways, but buying and eating British eggs helps us support our local farmers and our country!</a:t>
            </a:r>
          </a:p>
        </p:txBody>
      </p:sp>
      <p:pic>
        <p:nvPicPr>
          <p:cNvPr id="4" name="Picture 3">
            <a:extLst>
              <a:ext uri="{FF2B5EF4-FFF2-40B4-BE49-F238E27FC236}">
                <a16:creationId xmlns:a16="http://schemas.microsoft.com/office/drawing/2014/main" id="{C17E0BAD-2945-77FA-BD35-02F6528545E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330211">
            <a:off x="7031986" y="-211525"/>
            <a:ext cx="5195402" cy="7352148"/>
          </a:xfrm>
          <a:prstGeom prst="rect">
            <a:avLst/>
          </a:prstGeom>
          <a:effectLst>
            <a:outerShdw blurRad="636532" dist="2540000" sy="23000" kx="1200000" algn="br" rotWithShape="0">
              <a:prstClr val="black">
                <a:alpha val="20000"/>
              </a:prstClr>
            </a:outerShdw>
          </a:effectLst>
        </p:spPr>
      </p:pic>
    </p:spTree>
    <p:extLst>
      <p:ext uri="{BB962C8B-B14F-4D97-AF65-F5344CB8AC3E}">
        <p14:creationId xmlns:p14="http://schemas.microsoft.com/office/powerpoint/2010/main" val="38814775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a2dfac2-b216-4dc1-978e-e7fc036e438b">
      <Terms xmlns="http://schemas.microsoft.com/office/infopath/2007/PartnerControls"/>
    </lcf76f155ced4ddcb4097134ff3c332f>
    <DataChecked xmlns="da2dfac2-b216-4dc1-978e-e7fc036e438b" xsi:nil="true"/>
    <TaxCatchAll xmlns="cb94c81a-359e-42e7-ac29-1e8abd43c7a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9565F4EBDF2214EB88CD667D7FFCA60" ma:contentTypeVersion="16" ma:contentTypeDescription="Create a new document." ma:contentTypeScope="" ma:versionID="2c0dbca01436e14871cacd52dbd7165d">
  <xsd:schema xmlns:xsd="http://www.w3.org/2001/XMLSchema" xmlns:xs="http://www.w3.org/2001/XMLSchema" xmlns:p="http://schemas.microsoft.com/office/2006/metadata/properties" xmlns:ns2="da2dfac2-b216-4dc1-978e-e7fc036e438b" xmlns:ns3="cb94c81a-359e-42e7-ac29-1e8abd43c7a1" targetNamespace="http://schemas.microsoft.com/office/2006/metadata/properties" ma:root="true" ma:fieldsID="7f9a1fce2a9c11e643d49b1daf0fd728" ns2:_="" ns3:_="">
    <xsd:import namespace="da2dfac2-b216-4dc1-978e-e7fc036e438b"/>
    <xsd:import namespace="cb94c81a-359e-42e7-ac29-1e8abd43c7a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DataChecked"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2dfac2-b216-4dc1-978e-e7fc036e43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007704f-416d-454c-bbc2-f265cb201e3f"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DataChecked" ma:index="20" nillable="true" ma:displayName="." ma:format="Dropdown" ma:internalName="DataChecked">
      <xsd:simpleType>
        <xsd:restriction base="dms:Text">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94c81a-359e-42e7-ac29-1e8abd43c7a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1d7f7d7-40f4-4f03-b5c1-9e2157930511}" ma:internalName="TaxCatchAll" ma:showField="CatchAllData" ma:web="cb94c81a-359e-42e7-ac29-1e8abd43c7a1">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ADD7C3-C176-46B8-822A-24419EAA63BB}">
  <ds:schemaRefs>
    <ds:schemaRef ds:uri="cb94c81a-359e-42e7-ac29-1e8abd43c7a1"/>
    <ds:schemaRef ds:uri="da2dfac2-b216-4dc1-978e-e7fc036e438b"/>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96CED6F-8E59-4851-8EA6-6360460D91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2dfac2-b216-4dc1-978e-e7fc036e438b"/>
    <ds:schemaRef ds:uri="cb94c81a-359e-42e7-ac29-1e8abd43c7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05C55F0-C4A6-4AEC-B026-B80053AC141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8771</TotalTime>
  <Words>491</Words>
  <Application>Microsoft Macintosh PowerPoint</Application>
  <PresentationFormat>Widescreen</PresentationFormat>
  <Paragraphs>68</Paragraphs>
  <Slides>10</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Poppins ExtraBold</vt:lpstr>
      <vt:lpstr>Aptos Display</vt:lpstr>
      <vt:lpstr>Arial</vt:lpstr>
      <vt:lpstr>Poppins</vt:lpstr>
      <vt:lpstr>Aptos</vt:lpstr>
      <vt:lpstr>office theme</vt:lpstr>
      <vt:lpstr>Egg explorers</vt:lpstr>
      <vt:lpstr>PowerPoint Presentation</vt:lpstr>
      <vt:lpstr>PowerPoint Presentation</vt:lpstr>
      <vt:lpstr>PowerPoint Presentation</vt:lpstr>
      <vt:lpstr>PowerPoint Presentation</vt:lpstr>
      <vt:lpstr>PowerPoint Presentation</vt:lpstr>
      <vt:lpstr>PowerPoint Presentation</vt:lpstr>
      <vt:lpstr>Fun egg facts</vt:lpstr>
      <vt:lpstr>Eggs around the world</vt:lpstr>
      <vt:lpstr>Brought to you by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Lauren Cribben</cp:lastModifiedBy>
  <cp:revision>68</cp:revision>
  <dcterms:created xsi:type="dcterms:W3CDTF">2025-12-03T09:28:16Z</dcterms:created>
  <dcterms:modified xsi:type="dcterms:W3CDTF">2026-04-29T12:59:49Z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0x01010039565F4EBDF2214EB88CD667D7FFCA60</vt:lpwstr>
  </property>
  <property fmtid="{D5CDD505-2E9C-101B-9397-08002B2CF9AE}" pid="3" name="MediaServiceImageTags">
    <vt:lpwstr/>
  </property>
</Properties>
</file>