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3"/>
  </p:notesMasterIdLst>
  <p:sldIdLst>
    <p:sldId id="307" r:id="rId5"/>
    <p:sldId id="257" r:id="rId6"/>
    <p:sldId id="320" r:id="rId7"/>
    <p:sldId id="298" r:id="rId8"/>
    <p:sldId id="321" r:id="rId9"/>
    <p:sldId id="322" r:id="rId10"/>
    <p:sldId id="323" r:id="rId11"/>
    <p:sldId id="278" r:id="rId12"/>
  </p:sldIdLst>
  <p:sldSz cx="12192000" cy="6858000"/>
  <p:notesSz cx="6858000" cy="9144000"/>
  <p:embeddedFontLst>
    <p:embeddedFont>
      <p:font typeface="Poppins" pitchFamily="2" charset="77"/>
      <p:regular r:id="rId14"/>
      <p:bold r:id="rId15"/>
      <p:italic r:id="rId16"/>
      <p:boldItalic r:id="rId17"/>
    </p:embeddedFont>
    <p:embeddedFont>
      <p:font typeface="Poppins ExtraBold" pitchFamily="2" charset="77"/>
      <p:bold r:id="rId18"/>
      <p:boldItalic r:id="rId19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5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5AA2"/>
    <a:srgbClr val="EE3F33"/>
    <a:srgbClr val="E03F33"/>
    <a:srgbClr val="D1DFED"/>
    <a:srgbClr val="FAB6B1"/>
    <a:srgbClr val="FFF2F0"/>
    <a:srgbClr val="2574D4"/>
    <a:srgbClr val="F6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4856EA-A03C-72EC-E885-703E9358A7BB}" v="7" dt="2026-03-20T09:56:25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3"/>
    <p:restoredTop sz="94607"/>
  </p:normalViewPr>
  <p:slideViewPr>
    <p:cSldViewPr snapToGrid="0">
      <p:cViewPr varScale="1">
        <p:scale>
          <a:sx n="101" d="100"/>
          <a:sy n="101" d="100"/>
        </p:scale>
        <p:origin x="624" y="200"/>
      </p:cViewPr>
      <p:guideLst>
        <p:guide orient="horz" pos="1344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Barwell" userId="S::dan.barwell@educationcompany.co.uk::2a7f1cc5-30e4-4c59-9ee5-4339f4163110" providerId="AD" clId="Web-{6B3127E0-169F-5879-4393-023EDE932386}"/>
    <pc:docChg chg="modSld">
      <pc:chgData name="Dan Barwell" userId="S::dan.barwell@educationcompany.co.uk::2a7f1cc5-30e4-4c59-9ee5-4339f4163110" providerId="AD" clId="Web-{6B3127E0-169F-5879-4393-023EDE932386}" dt="2026-03-10T09:16:48.111" v="4" actId="20577"/>
      <pc:docMkLst>
        <pc:docMk/>
      </pc:docMkLst>
    </pc:docChg>
  </pc:docChgLst>
  <pc:docChgLst>
    <pc:chgData name="Dan Barwell" userId="S::dan.barwell@educationcompany.co.uk::2a7f1cc5-30e4-4c59-9ee5-4339f4163110" providerId="AD" clId="Web-{514856EA-A03C-72EC-E885-703E9358A7BB}"/>
    <pc:docChg chg="modSld">
      <pc:chgData name="Dan Barwell" userId="S::dan.barwell@educationcompany.co.uk::2a7f1cc5-30e4-4c59-9ee5-4339f4163110" providerId="AD" clId="Web-{514856EA-A03C-72EC-E885-703E9358A7BB}" dt="2026-03-20T09:56:25.593" v="2" actId="20577"/>
      <pc:docMkLst>
        <pc:docMk/>
      </pc:docMkLst>
      <pc:sldChg chg="modSp">
        <pc:chgData name="Dan Barwell" userId="S::dan.barwell@educationcompany.co.uk::2a7f1cc5-30e4-4c59-9ee5-4339f4163110" providerId="AD" clId="Web-{514856EA-A03C-72EC-E885-703E9358A7BB}" dt="2026-03-20T09:56:25.593" v="2" actId="20577"/>
        <pc:sldMkLst>
          <pc:docMk/>
          <pc:sldMk cId="2899403159" sldId="322"/>
        </pc:sldMkLst>
        <pc:spChg chg="mod">
          <ac:chgData name="Dan Barwell" userId="S::dan.barwell@educationcompany.co.uk::2a7f1cc5-30e4-4c59-9ee5-4339f4163110" providerId="AD" clId="Web-{514856EA-A03C-72EC-E885-703E9358A7BB}" dt="2026-03-20T09:56:25.593" v="2" actId="20577"/>
          <ac:spMkLst>
            <pc:docMk/>
            <pc:sldMk cId="2899403159" sldId="322"/>
            <ac:spMk id="7" creationId="{3484372B-5AAB-F646-C095-A963A521ECE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F4B71-7E08-C14A-A413-F7DA8452FF4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B8757-1D66-7B48-B21F-FD17011FF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7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87A70D-3A76-308D-F1F0-296A8559C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FEA90-B1BD-3D1C-A461-940389DAC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3202806"/>
            <a:ext cx="5722802" cy="2252726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Eggs are </a:t>
            </a:r>
            <a:r>
              <a:rPr lang="en-GB" b="1" dirty="0" err="1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eggscellent</a:t>
            </a:r>
            <a:endParaRPr lang="en-GB" b="1" dirty="0">
              <a:solidFill>
                <a:schemeClr val="bg1"/>
              </a:solidFill>
              <a:latin typeface="Poppins ExtraBold" pitchFamily="2" charset="77"/>
              <a:cs typeface="Poppins ExtraBol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8B8ABE-2393-C4D9-57A3-4EA025F2D3D4}"/>
              </a:ext>
            </a:extLst>
          </p:cNvPr>
          <p:cNvSpPr txBox="1"/>
          <p:nvPr/>
        </p:nvSpPr>
        <p:spPr>
          <a:xfrm>
            <a:off x="2665663" y="4509243"/>
            <a:ext cx="1223210" cy="6216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6" name="Picture 5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350785ED-501B-DE95-75B6-9DBE27146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886" y="20677"/>
            <a:ext cx="1657350" cy="1885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99F6D-11F1-E472-BF77-613C0A24A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1491">
            <a:off x="7118260" y="4447133"/>
            <a:ext cx="2677848" cy="3789493"/>
          </a:xfrm>
          <a:prstGeom prst="rect">
            <a:avLst/>
          </a:prstGeom>
          <a:effectLst>
            <a:outerShdw blurRad="539452" dist="278958" dir="10800000" algn="r" rotWithShape="0">
              <a:prstClr val="black">
                <a:alpha val="39287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02BF90-1B32-751E-A591-1615A133C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602">
            <a:off x="6858198" y="195763"/>
            <a:ext cx="2677848" cy="3789493"/>
          </a:xfrm>
          <a:prstGeom prst="rect">
            <a:avLst/>
          </a:prstGeom>
          <a:effectLst>
            <a:outerShdw blurRad="539452" dist="278958" dir="10800000" algn="r" rotWithShape="0">
              <a:prstClr val="black">
                <a:alpha val="39287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FDAF42-C315-371D-0977-CF0FEF44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1378">
            <a:off x="9857072" y="2286273"/>
            <a:ext cx="2677848" cy="3789493"/>
          </a:xfrm>
          <a:prstGeom prst="rect">
            <a:avLst/>
          </a:prstGeom>
          <a:effectLst>
            <a:outerShdw blurRad="539452" dist="278958" dir="10800000" algn="r" rotWithShape="0">
              <a:prstClr val="black">
                <a:alpha val="39287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A71EEC-2F03-3A7C-0B61-7DDCC4FA0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2294">
            <a:off x="3301730" y="-567509"/>
            <a:ext cx="2677848" cy="3789493"/>
          </a:xfrm>
          <a:prstGeom prst="rect">
            <a:avLst/>
          </a:prstGeom>
          <a:effectLst>
            <a:outerShdw blurRad="539452" dist="278958" dir="10800000" algn="r" rotWithShape="0">
              <a:prstClr val="black">
                <a:alpha val="39287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854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558FE-D3A7-5FB7-A56E-D1A5C63FE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4A5EAF-3470-FB44-3C57-A13FAA5C70B2}"/>
              </a:ext>
            </a:extLst>
          </p:cNvPr>
          <p:cNvSpPr txBox="1"/>
          <p:nvPr/>
        </p:nvSpPr>
        <p:spPr>
          <a:xfrm>
            <a:off x="1641840" y="5818225"/>
            <a:ext cx="8908320" cy="5170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Which is the odd one out? Justify your decision.</a:t>
            </a:r>
            <a:endParaRPr lang="en-GB" sz="36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Picture 4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D2897C5D-D0FF-4C89-415E-9ECDC4E9C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49B7F-412E-E725-BBBB-1C472F94ADFF}"/>
              </a:ext>
            </a:extLst>
          </p:cNvPr>
          <p:cNvSpPr txBox="1"/>
          <p:nvPr/>
        </p:nvSpPr>
        <p:spPr>
          <a:xfrm>
            <a:off x="866772" y="527768"/>
            <a:ext cx="10458456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Odd egg out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pPr algn="ctr"/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2A99B4-240F-2F71-99A8-42E950927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9" b="16699"/>
          <a:stretch/>
        </p:blipFill>
        <p:spPr>
          <a:xfrm>
            <a:off x="482186" y="1308554"/>
            <a:ext cx="3203170" cy="3203170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CE9593-56E5-787B-AAA6-6F79868BC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8" t="26856" r="913" b="17686"/>
          <a:stretch>
            <a:fillRect/>
          </a:stretch>
        </p:blipFill>
        <p:spPr>
          <a:xfrm rot="5400000">
            <a:off x="4494415" y="2073867"/>
            <a:ext cx="3203170" cy="3203170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C444B0-6525-7B1B-B96C-96A83556C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3" t="70673" r="44216" b="2254"/>
          <a:stretch>
            <a:fillRect/>
          </a:stretch>
        </p:blipFill>
        <p:spPr>
          <a:xfrm>
            <a:off x="8506644" y="1308554"/>
            <a:ext cx="3203170" cy="3203170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</p:spTree>
    <p:extLst>
      <p:ext uri="{BB962C8B-B14F-4D97-AF65-F5344CB8AC3E}">
        <p14:creationId xmlns:p14="http://schemas.microsoft.com/office/powerpoint/2010/main" val="13601870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5F62B-DD2D-CE10-970A-028EA262D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CD932D8-FDC9-A9BB-02E7-CC55148167A1}"/>
              </a:ext>
            </a:extLst>
          </p:cNvPr>
          <p:cNvSpPr txBox="1"/>
          <p:nvPr/>
        </p:nvSpPr>
        <p:spPr>
          <a:xfrm>
            <a:off x="1825905" y="2795028"/>
            <a:ext cx="8540190" cy="22898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You have just used lots of fantastic descriptive language to explain your choices. 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algn="ctr"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algn="ctr"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In today's lesson, we are going to build on those skills to describe eggs in even more detail. 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Picture 4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DD51CA35-BF70-671E-9FCC-1C92257B8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FB015A-6790-E631-A007-D3A290AF40A5}"/>
              </a:ext>
            </a:extLst>
          </p:cNvPr>
          <p:cNvSpPr txBox="1"/>
          <p:nvPr/>
        </p:nvSpPr>
        <p:spPr>
          <a:xfrm>
            <a:off x="229498" y="1748588"/>
            <a:ext cx="11733005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Describe, describe, describe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325421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0CBC1A-C73C-D53D-3108-9EF3C9C01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76956A7-C907-3324-8366-B1E511DFA8C7}"/>
              </a:ext>
            </a:extLst>
          </p:cNvPr>
          <p:cNvSpPr txBox="1"/>
          <p:nvPr/>
        </p:nvSpPr>
        <p:spPr>
          <a:xfrm>
            <a:off x="850900" y="3286851"/>
            <a:ext cx="6099745" cy="16219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Now, you are going to read an information text about eggs and answer the questions. </a:t>
            </a:r>
            <a:endParaRPr lang="en-GB" sz="4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B7300C-FB6F-9868-6AA8-139899F1AB32}"/>
              </a:ext>
            </a:extLst>
          </p:cNvPr>
          <p:cNvSpPr txBox="1"/>
          <p:nvPr/>
        </p:nvSpPr>
        <p:spPr>
          <a:xfrm>
            <a:off x="839787" y="1974409"/>
            <a:ext cx="769188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Egg fact or fiction</a:t>
            </a:r>
          </a:p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90B25-5EB7-9834-0007-2748EF02F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82303">
            <a:off x="7372129" y="3879963"/>
            <a:ext cx="5954435" cy="4207706"/>
          </a:xfrm>
          <a:prstGeom prst="rect">
            <a:avLst/>
          </a:prstGeom>
          <a:effectLst>
            <a:outerShdw blurRad="330200" sx="103000" sy="103000" algn="ctr" rotWithShape="0">
              <a:prstClr val="black">
                <a:alpha val="3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3EAF25-0FBA-D52A-FCF0-2909C0BCC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34413">
            <a:off x="7673968" y="232946"/>
            <a:ext cx="5954434" cy="4207706"/>
          </a:xfrm>
          <a:prstGeom prst="rect">
            <a:avLst/>
          </a:prstGeom>
          <a:effectLst>
            <a:outerShdw blurRad="333213" sx="103000" sy="103000" algn="ctr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6823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335825-A1D0-A67C-3D11-89EBE6D4A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CE2EAA74-FBC9-D998-FF56-38E6459449AB}"/>
              </a:ext>
            </a:extLst>
          </p:cNvPr>
          <p:cNvSpPr txBox="1"/>
          <p:nvPr/>
        </p:nvSpPr>
        <p:spPr>
          <a:xfrm>
            <a:off x="1704181" y="2799821"/>
            <a:ext cx="8783638" cy="24314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120000"/>
              </a:lnSpc>
            </a:pPr>
            <a:r>
              <a:rPr lang="en-US" sz="3200" dirty="0">
                <a:latin typeface="Poppins" pitchFamily="2" charset="77"/>
                <a:cs typeface="Poppins" pitchFamily="2" charset="77"/>
              </a:rPr>
              <a:t>How many different adjectives can you think of that describe eggs?</a:t>
            </a:r>
          </a:p>
          <a:p>
            <a:pPr algn="ctr" fontAlgn="base">
              <a:lnSpc>
                <a:spcPct val="120000"/>
              </a:lnSpc>
            </a:pPr>
            <a:endParaRPr lang="en-US" sz="3200" dirty="0">
              <a:latin typeface="Poppins" pitchFamily="2" charset="77"/>
              <a:cs typeface="Poppins" pitchFamily="2" charset="77"/>
            </a:endParaRPr>
          </a:p>
          <a:p>
            <a:pPr algn="ctr" fontAlgn="base">
              <a:lnSpc>
                <a:spcPct val="120000"/>
              </a:lnSpc>
            </a:pPr>
            <a:r>
              <a:rPr lang="en-US" sz="3200" dirty="0">
                <a:latin typeface="Poppins" pitchFamily="2" charset="77"/>
                <a:cs typeface="Poppins" pitchFamily="2" charset="77"/>
              </a:rPr>
              <a:t>Can you think of a </a:t>
            </a:r>
            <a:r>
              <a:rPr lang="en-US" sz="3200" b="1" dirty="0">
                <a:latin typeface="Poppins" pitchFamily="2" charset="77"/>
                <a:cs typeface="Poppins" pitchFamily="2" charset="77"/>
              </a:rPr>
              <a:t>simile</a:t>
            </a:r>
            <a:r>
              <a:rPr lang="en-US" sz="3200" dirty="0">
                <a:latin typeface="Poppins" pitchFamily="2" charset="77"/>
                <a:cs typeface="Poppins" pitchFamily="2" charset="77"/>
              </a:rPr>
              <a:t> or </a:t>
            </a:r>
            <a:r>
              <a:rPr lang="en-US" sz="3200" b="1" dirty="0">
                <a:latin typeface="Poppins" pitchFamily="2" charset="77"/>
                <a:cs typeface="Poppins" pitchFamily="2" charset="77"/>
              </a:rPr>
              <a:t>metaphor</a:t>
            </a:r>
            <a:r>
              <a:rPr lang="en-US" sz="3200" dirty="0">
                <a:latin typeface="Poppins" pitchFamily="2" charset="77"/>
                <a:cs typeface="Poppins" pitchFamily="2" charset="77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F043FE-81B3-9CF3-9641-F4FCC93F2C23}"/>
              </a:ext>
            </a:extLst>
          </p:cNvPr>
          <p:cNvSpPr txBox="1"/>
          <p:nvPr/>
        </p:nvSpPr>
        <p:spPr>
          <a:xfrm>
            <a:off x="1961925" y="1461979"/>
            <a:ext cx="826815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5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Egg adjectives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51747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5B7EAC-3908-48F0-D283-9EE18ACFD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3BA93C6-509B-908B-B033-F6B54D0FD3DE}"/>
              </a:ext>
            </a:extLst>
          </p:cNvPr>
          <p:cNvSpPr txBox="1"/>
          <p:nvPr/>
        </p:nvSpPr>
        <p:spPr>
          <a:xfrm>
            <a:off x="839786" y="1431158"/>
            <a:ext cx="7936011" cy="5170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Choose from one of these two writing activities:</a:t>
            </a:r>
            <a:endParaRPr lang="en-GB" sz="36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7BA034-3BF3-8B3E-D1E2-958AEFC484F9}"/>
              </a:ext>
            </a:extLst>
          </p:cNvPr>
          <p:cNvSpPr txBox="1"/>
          <p:nvPr/>
        </p:nvSpPr>
        <p:spPr>
          <a:xfrm>
            <a:off x="839787" y="486318"/>
            <a:ext cx="7085013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 err="1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Eggsplanations</a:t>
            </a:r>
            <a:endParaRPr lang="en-GB" b="1" dirty="0">
              <a:solidFill>
                <a:schemeClr val="bg1"/>
              </a:solidFill>
              <a:latin typeface="Poppins ExtraBold" pitchFamily="2" charset="77"/>
              <a:cs typeface="Poppins ExtraBold" pitchFamily="2" charset="77"/>
            </a:endParaRPr>
          </a:p>
          <a:p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967851-878B-85E7-343A-D107FB4CAB15}"/>
              </a:ext>
            </a:extLst>
          </p:cNvPr>
          <p:cNvGrpSpPr/>
          <p:nvPr/>
        </p:nvGrpSpPr>
        <p:grpSpPr>
          <a:xfrm>
            <a:off x="555625" y="2133600"/>
            <a:ext cx="5327651" cy="4302011"/>
            <a:chOff x="263525" y="2133600"/>
            <a:chExt cx="5327651" cy="430201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63BB1B39-006E-5D3A-4018-A0A0CD8B1183}"/>
                </a:ext>
              </a:extLst>
            </p:cNvPr>
            <p:cNvSpPr/>
            <p:nvPr/>
          </p:nvSpPr>
          <p:spPr>
            <a:xfrm>
              <a:off x="263525" y="2133600"/>
              <a:ext cx="5327651" cy="4302011"/>
            </a:xfrm>
            <a:custGeom>
              <a:avLst/>
              <a:gdLst>
                <a:gd name="csX0" fmla="*/ 0 w 5327651"/>
                <a:gd name="csY0" fmla="*/ 717016 h 4302011"/>
                <a:gd name="csX1" fmla="*/ 717016 w 5327651"/>
                <a:gd name="csY1" fmla="*/ 0 h 4302011"/>
                <a:gd name="csX2" fmla="*/ 1327016 w 5327651"/>
                <a:gd name="csY2" fmla="*/ 0 h 4302011"/>
                <a:gd name="csX3" fmla="*/ 1859144 w 5327651"/>
                <a:gd name="csY3" fmla="*/ 0 h 4302011"/>
                <a:gd name="csX4" fmla="*/ 2547017 w 5327651"/>
                <a:gd name="csY4" fmla="*/ 0 h 4302011"/>
                <a:gd name="csX5" fmla="*/ 3118081 w 5327651"/>
                <a:gd name="csY5" fmla="*/ 0 h 4302011"/>
                <a:gd name="csX6" fmla="*/ 3650209 w 5327651"/>
                <a:gd name="csY6" fmla="*/ 0 h 4302011"/>
                <a:gd name="csX7" fmla="*/ 4610635 w 5327651"/>
                <a:gd name="csY7" fmla="*/ 0 h 4302011"/>
                <a:gd name="csX8" fmla="*/ 5327651 w 5327651"/>
                <a:gd name="csY8" fmla="*/ 717016 h 4302011"/>
                <a:gd name="csX9" fmla="*/ 5327651 w 5327651"/>
                <a:gd name="csY9" fmla="*/ 1319292 h 4302011"/>
                <a:gd name="csX10" fmla="*/ 5327651 w 5327651"/>
                <a:gd name="csY10" fmla="*/ 1835528 h 4302011"/>
                <a:gd name="csX11" fmla="*/ 5327651 w 5327651"/>
                <a:gd name="csY11" fmla="*/ 2380444 h 4302011"/>
                <a:gd name="csX12" fmla="*/ 5327651 w 5327651"/>
                <a:gd name="csY12" fmla="*/ 2954040 h 4302011"/>
                <a:gd name="csX13" fmla="*/ 5327651 w 5327651"/>
                <a:gd name="csY13" fmla="*/ 3584995 h 4302011"/>
                <a:gd name="csX14" fmla="*/ 4610635 w 5327651"/>
                <a:gd name="csY14" fmla="*/ 4302011 h 4302011"/>
                <a:gd name="csX15" fmla="*/ 3961699 w 5327651"/>
                <a:gd name="csY15" fmla="*/ 4302011 h 4302011"/>
                <a:gd name="csX16" fmla="*/ 3273826 w 5327651"/>
                <a:gd name="csY16" fmla="*/ 4302011 h 4302011"/>
                <a:gd name="csX17" fmla="*/ 2663826 w 5327651"/>
                <a:gd name="csY17" fmla="*/ 4302011 h 4302011"/>
                <a:gd name="csX18" fmla="*/ 1975953 w 5327651"/>
                <a:gd name="csY18" fmla="*/ 4302011 h 4302011"/>
                <a:gd name="csX19" fmla="*/ 1404889 w 5327651"/>
                <a:gd name="csY19" fmla="*/ 4302011 h 4302011"/>
                <a:gd name="csX20" fmla="*/ 717016 w 5327651"/>
                <a:gd name="csY20" fmla="*/ 4302011 h 4302011"/>
                <a:gd name="csX21" fmla="*/ 0 w 5327651"/>
                <a:gd name="csY21" fmla="*/ 3584995 h 4302011"/>
                <a:gd name="csX22" fmla="*/ 0 w 5327651"/>
                <a:gd name="csY22" fmla="*/ 2982719 h 4302011"/>
                <a:gd name="csX23" fmla="*/ 0 w 5327651"/>
                <a:gd name="csY23" fmla="*/ 2351764 h 4302011"/>
                <a:gd name="csX24" fmla="*/ 0 w 5327651"/>
                <a:gd name="csY24" fmla="*/ 1806848 h 4302011"/>
                <a:gd name="csX25" fmla="*/ 0 w 5327651"/>
                <a:gd name="csY25" fmla="*/ 1290612 h 4302011"/>
                <a:gd name="csX26" fmla="*/ 0 w 5327651"/>
                <a:gd name="csY26" fmla="*/ 717016 h 43020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</a:cxnLst>
              <a:rect l="l" t="t" r="r" b="b"/>
              <a:pathLst>
                <a:path w="5327651" h="4302011" fill="none" extrusionOk="0">
                  <a:moveTo>
                    <a:pt x="0" y="717016"/>
                  </a:moveTo>
                  <a:cubicBezTo>
                    <a:pt x="-3313" y="252269"/>
                    <a:pt x="387572" y="41928"/>
                    <a:pt x="717016" y="0"/>
                  </a:cubicBezTo>
                  <a:cubicBezTo>
                    <a:pt x="880662" y="28482"/>
                    <a:pt x="1099175" y="4066"/>
                    <a:pt x="1327016" y="0"/>
                  </a:cubicBezTo>
                  <a:cubicBezTo>
                    <a:pt x="1554857" y="-4066"/>
                    <a:pt x="1594239" y="-7766"/>
                    <a:pt x="1859144" y="0"/>
                  </a:cubicBezTo>
                  <a:cubicBezTo>
                    <a:pt x="2124049" y="7766"/>
                    <a:pt x="2401842" y="-2981"/>
                    <a:pt x="2547017" y="0"/>
                  </a:cubicBezTo>
                  <a:cubicBezTo>
                    <a:pt x="2692192" y="2981"/>
                    <a:pt x="2913809" y="7054"/>
                    <a:pt x="3118081" y="0"/>
                  </a:cubicBezTo>
                  <a:cubicBezTo>
                    <a:pt x="3322353" y="-7054"/>
                    <a:pt x="3472063" y="11758"/>
                    <a:pt x="3650209" y="0"/>
                  </a:cubicBezTo>
                  <a:cubicBezTo>
                    <a:pt x="3828355" y="-11758"/>
                    <a:pt x="4273986" y="-23445"/>
                    <a:pt x="4610635" y="0"/>
                  </a:cubicBezTo>
                  <a:cubicBezTo>
                    <a:pt x="4988286" y="68651"/>
                    <a:pt x="5374725" y="334521"/>
                    <a:pt x="5327651" y="717016"/>
                  </a:cubicBezTo>
                  <a:cubicBezTo>
                    <a:pt x="5320929" y="940083"/>
                    <a:pt x="5302026" y="1166535"/>
                    <a:pt x="5327651" y="1319292"/>
                  </a:cubicBezTo>
                  <a:cubicBezTo>
                    <a:pt x="5353276" y="1472049"/>
                    <a:pt x="5332499" y="1661775"/>
                    <a:pt x="5327651" y="1835528"/>
                  </a:cubicBezTo>
                  <a:cubicBezTo>
                    <a:pt x="5322803" y="2009281"/>
                    <a:pt x="5328330" y="2134503"/>
                    <a:pt x="5327651" y="2380444"/>
                  </a:cubicBezTo>
                  <a:cubicBezTo>
                    <a:pt x="5326972" y="2626385"/>
                    <a:pt x="5312560" y="2732164"/>
                    <a:pt x="5327651" y="2954040"/>
                  </a:cubicBezTo>
                  <a:cubicBezTo>
                    <a:pt x="5342742" y="3175916"/>
                    <a:pt x="5308175" y="3458423"/>
                    <a:pt x="5327651" y="3584995"/>
                  </a:cubicBezTo>
                  <a:cubicBezTo>
                    <a:pt x="5346771" y="4030138"/>
                    <a:pt x="5028922" y="4312381"/>
                    <a:pt x="4610635" y="4302011"/>
                  </a:cubicBezTo>
                  <a:cubicBezTo>
                    <a:pt x="4411313" y="4272026"/>
                    <a:pt x="4217152" y="4281753"/>
                    <a:pt x="3961699" y="4302011"/>
                  </a:cubicBezTo>
                  <a:cubicBezTo>
                    <a:pt x="3706246" y="4322269"/>
                    <a:pt x="3444240" y="4324228"/>
                    <a:pt x="3273826" y="4302011"/>
                  </a:cubicBezTo>
                  <a:cubicBezTo>
                    <a:pt x="3103412" y="4279794"/>
                    <a:pt x="2832638" y="4292728"/>
                    <a:pt x="2663826" y="4302011"/>
                  </a:cubicBezTo>
                  <a:cubicBezTo>
                    <a:pt x="2495014" y="4311294"/>
                    <a:pt x="2306376" y="4318554"/>
                    <a:pt x="1975953" y="4302011"/>
                  </a:cubicBezTo>
                  <a:cubicBezTo>
                    <a:pt x="1645530" y="4285468"/>
                    <a:pt x="1662642" y="4325623"/>
                    <a:pt x="1404889" y="4302011"/>
                  </a:cubicBezTo>
                  <a:cubicBezTo>
                    <a:pt x="1147136" y="4278399"/>
                    <a:pt x="941786" y="4332326"/>
                    <a:pt x="717016" y="4302011"/>
                  </a:cubicBezTo>
                  <a:cubicBezTo>
                    <a:pt x="412847" y="4333512"/>
                    <a:pt x="-32523" y="3916452"/>
                    <a:pt x="0" y="3584995"/>
                  </a:cubicBezTo>
                  <a:cubicBezTo>
                    <a:pt x="21783" y="3350931"/>
                    <a:pt x="17662" y="3252274"/>
                    <a:pt x="0" y="2982719"/>
                  </a:cubicBezTo>
                  <a:cubicBezTo>
                    <a:pt x="-17662" y="2713164"/>
                    <a:pt x="6" y="2598954"/>
                    <a:pt x="0" y="2351764"/>
                  </a:cubicBezTo>
                  <a:cubicBezTo>
                    <a:pt x="-6" y="2104574"/>
                    <a:pt x="14115" y="1941439"/>
                    <a:pt x="0" y="1806848"/>
                  </a:cubicBezTo>
                  <a:cubicBezTo>
                    <a:pt x="-14115" y="1672257"/>
                    <a:pt x="12143" y="1521590"/>
                    <a:pt x="0" y="1290612"/>
                  </a:cubicBezTo>
                  <a:cubicBezTo>
                    <a:pt x="-12143" y="1059634"/>
                    <a:pt x="24441" y="895757"/>
                    <a:pt x="0" y="717016"/>
                  </a:cubicBezTo>
                  <a:close/>
                </a:path>
                <a:path w="5327651" h="4302011" stroke="0" extrusionOk="0">
                  <a:moveTo>
                    <a:pt x="0" y="717016"/>
                  </a:moveTo>
                  <a:cubicBezTo>
                    <a:pt x="-36048" y="298784"/>
                    <a:pt x="277004" y="16519"/>
                    <a:pt x="717016" y="0"/>
                  </a:cubicBezTo>
                  <a:cubicBezTo>
                    <a:pt x="1051764" y="33047"/>
                    <a:pt x="1277080" y="-16761"/>
                    <a:pt x="1443825" y="0"/>
                  </a:cubicBezTo>
                  <a:cubicBezTo>
                    <a:pt x="1610570" y="16761"/>
                    <a:pt x="1857695" y="-10304"/>
                    <a:pt x="2053825" y="0"/>
                  </a:cubicBezTo>
                  <a:cubicBezTo>
                    <a:pt x="2249955" y="10304"/>
                    <a:pt x="2407318" y="-15317"/>
                    <a:pt x="2624889" y="0"/>
                  </a:cubicBezTo>
                  <a:cubicBezTo>
                    <a:pt x="2842460" y="15317"/>
                    <a:pt x="3073457" y="-21063"/>
                    <a:pt x="3312762" y="0"/>
                  </a:cubicBezTo>
                  <a:cubicBezTo>
                    <a:pt x="3552067" y="21063"/>
                    <a:pt x="3705956" y="-19797"/>
                    <a:pt x="3922762" y="0"/>
                  </a:cubicBezTo>
                  <a:cubicBezTo>
                    <a:pt x="4139568" y="19797"/>
                    <a:pt x="4313770" y="-7164"/>
                    <a:pt x="4610635" y="0"/>
                  </a:cubicBezTo>
                  <a:cubicBezTo>
                    <a:pt x="5000809" y="-55527"/>
                    <a:pt x="5276538" y="392052"/>
                    <a:pt x="5327651" y="717016"/>
                  </a:cubicBezTo>
                  <a:cubicBezTo>
                    <a:pt x="5320684" y="842927"/>
                    <a:pt x="5313757" y="1069388"/>
                    <a:pt x="5327651" y="1233252"/>
                  </a:cubicBezTo>
                  <a:cubicBezTo>
                    <a:pt x="5341545" y="1397116"/>
                    <a:pt x="5305538" y="1541538"/>
                    <a:pt x="5327651" y="1806848"/>
                  </a:cubicBezTo>
                  <a:cubicBezTo>
                    <a:pt x="5349764" y="2072158"/>
                    <a:pt x="5340057" y="2213255"/>
                    <a:pt x="5327651" y="2380444"/>
                  </a:cubicBezTo>
                  <a:cubicBezTo>
                    <a:pt x="5315245" y="2547633"/>
                    <a:pt x="5321476" y="2659716"/>
                    <a:pt x="5327651" y="2925360"/>
                  </a:cubicBezTo>
                  <a:cubicBezTo>
                    <a:pt x="5333826" y="3191004"/>
                    <a:pt x="5324677" y="3417668"/>
                    <a:pt x="5327651" y="3584995"/>
                  </a:cubicBezTo>
                  <a:cubicBezTo>
                    <a:pt x="5360867" y="3939757"/>
                    <a:pt x="4948414" y="4279505"/>
                    <a:pt x="4610635" y="4302011"/>
                  </a:cubicBezTo>
                  <a:cubicBezTo>
                    <a:pt x="4339012" y="4270152"/>
                    <a:pt x="4275343" y="4323314"/>
                    <a:pt x="3961699" y="4302011"/>
                  </a:cubicBezTo>
                  <a:cubicBezTo>
                    <a:pt x="3648055" y="4280708"/>
                    <a:pt x="3485338" y="4307520"/>
                    <a:pt x="3234890" y="4302011"/>
                  </a:cubicBezTo>
                  <a:cubicBezTo>
                    <a:pt x="2984442" y="4296502"/>
                    <a:pt x="2823546" y="4325603"/>
                    <a:pt x="2585953" y="4302011"/>
                  </a:cubicBezTo>
                  <a:cubicBezTo>
                    <a:pt x="2348360" y="4278419"/>
                    <a:pt x="2203698" y="4299635"/>
                    <a:pt x="2053825" y="4302011"/>
                  </a:cubicBezTo>
                  <a:cubicBezTo>
                    <a:pt x="1903952" y="4304387"/>
                    <a:pt x="1745560" y="4327903"/>
                    <a:pt x="1482761" y="4302011"/>
                  </a:cubicBezTo>
                  <a:cubicBezTo>
                    <a:pt x="1219962" y="4276119"/>
                    <a:pt x="1054842" y="4311847"/>
                    <a:pt x="717016" y="4302011"/>
                  </a:cubicBezTo>
                  <a:cubicBezTo>
                    <a:pt x="413825" y="4282373"/>
                    <a:pt x="8592" y="4062581"/>
                    <a:pt x="0" y="3584995"/>
                  </a:cubicBezTo>
                  <a:cubicBezTo>
                    <a:pt x="-3391" y="3358119"/>
                    <a:pt x="3115" y="3289455"/>
                    <a:pt x="0" y="3068759"/>
                  </a:cubicBezTo>
                  <a:cubicBezTo>
                    <a:pt x="-3115" y="2848063"/>
                    <a:pt x="-24362" y="2745892"/>
                    <a:pt x="0" y="2581202"/>
                  </a:cubicBezTo>
                  <a:cubicBezTo>
                    <a:pt x="24362" y="2416512"/>
                    <a:pt x="12871" y="2261996"/>
                    <a:pt x="0" y="2093646"/>
                  </a:cubicBezTo>
                  <a:cubicBezTo>
                    <a:pt x="-12871" y="1925296"/>
                    <a:pt x="9985" y="1642023"/>
                    <a:pt x="0" y="1520050"/>
                  </a:cubicBezTo>
                  <a:cubicBezTo>
                    <a:pt x="-9985" y="1398077"/>
                    <a:pt x="-14558" y="891996"/>
                    <a:pt x="0" y="71701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A54E4C-ACCE-EAD5-7317-1A77184F7BD3}"/>
                </a:ext>
              </a:extLst>
            </p:cNvPr>
            <p:cNvSpPr txBox="1"/>
            <p:nvPr/>
          </p:nvSpPr>
          <p:spPr>
            <a:xfrm>
              <a:off x="542926" y="2401827"/>
              <a:ext cx="4943474" cy="5170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sz="2400" b="1" dirty="0">
                  <a:solidFill>
                    <a:srgbClr val="0B5AA2"/>
                  </a:solidFill>
                  <a:latin typeface="Poppins" pitchFamily="2" charset="77"/>
                  <a:cs typeface="Poppins" pitchFamily="2" charset="77"/>
                </a:rPr>
                <a:t>Non-fiction</a:t>
              </a:r>
              <a:endParaRPr lang="en-GB" sz="3600" b="1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84372B-5AAB-F646-C095-A963A521ECE7}"/>
                </a:ext>
              </a:extLst>
            </p:cNvPr>
            <p:cNvSpPr txBox="1"/>
            <p:nvPr/>
          </p:nvSpPr>
          <p:spPr>
            <a:xfrm>
              <a:off x="542926" y="2966686"/>
              <a:ext cx="4943474" cy="31762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lnSpc>
                  <a:spcPct val="120000"/>
                </a:lnSpc>
              </a:pPr>
              <a:r>
                <a:rPr lang="en-GB" sz="2400" dirty="0">
                  <a:latin typeface="Poppins"/>
                  <a:cs typeface="Poppins"/>
                </a:rPr>
                <a:t>Write a top 5 egg facts page. </a:t>
              </a:r>
              <a:r>
                <a:rPr lang="en-US" sz="2400" dirty="0">
                  <a:latin typeface="Poppins"/>
                  <a:cs typeface="Poppins"/>
                </a:rPr>
                <a:t>​</a:t>
              </a:r>
            </a:p>
            <a:p>
              <a:pPr fontAlgn="base">
                <a:lnSpc>
                  <a:spcPct val="120000"/>
                </a:lnSpc>
              </a:pPr>
              <a:endParaRPr lang="en-GB" sz="2400" dirty="0">
                <a:latin typeface="Poppins" pitchFamily="2" charset="77"/>
                <a:cs typeface="Poppins" pitchFamily="2" charset="77"/>
              </a:endParaRPr>
            </a:p>
            <a:p>
              <a:pPr fontAlgn="base">
                <a:lnSpc>
                  <a:spcPct val="120000"/>
                </a:lnSpc>
              </a:pPr>
              <a:r>
                <a:rPr lang="en-GB" sz="2400" dirty="0">
                  <a:latin typeface="Poppins" pitchFamily="2" charset="77"/>
                  <a:cs typeface="Poppins" pitchFamily="2" charset="77"/>
                </a:rPr>
                <a:t>Remember to include: ​</a:t>
              </a:r>
            </a:p>
            <a:p>
              <a:pPr marL="342900" indent="-342900" fontAlgn="base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Poppins" pitchFamily="2" charset="77"/>
                  <a:cs typeface="Poppins" pitchFamily="2" charset="77"/>
                </a:rPr>
                <a:t>Headings</a:t>
              </a:r>
              <a:r>
                <a:rPr lang="en-US" sz="2400" dirty="0">
                  <a:latin typeface="Poppins" pitchFamily="2" charset="77"/>
                  <a:cs typeface="Poppins" pitchFamily="2" charset="77"/>
                </a:rPr>
                <a:t>​</a:t>
              </a:r>
            </a:p>
            <a:p>
              <a:pPr marL="342900" indent="-342900" fontAlgn="base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Poppins" pitchFamily="2" charset="77"/>
                  <a:cs typeface="Poppins" pitchFamily="2" charset="77"/>
                </a:rPr>
                <a:t>Bullet points</a:t>
              </a:r>
              <a:r>
                <a:rPr lang="en-US" sz="2400" dirty="0">
                  <a:latin typeface="Poppins" pitchFamily="2" charset="77"/>
                  <a:cs typeface="Poppins" pitchFamily="2" charset="77"/>
                </a:rPr>
                <a:t>​</a:t>
              </a:r>
            </a:p>
            <a:p>
              <a:pPr marL="342900" indent="-342900" fontAlgn="base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Poppins" pitchFamily="2" charset="77"/>
                  <a:cs typeface="Poppins" pitchFamily="2" charset="77"/>
                </a:rPr>
                <a:t>Similes and metaphors</a:t>
              </a:r>
              <a:r>
                <a:rPr lang="en-US" sz="2400" dirty="0">
                  <a:latin typeface="Poppins" pitchFamily="2" charset="77"/>
                  <a:cs typeface="Poppins" pitchFamily="2" charset="77"/>
                </a:rPr>
                <a:t>​</a:t>
              </a:r>
            </a:p>
            <a:p>
              <a:pPr marL="342900" indent="-342900" fontAlgn="base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Poppins" pitchFamily="2" charset="77"/>
                  <a:cs typeface="Poppins" pitchFamily="2" charset="77"/>
                </a:rPr>
                <a:t>Descriptive adjectives</a:t>
              </a:r>
              <a:r>
                <a:rPr lang="en-US" sz="2400" dirty="0">
                  <a:latin typeface="Poppins" pitchFamily="2" charset="77"/>
                  <a:cs typeface="Poppins" pitchFamily="2" charset="77"/>
                </a:rPr>
                <a:t>​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99E54A-5FBF-D575-DC6C-694A440F97EE}"/>
              </a:ext>
            </a:extLst>
          </p:cNvPr>
          <p:cNvGrpSpPr/>
          <p:nvPr/>
        </p:nvGrpSpPr>
        <p:grpSpPr>
          <a:xfrm>
            <a:off x="6308725" y="2133599"/>
            <a:ext cx="5327650" cy="4302011"/>
            <a:chOff x="6308725" y="2133599"/>
            <a:chExt cx="5327650" cy="4302011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0DD693A-8299-7C23-8377-7A2C91264ADD}"/>
                </a:ext>
              </a:extLst>
            </p:cNvPr>
            <p:cNvSpPr/>
            <p:nvPr/>
          </p:nvSpPr>
          <p:spPr>
            <a:xfrm rot="10800000">
              <a:off x="6308725" y="2133599"/>
              <a:ext cx="5327650" cy="4302011"/>
            </a:xfrm>
            <a:custGeom>
              <a:avLst/>
              <a:gdLst>
                <a:gd name="csX0" fmla="*/ 0 w 5327650"/>
                <a:gd name="csY0" fmla="*/ 717016 h 4302011"/>
                <a:gd name="csX1" fmla="*/ 717016 w 5327650"/>
                <a:gd name="csY1" fmla="*/ 0 h 4302011"/>
                <a:gd name="csX2" fmla="*/ 1327016 w 5327650"/>
                <a:gd name="csY2" fmla="*/ 0 h 4302011"/>
                <a:gd name="csX3" fmla="*/ 1859144 w 5327650"/>
                <a:gd name="csY3" fmla="*/ 0 h 4302011"/>
                <a:gd name="csX4" fmla="*/ 2547016 w 5327650"/>
                <a:gd name="csY4" fmla="*/ 0 h 4302011"/>
                <a:gd name="csX5" fmla="*/ 3118080 w 5327650"/>
                <a:gd name="csY5" fmla="*/ 0 h 4302011"/>
                <a:gd name="csX6" fmla="*/ 3650208 w 5327650"/>
                <a:gd name="csY6" fmla="*/ 0 h 4302011"/>
                <a:gd name="csX7" fmla="*/ 4610634 w 5327650"/>
                <a:gd name="csY7" fmla="*/ 0 h 4302011"/>
                <a:gd name="csX8" fmla="*/ 5327650 w 5327650"/>
                <a:gd name="csY8" fmla="*/ 717016 h 4302011"/>
                <a:gd name="csX9" fmla="*/ 5327650 w 5327650"/>
                <a:gd name="csY9" fmla="*/ 1319292 h 4302011"/>
                <a:gd name="csX10" fmla="*/ 5327650 w 5327650"/>
                <a:gd name="csY10" fmla="*/ 1835528 h 4302011"/>
                <a:gd name="csX11" fmla="*/ 5327650 w 5327650"/>
                <a:gd name="csY11" fmla="*/ 2380444 h 4302011"/>
                <a:gd name="csX12" fmla="*/ 5327650 w 5327650"/>
                <a:gd name="csY12" fmla="*/ 2954040 h 4302011"/>
                <a:gd name="csX13" fmla="*/ 5327650 w 5327650"/>
                <a:gd name="csY13" fmla="*/ 3584995 h 4302011"/>
                <a:gd name="csX14" fmla="*/ 4610634 w 5327650"/>
                <a:gd name="csY14" fmla="*/ 4302011 h 4302011"/>
                <a:gd name="csX15" fmla="*/ 3961698 w 5327650"/>
                <a:gd name="csY15" fmla="*/ 4302011 h 4302011"/>
                <a:gd name="csX16" fmla="*/ 3273825 w 5327650"/>
                <a:gd name="csY16" fmla="*/ 4302011 h 4302011"/>
                <a:gd name="csX17" fmla="*/ 2663825 w 5327650"/>
                <a:gd name="csY17" fmla="*/ 4302011 h 4302011"/>
                <a:gd name="csX18" fmla="*/ 1975952 w 5327650"/>
                <a:gd name="csY18" fmla="*/ 4302011 h 4302011"/>
                <a:gd name="csX19" fmla="*/ 1404889 w 5327650"/>
                <a:gd name="csY19" fmla="*/ 4302011 h 4302011"/>
                <a:gd name="csX20" fmla="*/ 717016 w 5327650"/>
                <a:gd name="csY20" fmla="*/ 4302011 h 4302011"/>
                <a:gd name="csX21" fmla="*/ 0 w 5327650"/>
                <a:gd name="csY21" fmla="*/ 3584995 h 4302011"/>
                <a:gd name="csX22" fmla="*/ 0 w 5327650"/>
                <a:gd name="csY22" fmla="*/ 2982719 h 4302011"/>
                <a:gd name="csX23" fmla="*/ 0 w 5327650"/>
                <a:gd name="csY23" fmla="*/ 2351764 h 4302011"/>
                <a:gd name="csX24" fmla="*/ 0 w 5327650"/>
                <a:gd name="csY24" fmla="*/ 1806848 h 4302011"/>
                <a:gd name="csX25" fmla="*/ 0 w 5327650"/>
                <a:gd name="csY25" fmla="*/ 1290612 h 4302011"/>
                <a:gd name="csX26" fmla="*/ 0 w 5327650"/>
                <a:gd name="csY26" fmla="*/ 717016 h 43020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</a:cxnLst>
              <a:rect l="l" t="t" r="r" b="b"/>
              <a:pathLst>
                <a:path w="5327650" h="4302011" fill="none" extrusionOk="0">
                  <a:moveTo>
                    <a:pt x="0" y="717016"/>
                  </a:moveTo>
                  <a:cubicBezTo>
                    <a:pt x="-3313" y="252269"/>
                    <a:pt x="387572" y="41928"/>
                    <a:pt x="717016" y="0"/>
                  </a:cubicBezTo>
                  <a:cubicBezTo>
                    <a:pt x="880662" y="28482"/>
                    <a:pt x="1099175" y="4066"/>
                    <a:pt x="1327016" y="0"/>
                  </a:cubicBezTo>
                  <a:cubicBezTo>
                    <a:pt x="1554857" y="-4066"/>
                    <a:pt x="1594239" y="-7766"/>
                    <a:pt x="1859144" y="0"/>
                  </a:cubicBezTo>
                  <a:cubicBezTo>
                    <a:pt x="2124049" y="7766"/>
                    <a:pt x="2402902" y="858"/>
                    <a:pt x="2547016" y="0"/>
                  </a:cubicBezTo>
                  <a:cubicBezTo>
                    <a:pt x="2691130" y="-858"/>
                    <a:pt x="2913808" y="7054"/>
                    <a:pt x="3118080" y="0"/>
                  </a:cubicBezTo>
                  <a:cubicBezTo>
                    <a:pt x="3322352" y="-7054"/>
                    <a:pt x="3472062" y="11758"/>
                    <a:pt x="3650208" y="0"/>
                  </a:cubicBezTo>
                  <a:cubicBezTo>
                    <a:pt x="3828354" y="-11758"/>
                    <a:pt x="4273985" y="-23445"/>
                    <a:pt x="4610634" y="0"/>
                  </a:cubicBezTo>
                  <a:cubicBezTo>
                    <a:pt x="4988285" y="68651"/>
                    <a:pt x="5374724" y="334521"/>
                    <a:pt x="5327650" y="717016"/>
                  </a:cubicBezTo>
                  <a:cubicBezTo>
                    <a:pt x="5320928" y="940083"/>
                    <a:pt x="5302025" y="1166535"/>
                    <a:pt x="5327650" y="1319292"/>
                  </a:cubicBezTo>
                  <a:cubicBezTo>
                    <a:pt x="5353275" y="1472049"/>
                    <a:pt x="5332498" y="1661775"/>
                    <a:pt x="5327650" y="1835528"/>
                  </a:cubicBezTo>
                  <a:cubicBezTo>
                    <a:pt x="5322802" y="2009281"/>
                    <a:pt x="5328329" y="2134503"/>
                    <a:pt x="5327650" y="2380444"/>
                  </a:cubicBezTo>
                  <a:cubicBezTo>
                    <a:pt x="5326971" y="2626385"/>
                    <a:pt x="5312559" y="2732164"/>
                    <a:pt x="5327650" y="2954040"/>
                  </a:cubicBezTo>
                  <a:cubicBezTo>
                    <a:pt x="5342741" y="3175916"/>
                    <a:pt x="5308174" y="3458423"/>
                    <a:pt x="5327650" y="3584995"/>
                  </a:cubicBezTo>
                  <a:cubicBezTo>
                    <a:pt x="5346770" y="4030138"/>
                    <a:pt x="5028921" y="4312381"/>
                    <a:pt x="4610634" y="4302011"/>
                  </a:cubicBezTo>
                  <a:cubicBezTo>
                    <a:pt x="4411312" y="4272026"/>
                    <a:pt x="4217151" y="4281753"/>
                    <a:pt x="3961698" y="4302011"/>
                  </a:cubicBezTo>
                  <a:cubicBezTo>
                    <a:pt x="3706245" y="4322269"/>
                    <a:pt x="3444239" y="4324228"/>
                    <a:pt x="3273825" y="4302011"/>
                  </a:cubicBezTo>
                  <a:cubicBezTo>
                    <a:pt x="3103411" y="4279794"/>
                    <a:pt x="2832637" y="4292728"/>
                    <a:pt x="2663825" y="4302011"/>
                  </a:cubicBezTo>
                  <a:cubicBezTo>
                    <a:pt x="2495013" y="4311294"/>
                    <a:pt x="2306375" y="4318554"/>
                    <a:pt x="1975952" y="4302011"/>
                  </a:cubicBezTo>
                  <a:cubicBezTo>
                    <a:pt x="1645529" y="4285468"/>
                    <a:pt x="1656280" y="4325299"/>
                    <a:pt x="1404889" y="4302011"/>
                  </a:cubicBezTo>
                  <a:cubicBezTo>
                    <a:pt x="1153498" y="4278723"/>
                    <a:pt x="941786" y="4332326"/>
                    <a:pt x="717016" y="4302011"/>
                  </a:cubicBezTo>
                  <a:cubicBezTo>
                    <a:pt x="412847" y="4333512"/>
                    <a:pt x="-32523" y="3916452"/>
                    <a:pt x="0" y="3584995"/>
                  </a:cubicBezTo>
                  <a:cubicBezTo>
                    <a:pt x="21783" y="3350931"/>
                    <a:pt x="17662" y="3252274"/>
                    <a:pt x="0" y="2982719"/>
                  </a:cubicBezTo>
                  <a:cubicBezTo>
                    <a:pt x="-17662" y="2713164"/>
                    <a:pt x="6" y="2598954"/>
                    <a:pt x="0" y="2351764"/>
                  </a:cubicBezTo>
                  <a:cubicBezTo>
                    <a:pt x="-6" y="2104574"/>
                    <a:pt x="14115" y="1941439"/>
                    <a:pt x="0" y="1806848"/>
                  </a:cubicBezTo>
                  <a:cubicBezTo>
                    <a:pt x="-14115" y="1672257"/>
                    <a:pt x="12143" y="1521590"/>
                    <a:pt x="0" y="1290612"/>
                  </a:cubicBezTo>
                  <a:cubicBezTo>
                    <a:pt x="-12143" y="1059634"/>
                    <a:pt x="24441" y="895757"/>
                    <a:pt x="0" y="717016"/>
                  </a:cubicBezTo>
                  <a:close/>
                </a:path>
                <a:path w="5327650" h="4302011" stroke="0" extrusionOk="0">
                  <a:moveTo>
                    <a:pt x="0" y="717016"/>
                  </a:moveTo>
                  <a:cubicBezTo>
                    <a:pt x="-36048" y="298784"/>
                    <a:pt x="277004" y="16519"/>
                    <a:pt x="717016" y="0"/>
                  </a:cubicBezTo>
                  <a:cubicBezTo>
                    <a:pt x="1051764" y="33047"/>
                    <a:pt x="1277080" y="-16761"/>
                    <a:pt x="1443825" y="0"/>
                  </a:cubicBezTo>
                  <a:cubicBezTo>
                    <a:pt x="1610570" y="16761"/>
                    <a:pt x="1857695" y="-10304"/>
                    <a:pt x="2053825" y="0"/>
                  </a:cubicBezTo>
                  <a:cubicBezTo>
                    <a:pt x="2249955" y="10304"/>
                    <a:pt x="2407318" y="-15317"/>
                    <a:pt x="2624889" y="0"/>
                  </a:cubicBezTo>
                  <a:cubicBezTo>
                    <a:pt x="2842460" y="15317"/>
                    <a:pt x="3077309" y="-19469"/>
                    <a:pt x="3312761" y="0"/>
                  </a:cubicBezTo>
                  <a:cubicBezTo>
                    <a:pt x="3548213" y="19469"/>
                    <a:pt x="3705955" y="-19797"/>
                    <a:pt x="3922761" y="0"/>
                  </a:cubicBezTo>
                  <a:cubicBezTo>
                    <a:pt x="4139567" y="19797"/>
                    <a:pt x="4313769" y="-7164"/>
                    <a:pt x="4610634" y="0"/>
                  </a:cubicBezTo>
                  <a:cubicBezTo>
                    <a:pt x="5000808" y="-55527"/>
                    <a:pt x="5276537" y="392052"/>
                    <a:pt x="5327650" y="717016"/>
                  </a:cubicBezTo>
                  <a:cubicBezTo>
                    <a:pt x="5320683" y="842927"/>
                    <a:pt x="5313756" y="1069388"/>
                    <a:pt x="5327650" y="1233252"/>
                  </a:cubicBezTo>
                  <a:cubicBezTo>
                    <a:pt x="5341544" y="1397116"/>
                    <a:pt x="5305537" y="1541538"/>
                    <a:pt x="5327650" y="1806848"/>
                  </a:cubicBezTo>
                  <a:cubicBezTo>
                    <a:pt x="5349763" y="2072158"/>
                    <a:pt x="5340056" y="2213255"/>
                    <a:pt x="5327650" y="2380444"/>
                  </a:cubicBezTo>
                  <a:cubicBezTo>
                    <a:pt x="5315244" y="2547633"/>
                    <a:pt x="5321475" y="2659716"/>
                    <a:pt x="5327650" y="2925360"/>
                  </a:cubicBezTo>
                  <a:cubicBezTo>
                    <a:pt x="5333825" y="3191004"/>
                    <a:pt x="5324676" y="3417668"/>
                    <a:pt x="5327650" y="3584995"/>
                  </a:cubicBezTo>
                  <a:cubicBezTo>
                    <a:pt x="5360866" y="3939757"/>
                    <a:pt x="4948413" y="4279505"/>
                    <a:pt x="4610634" y="4302011"/>
                  </a:cubicBezTo>
                  <a:cubicBezTo>
                    <a:pt x="4339011" y="4270152"/>
                    <a:pt x="4275342" y="4323314"/>
                    <a:pt x="3961698" y="4302011"/>
                  </a:cubicBezTo>
                  <a:cubicBezTo>
                    <a:pt x="3648054" y="4280708"/>
                    <a:pt x="3485337" y="4307520"/>
                    <a:pt x="3234889" y="4302011"/>
                  </a:cubicBezTo>
                  <a:cubicBezTo>
                    <a:pt x="2984441" y="4296502"/>
                    <a:pt x="2819489" y="4323921"/>
                    <a:pt x="2585953" y="4302011"/>
                  </a:cubicBezTo>
                  <a:cubicBezTo>
                    <a:pt x="2352417" y="4280101"/>
                    <a:pt x="2203698" y="4299635"/>
                    <a:pt x="2053825" y="4302011"/>
                  </a:cubicBezTo>
                  <a:cubicBezTo>
                    <a:pt x="1903952" y="4304387"/>
                    <a:pt x="1745560" y="4327903"/>
                    <a:pt x="1482761" y="4302011"/>
                  </a:cubicBezTo>
                  <a:cubicBezTo>
                    <a:pt x="1219962" y="4276119"/>
                    <a:pt x="1054842" y="4311847"/>
                    <a:pt x="717016" y="4302011"/>
                  </a:cubicBezTo>
                  <a:cubicBezTo>
                    <a:pt x="413825" y="4282373"/>
                    <a:pt x="8592" y="4062581"/>
                    <a:pt x="0" y="3584995"/>
                  </a:cubicBezTo>
                  <a:cubicBezTo>
                    <a:pt x="-3391" y="3358119"/>
                    <a:pt x="3115" y="3289455"/>
                    <a:pt x="0" y="3068759"/>
                  </a:cubicBezTo>
                  <a:cubicBezTo>
                    <a:pt x="-3115" y="2848063"/>
                    <a:pt x="-24362" y="2745892"/>
                    <a:pt x="0" y="2581202"/>
                  </a:cubicBezTo>
                  <a:cubicBezTo>
                    <a:pt x="24362" y="2416512"/>
                    <a:pt x="12871" y="2261996"/>
                    <a:pt x="0" y="2093646"/>
                  </a:cubicBezTo>
                  <a:cubicBezTo>
                    <a:pt x="-12871" y="1925296"/>
                    <a:pt x="9985" y="1642023"/>
                    <a:pt x="0" y="1520050"/>
                  </a:cubicBezTo>
                  <a:cubicBezTo>
                    <a:pt x="-9985" y="1398077"/>
                    <a:pt x="-14558" y="891996"/>
                    <a:pt x="0" y="71701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D3C4D1-4E08-9E03-47C6-9C6BF1C2D5DB}"/>
                </a:ext>
              </a:extLst>
            </p:cNvPr>
            <p:cNvSpPr txBox="1"/>
            <p:nvPr/>
          </p:nvSpPr>
          <p:spPr>
            <a:xfrm>
              <a:off x="6588126" y="2401827"/>
              <a:ext cx="4943474" cy="5170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sz="2400" b="1" dirty="0">
                  <a:solidFill>
                    <a:srgbClr val="0B5AA2"/>
                  </a:solidFill>
                  <a:latin typeface="Poppins" pitchFamily="2" charset="77"/>
                  <a:cs typeface="Poppins" pitchFamily="2" charset="77"/>
                </a:rPr>
                <a:t>Creative writing</a:t>
              </a:r>
              <a:endParaRPr lang="en-GB" sz="3600" b="1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C754FF-7B47-FF66-49E7-A5787CD37BC4}"/>
                </a:ext>
              </a:extLst>
            </p:cNvPr>
            <p:cNvSpPr txBox="1"/>
            <p:nvPr/>
          </p:nvSpPr>
          <p:spPr>
            <a:xfrm>
              <a:off x="6588126" y="2966686"/>
              <a:ext cx="4943474" cy="228985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lnSpc>
                  <a:spcPct val="120000"/>
                </a:lnSpc>
              </a:pPr>
              <a:r>
                <a:rPr lang="en-GB" sz="2400" dirty="0">
                  <a:latin typeface="Poppins" pitchFamily="2" charset="77"/>
                  <a:cs typeface="Poppins" pitchFamily="2" charset="77"/>
                </a:rPr>
                <a:t>Imagine you are in an egg about to hatch. Write a diary entry describing how you are feeling, your surroundings and what is happening.</a:t>
              </a:r>
              <a:endParaRPr lang="en-US" sz="2400" dirty="0"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403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9418D-BACB-A934-132F-EB49BF986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CB72812-5821-BF27-7D6A-3C8E10483BBB}"/>
              </a:ext>
            </a:extLst>
          </p:cNvPr>
          <p:cNvSpPr txBox="1"/>
          <p:nvPr/>
        </p:nvSpPr>
        <p:spPr>
          <a:xfrm>
            <a:off x="839786" y="1880029"/>
            <a:ext cx="5738813" cy="42073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Wow! What a lot you know.</a:t>
            </a:r>
          </a:p>
          <a:p>
            <a:pPr>
              <a:lnSpc>
                <a:spcPct val="120000"/>
              </a:lnSpc>
            </a:pPr>
            <a:endParaRPr lang="en-GB" sz="2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20000"/>
              </a:lnSpc>
            </a:pPr>
            <a:r>
              <a:rPr lang="en-GB" sz="2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Share your favourite egg fact with a partner.</a:t>
            </a:r>
          </a:p>
          <a:p>
            <a:pPr>
              <a:lnSpc>
                <a:spcPct val="120000"/>
              </a:lnSpc>
            </a:pPr>
            <a:endParaRPr lang="en-GB" sz="2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20000"/>
              </a:lnSpc>
            </a:pPr>
            <a:r>
              <a:rPr lang="en-GB" sz="2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What do you think is the most </a:t>
            </a:r>
            <a:r>
              <a:rPr lang="en-GB" sz="28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eggscellent</a:t>
            </a:r>
            <a:r>
              <a:rPr lang="en-GB" sz="2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adjective or piece of writing? </a:t>
            </a:r>
            <a:endParaRPr lang="en-GB" sz="40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622392-741B-CB00-B302-91465F5614EF}"/>
              </a:ext>
            </a:extLst>
          </p:cNvPr>
          <p:cNvSpPr txBox="1"/>
          <p:nvPr/>
        </p:nvSpPr>
        <p:spPr>
          <a:xfrm>
            <a:off x="839787" y="871260"/>
            <a:ext cx="10485439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Sharing </a:t>
            </a:r>
            <a:r>
              <a:rPr lang="en-GB" sz="4400" b="1" dirty="0" err="1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eggscellence</a:t>
            </a:r>
            <a:endParaRPr lang="en-GB" b="1" dirty="0">
              <a:solidFill>
                <a:schemeClr val="bg1"/>
              </a:solidFill>
              <a:latin typeface="Poppins ExtraBold" pitchFamily="2" charset="77"/>
              <a:cs typeface="Poppins ExtraBold" pitchFamily="2" charset="77"/>
            </a:endParaRP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B29DFE-2D42-0C37-1118-5AC44C67B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0211">
            <a:off x="7031986" y="-211526"/>
            <a:ext cx="5195402" cy="7352150"/>
          </a:xfrm>
          <a:prstGeom prst="rect">
            <a:avLst/>
          </a:prstGeom>
          <a:effectLst>
            <a:outerShdw blurRad="636532" dist="254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2303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7EDBAF49-AE58-EB35-3013-B68217BF1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0" y="0"/>
            <a:ext cx="1657350" cy="18859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EDFEB5F-BDC1-B309-CDCD-D7F60207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4270096"/>
            <a:ext cx="5868987" cy="10554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200" b="1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Brought to you by</a:t>
            </a:r>
          </a:p>
        </p:txBody>
      </p:sp>
      <p:pic>
        <p:nvPicPr>
          <p:cNvPr id="2" name="Picture 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B3A0FE3B-2C6D-87DF-EA72-EC603E3E5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5240815"/>
            <a:ext cx="8021782" cy="1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423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565F4EBDF2214EB88CD667D7FFCA60" ma:contentTypeVersion="16" ma:contentTypeDescription="Create a new document." ma:contentTypeScope="" ma:versionID="2c0dbca01436e14871cacd52dbd7165d">
  <xsd:schema xmlns:xsd="http://www.w3.org/2001/XMLSchema" xmlns:xs="http://www.w3.org/2001/XMLSchema" xmlns:p="http://schemas.microsoft.com/office/2006/metadata/properties" xmlns:ns2="da2dfac2-b216-4dc1-978e-e7fc036e438b" xmlns:ns3="cb94c81a-359e-42e7-ac29-1e8abd43c7a1" targetNamespace="http://schemas.microsoft.com/office/2006/metadata/properties" ma:root="true" ma:fieldsID="7f9a1fce2a9c11e643d49b1daf0fd728" ns2:_="" ns3:_="">
    <xsd:import namespace="da2dfac2-b216-4dc1-978e-e7fc036e438b"/>
    <xsd:import namespace="cb94c81a-359e-42e7-ac29-1e8abd43c7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DataChecked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2dfac2-b216-4dc1-978e-e7fc036e43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DataChecked" ma:index="20" nillable="true" ma:displayName="." ma:format="Dropdown" ma:internalName="DataChecked">
      <xsd:simpleType>
        <xsd:restriction base="dms:Text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4c81a-359e-42e7-ac29-1e8abd43c7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1d7f7d7-40f4-4f03-b5c1-9e2157930511}" ma:internalName="TaxCatchAll" ma:showField="CatchAllData" ma:web="cb94c81a-359e-42e7-ac29-1e8abd43c7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2dfac2-b216-4dc1-978e-e7fc036e438b">
      <Terms xmlns="http://schemas.microsoft.com/office/infopath/2007/PartnerControls"/>
    </lcf76f155ced4ddcb4097134ff3c332f>
    <DataChecked xmlns="da2dfac2-b216-4dc1-978e-e7fc036e438b" xsi:nil="true"/>
    <TaxCatchAll xmlns="cb94c81a-359e-42e7-ac29-1e8abd43c7a1" xsi:nil="true"/>
  </documentManagement>
</p:properties>
</file>

<file path=customXml/itemProps1.xml><?xml version="1.0" encoding="utf-8"?>
<ds:datastoreItem xmlns:ds="http://schemas.openxmlformats.org/officeDocument/2006/customXml" ds:itemID="{0EAC2B6C-D6D2-4963-837E-6F3212FA1A7D}">
  <ds:schemaRefs>
    <ds:schemaRef ds:uri="cb94c81a-359e-42e7-ac29-1e8abd43c7a1"/>
    <ds:schemaRef ds:uri="da2dfac2-b216-4dc1-978e-e7fc036e43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05C55F0-C4A6-4AEC-B026-B80053AC14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ADD7C3-C176-46B8-822A-24419EAA63BB}">
  <ds:schemaRefs>
    <ds:schemaRef ds:uri="cb94c81a-359e-42e7-ac29-1e8abd43c7a1"/>
    <ds:schemaRef ds:uri="da2dfac2-b216-4dc1-978e-e7fc036e438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</TotalTime>
  <Words>198</Words>
  <Application>Microsoft Macintosh PowerPoint</Application>
  <PresentationFormat>Widescreen</PresentationFormat>
  <Paragraphs>32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Poppins ExtraBold</vt:lpstr>
      <vt:lpstr>Poppins</vt:lpstr>
      <vt:lpstr>Arial</vt:lpstr>
      <vt:lpstr>Aptos Display</vt:lpstr>
      <vt:lpstr>office theme</vt:lpstr>
      <vt:lpstr>Eggs are eggscellent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Brought to you by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Lauren Cribben</cp:lastModifiedBy>
  <cp:revision>13</cp:revision>
  <dcterms:created xsi:type="dcterms:W3CDTF">2025-12-03T09:28:16Z</dcterms:created>
  <dcterms:modified xsi:type="dcterms:W3CDTF">2026-04-28T14:36:33Z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0x01010039565F4EBDF2214EB88CD667D7FFCA60</vt:lpwstr>
  </property>
  <property fmtid="{D5CDD505-2E9C-101B-9397-08002B2CF9AE}" pid="3" name="MediaServiceImageTags">
    <vt:lpwstr/>
  </property>
</Properties>
</file>