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4"/>
  </p:notesMasterIdLst>
  <p:sldIdLst>
    <p:sldId id="325" r:id="rId5"/>
    <p:sldId id="257" r:id="rId6"/>
    <p:sldId id="326" r:id="rId7"/>
    <p:sldId id="319" r:id="rId8"/>
    <p:sldId id="327" r:id="rId9"/>
    <p:sldId id="328" r:id="rId10"/>
    <p:sldId id="314" r:id="rId11"/>
    <p:sldId id="277" r:id="rId12"/>
    <p:sldId id="278" r:id="rId13"/>
  </p:sldIdLst>
  <p:sldSz cx="12192000" cy="6858000"/>
  <p:notesSz cx="6858000" cy="9144000"/>
  <p:embeddedFontLst>
    <p:embeddedFont>
      <p:font typeface="Poppins" pitchFamily="2" charset="77"/>
      <p:regular r:id="rId15"/>
      <p:bold r:id="rId16"/>
      <p:italic r:id="rId17"/>
      <p:boldItalic r:id="rId18"/>
    </p:embeddedFont>
    <p:embeddedFont>
      <p:font typeface="Poppins ExtraBold" pitchFamily="2" charset="77"/>
      <p:bold r:id="rId19"/>
      <p:boldItalic r:id="rId20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" userDrawn="1">
          <p15:clr>
            <a:srgbClr val="A4A3A4"/>
          </p15:clr>
        </p15:guide>
        <p15:guide id="2" pos="5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F33"/>
    <a:srgbClr val="0B5AA2"/>
    <a:srgbClr val="E03F33"/>
    <a:srgbClr val="8B3F00"/>
    <a:srgbClr val="D1DFED"/>
    <a:srgbClr val="F6F9FC"/>
    <a:srgbClr val="FAB6B1"/>
    <a:srgbClr val="FFF2F0"/>
    <a:srgbClr val="257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5D5DC8-15D5-6D7B-8F4D-D18D9355D420}" v="2" dt="2026-04-20T10:37:01.1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/>
    <p:restoredTop sz="94607"/>
  </p:normalViewPr>
  <p:slideViewPr>
    <p:cSldViewPr snapToGrid="0">
      <p:cViewPr>
        <p:scale>
          <a:sx n="83" d="100"/>
          <a:sy n="83" d="100"/>
        </p:scale>
        <p:origin x="496" y="592"/>
      </p:cViewPr>
      <p:guideLst>
        <p:guide orient="horz" pos="278"/>
        <p:guide pos="5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Barwell" userId="S::dan.barwell@educationcompany.co.uk::2a7f1cc5-30e4-4c59-9ee5-4339f4163110" providerId="AD" clId="Web-{515D5DC8-15D5-6D7B-8F4D-D18D9355D420}"/>
    <pc:docChg chg="modSld">
      <pc:chgData name="Dan Barwell" userId="S::dan.barwell@educationcompany.co.uk::2a7f1cc5-30e4-4c59-9ee5-4339f4163110" providerId="AD" clId="Web-{515D5DC8-15D5-6D7B-8F4D-D18D9355D420}" dt="2026-04-20T10:37:01.150" v="1" actId="14100"/>
      <pc:docMkLst>
        <pc:docMk/>
      </pc:docMkLst>
      <pc:sldChg chg="modSp">
        <pc:chgData name="Dan Barwell" userId="S::dan.barwell@educationcompany.co.uk::2a7f1cc5-30e4-4c59-9ee5-4339f4163110" providerId="AD" clId="Web-{515D5DC8-15D5-6D7B-8F4D-D18D9355D420}" dt="2026-04-20T10:37:01.150" v="1" actId="14100"/>
        <pc:sldMkLst>
          <pc:docMk/>
          <pc:sldMk cId="136018706" sldId="257"/>
        </pc:sldMkLst>
        <pc:spChg chg="mod">
          <ac:chgData name="Dan Barwell" userId="S::dan.barwell@educationcompany.co.uk::2a7f1cc5-30e4-4c59-9ee5-4339f4163110" providerId="AD" clId="Web-{515D5DC8-15D5-6D7B-8F4D-D18D9355D420}" dt="2026-04-20T10:37:01.150" v="1" actId="14100"/>
          <ac:spMkLst>
            <pc:docMk/>
            <pc:sldMk cId="136018706" sldId="257"/>
            <ac:spMk id="4" creationId="{C0E49B7F-412E-E725-BBBB-1C472F94ADF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4B71-7E08-C14A-A413-F7DA8452FF44}" type="datetimeFigureOut">
              <a:rPr lang="en-US" smtClean="0"/>
              <a:t>4/27/26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B8757-1D66-7B48-B21F-FD17011FF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7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99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add eggs to baskets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47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8D3C4-53E1-2CB8-E0E4-7A52F9AE7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F12474-E517-5AD7-BB44-E7414D5DE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EE82E9-B35C-55AF-D713-5C855C98D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74FA1-85ED-C02B-E4A4-20CD0DCA9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5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584D54-E240-68F7-D272-8B62E469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3B1F3-FDCF-76F8-9BD3-BAC462897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376" y="2348757"/>
            <a:ext cx="5067021" cy="2250253"/>
          </a:xfrm>
        </p:spPr>
        <p:txBody>
          <a:bodyPr anchor="ctr"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GB" b="1" dirty="0" err="1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Eggsploring</a:t>
            </a:r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 numbers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BA4CA-AC12-D596-2807-F9F90E17C712}"/>
              </a:ext>
            </a:extLst>
          </p:cNvPr>
          <p:cNvSpPr txBox="1"/>
          <p:nvPr/>
        </p:nvSpPr>
        <p:spPr>
          <a:xfrm>
            <a:off x="2665663" y="4509243"/>
            <a:ext cx="1223210" cy="6216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6" name="Picture 5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FF3213D2-1082-7492-2729-B4891C9CD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886" y="20677"/>
            <a:ext cx="1657350" cy="1885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D9953-1BFD-6991-7DC6-E64F1CBBF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32643">
            <a:off x="5138080" y="1786607"/>
            <a:ext cx="9436479" cy="47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80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558FE-D3A7-5FB7-A56E-D1A5C63FE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5CC644-382D-D2DC-5139-4A18C0F40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65" y="1743075"/>
            <a:ext cx="7149325" cy="51149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49B7F-412E-E725-BBBB-1C472F94ADFF}"/>
              </a:ext>
            </a:extLst>
          </p:cNvPr>
          <p:cNvSpPr txBox="1"/>
          <p:nvPr/>
        </p:nvSpPr>
        <p:spPr>
          <a:xfrm>
            <a:off x="803276" y="717837"/>
            <a:ext cx="994092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 err="1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Eggscellent</a:t>
            </a:r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 counting and sharing​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1F7556-23CE-D891-B9DB-D8598AFEF5FC}"/>
              </a:ext>
            </a:extLst>
          </p:cNvPr>
          <p:cNvSpPr txBox="1"/>
          <p:nvPr/>
        </p:nvSpPr>
        <p:spPr>
          <a:xfrm>
            <a:off x="803276" y="1928276"/>
            <a:ext cx="5333668" cy="36194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​Today, we are going to be counting, grouping and sharing using eggs. ​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We will learn to count eggs accurately, put eggs into groups and share eggs equally and fairly. </a:t>
            </a:r>
            <a:endParaRPr lang="en-US" sz="2400" b="1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01870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6F488-2CF5-E701-D55A-D79B17470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67CF67B-48C5-EF66-116F-D4CBBFC0D2E1}"/>
              </a:ext>
            </a:extLst>
          </p:cNvPr>
          <p:cNvSpPr/>
          <p:nvPr/>
        </p:nvSpPr>
        <p:spPr>
          <a:xfrm>
            <a:off x="227013" y="2046581"/>
            <a:ext cx="3568092" cy="2109033"/>
          </a:xfrm>
          <a:prstGeom prst="roundRect">
            <a:avLst/>
          </a:prstGeom>
          <a:solidFill>
            <a:srgbClr val="D1DFED"/>
          </a:solidFill>
          <a:ln w="38100">
            <a:solidFill>
              <a:srgbClr val="0B5A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2">
            <a:extLst>
              <a:ext uri="{FF2B5EF4-FFF2-40B4-BE49-F238E27FC236}">
                <a16:creationId xmlns:a16="http://schemas.microsoft.com/office/drawing/2014/main" id="{E77E5FB4-DBB6-1A4A-BD77-86528BD36B58}"/>
              </a:ext>
            </a:extLst>
          </p:cNvPr>
          <p:cNvSpPr/>
          <p:nvPr/>
        </p:nvSpPr>
        <p:spPr>
          <a:xfrm>
            <a:off x="4194681" y="2039994"/>
            <a:ext cx="3568092" cy="2109033"/>
          </a:xfrm>
          <a:prstGeom prst="roundRect">
            <a:avLst/>
          </a:prstGeom>
          <a:solidFill>
            <a:srgbClr val="D1DFED"/>
          </a:solidFill>
          <a:ln w="38100">
            <a:solidFill>
              <a:srgbClr val="0B5A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2">
            <a:extLst>
              <a:ext uri="{FF2B5EF4-FFF2-40B4-BE49-F238E27FC236}">
                <a16:creationId xmlns:a16="http://schemas.microsoft.com/office/drawing/2014/main" id="{AD7D5991-2DAB-5D99-5144-4D3DBEB88D54}"/>
              </a:ext>
            </a:extLst>
          </p:cNvPr>
          <p:cNvSpPr/>
          <p:nvPr/>
        </p:nvSpPr>
        <p:spPr>
          <a:xfrm>
            <a:off x="8160082" y="2046580"/>
            <a:ext cx="3568092" cy="2109033"/>
          </a:xfrm>
          <a:prstGeom prst="roundRect">
            <a:avLst/>
          </a:prstGeom>
          <a:solidFill>
            <a:srgbClr val="D1DFED"/>
          </a:solidFill>
          <a:ln w="38100">
            <a:solidFill>
              <a:srgbClr val="0B5A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43E9BEB0-B3FA-9BD1-7BC3-2F28AE59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921F43-E967-DFF9-1CCA-2A1911CD6AB2}"/>
              </a:ext>
            </a:extLst>
          </p:cNvPr>
          <p:cNvSpPr txBox="1"/>
          <p:nvPr/>
        </p:nvSpPr>
        <p:spPr>
          <a:xfrm>
            <a:off x="836843" y="239765"/>
            <a:ext cx="1051831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Key words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39137-E30F-6967-5371-0E67F006B5C6}"/>
              </a:ext>
            </a:extLst>
          </p:cNvPr>
          <p:cNvSpPr txBox="1"/>
          <p:nvPr/>
        </p:nvSpPr>
        <p:spPr>
          <a:xfrm>
            <a:off x="1054893" y="1087873"/>
            <a:ext cx="1008221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dirty="0">
                <a:latin typeface="Poppins" pitchFamily="2" charset="77"/>
                <a:cs typeface="Poppins" pitchFamily="2" charset="77"/>
              </a:rPr>
              <a:t>Some of the key words you are going to need to know for this lesson are: ​</a:t>
            </a:r>
            <a:endParaRPr lang="en-US" sz="24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34F9B-25DB-7249-BF90-C0E99C269ED2}"/>
              </a:ext>
            </a:extLst>
          </p:cNvPr>
          <p:cNvSpPr txBox="1"/>
          <p:nvPr/>
        </p:nvSpPr>
        <p:spPr>
          <a:xfrm>
            <a:off x="4929416" y="2150742"/>
            <a:ext cx="20986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b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Group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68B815-4CD2-1B61-D898-1D93FD54234B}"/>
              </a:ext>
            </a:extLst>
          </p:cNvPr>
          <p:cNvSpPr txBox="1"/>
          <p:nvPr/>
        </p:nvSpPr>
        <p:spPr>
          <a:xfrm>
            <a:off x="8894817" y="2170374"/>
            <a:ext cx="20986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b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Equal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55ED2A-8EB5-6815-912F-C9F2CF1C7A01}"/>
              </a:ext>
            </a:extLst>
          </p:cNvPr>
          <p:cNvSpPr txBox="1"/>
          <p:nvPr/>
        </p:nvSpPr>
        <p:spPr>
          <a:xfrm>
            <a:off x="1363708" y="2150742"/>
            <a:ext cx="12079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b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Count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76A002-9082-A41A-713F-75601664D700}"/>
              </a:ext>
            </a:extLst>
          </p:cNvPr>
          <p:cNvGrpSpPr/>
          <p:nvPr/>
        </p:nvGrpSpPr>
        <p:grpSpPr>
          <a:xfrm>
            <a:off x="508828" y="2649715"/>
            <a:ext cx="492544" cy="697012"/>
            <a:chOff x="863839" y="2642368"/>
            <a:chExt cx="492544" cy="69701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30E039-D93A-46C2-9978-63C6E087F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424">
              <a:off x="863839" y="2642368"/>
              <a:ext cx="492544" cy="697012"/>
            </a:xfrm>
            <a:prstGeom prst="rect">
              <a:avLst/>
            </a:prstGeom>
            <a:effectLst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1498B2-9E52-50AB-99F4-53FB59CEA05C}"/>
                </a:ext>
              </a:extLst>
            </p:cNvPr>
            <p:cNvSpPr txBox="1"/>
            <p:nvPr/>
          </p:nvSpPr>
          <p:spPr>
            <a:xfrm>
              <a:off x="983010" y="2820063"/>
              <a:ext cx="290025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E03F33"/>
                  </a:solidFill>
                  <a:latin typeface="Poppins ExtraBold" pitchFamily="2" charset="77"/>
                  <a:cs typeface="Poppins ExtraBold" pitchFamily="2" charset="77"/>
                </a:rPr>
                <a:t>1</a:t>
              </a:r>
              <a:endParaRPr lang="en-GB" dirty="0">
                <a:solidFill>
                  <a:srgbClr val="E03F33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71E41CA-E7C9-2DD5-BCAD-6331FA22AAC1}"/>
              </a:ext>
            </a:extLst>
          </p:cNvPr>
          <p:cNvGrpSpPr/>
          <p:nvPr/>
        </p:nvGrpSpPr>
        <p:grpSpPr>
          <a:xfrm>
            <a:off x="1268210" y="3139303"/>
            <a:ext cx="492544" cy="697012"/>
            <a:chOff x="863839" y="2642368"/>
            <a:chExt cx="492544" cy="69701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43A1D86-D150-D100-195B-E629FBACD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424">
              <a:off x="863839" y="2642368"/>
              <a:ext cx="492544" cy="697012"/>
            </a:xfrm>
            <a:prstGeom prst="rect">
              <a:avLst/>
            </a:prstGeom>
            <a:effectLst/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FE37DA9-1CC5-6B5E-92A0-BD3C6B442B39}"/>
                </a:ext>
              </a:extLst>
            </p:cNvPr>
            <p:cNvSpPr txBox="1"/>
            <p:nvPr/>
          </p:nvSpPr>
          <p:spPr>
            <a:xfrm>
              <a:off x="968320" y="2823901"/>
              <a:ext cx="28573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E03F33"/>
                  </a:solidFill>
                  <a:latin typeface="Poppins ExtraBold" pitchFamily="2" charset="77"/>
                  <a:cs typeface="Poppins ExtraBold" pitchFamily="2" charset="77"/>
                </a:rPr>
                <a:t>2</a:t>
              </a:r>
              <a:endParaRPr lang="en-GB" dirty="0">
                <a:solidFill>
                  <a:srgbClr val="E03F33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0800E23-9E45-A303-0893-5D97DDAD0D35}"/>
              </a:ext>
            </a:extLst>
          </p:cNvPr>
          <p:cNvGrpSpPr/>
          <p:nvPr/>
        </p:nvGrpSpPr>
        <p:grpSpPr>
          <a:xfrm>
            <a:off x="2097465" y="2686998"/>
            <a:ext cx="492544" cy="697012"/>
            <a:chOff x="863839" y="2642368"/>
            <a:chExt cx="492544" cy="69701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FFE02D2-D94B-70F5-FBA3-EA61BC94E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424">
              <a:off x="863839" y="2642368"/>
              <a:ext cx="492544" cy="697012"/>
            </a:xfrm>
            <a:prstGeom prst="rect">
              <a:avLst/>
            </a:prstGeom>
            <a:effectLst/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6FDC00D-8917-DCB0-1645-9614FF1F9DAC}"/>
                </a:ext>
              </a:extLst>
            </p:cNvPr>
            <p:cNvSpPr txBox="1"/>
            <p:nvPr/>
          </p:nvSpPr>
          <p:spPr>
            <a:xfrm>
              <a:off x="989453" y="2831463"/>
              <a:ext cx="28573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03F33"/>
                  </a:solidFill>
                  <a:latin typeface="Poppins ExtraBold" pitchFamily="2" charset="77"/>
                  <a:cs typeface="Poppins ExtraBold" pitchFamily="2" charset="77"/>
                </a:rPr>
                <a:t>3</a:t>
              </a:r>
              <a:endParaRPr lang="en-GB" dirty="0">
                <a:solidFill>
                  <a:srgbClr val="E03F33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B60653A-843C-4502-3146-8637DF74ACE2}"/>
              </a:ext>
            </a:extLst>
          </p:cNvPr>
          <p:cNvGrpSpPr/>
          <p:nvPr/>
        </p:nvGrpSpPr>
        <p:grpSpPr>
          <a:xfrm>
            <a:off x="2965514" y="3185070"/>
            <a:ext cx="492544" cy="697012"/>
            <a:chOff x="863839" y="2642368"/>
            <a:chExt cx="492544" cy="69701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DD9BA53-5DAE-0724-9107-A88547A2F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424">
              <a:off x="863839" y="2642368"/>
              <a:ext cx="492544" cy="697012"/>
            </a:xfrm>
            <a:prstGeom prst="rect">
              <a:avLst/>
            </a:prstGeom>
            <a:effectLst/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F9A3F81-3508-28CE-93E9-1601236C323E}"/>
                </a:ext>
              </a:extLst>
            </p:cNvPr>
            <p:cNvSpPr txBox="1"/>
            <p:nvPr/>
          </p:nvSpPr>
          <p:spPr>
            <a:xfrm>
              <a:off x="968320" y="2831045"/>
              <a:ext cx="28573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03F33"/>
                  </a:solidFill>
                  <a:latin typeface="Poppins ExtraBold" pitchFamily="2" charset="77"/>
                  <a:cs typeface="Poppins ExtraBold" pitchFamily="2" charset="77"/>
                </a:rPr>
                <a:t>4</a:t>
              </a:r>
              <a:endParaRPr lang="en-GB" dirty="0">
                <a:solidFill>
                  <a:srgbClr val="E03F33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00747E-B865-1722-154E-ADB73DBB4D40}"/>
              </a:ext>
            </a:extLst>
          </p:cNvPr>
          <p:cNvGrpSpPr/>
          <p:nvPr/>
        </p:nvGrpSpPr>
        <p:grpSpPr>
          <a:xfrm>
            <a:off x="4389122" y="2588661"/>
            <a:ext cx="3248033" cy="1467980"/>
            <a:chOff x="4389122" y="2588661"/>
            <a:chExt cx="3248033" cy="146798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A335636-F613-9873-0C56-B9AEAD3FE4CC}"/>
                </a:ext>
              </a:extLst>
            </p:cNvPr>
            <p:cNvSpPr/>
            <p:nvPr/>
          </p:nvSpPr>
          <p:spPr>
            <a:xfrm>
              <a:off x="4389122" y="2588661"/>
              <a:ext cx="1583169" cy="1409732"/>
            </a:xfrm>
            <a:prstGeom prst="ellipse">
              <a:avLst/>
            </a:prstGeom>
            <a:noFill/>
            <a:ln>
              <a:solidFill>
                <a:srgbClr val="EE3F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F244E7-CCF6-CDFA-9248-E1132CF5739E}"/>
                </a:ext>
              </a:extLst>
            </p:cNvPr>
            <p:cNvSpPr/>
            <p:nvPr/>
          </p:nvSpPr>
          <p:spPr>
            <a:xfrm>
              <a:off x="6053986" y="2646909"/>
              <a:ext cx="1583169" cy="1409732"/>
            </a:xfrm>
            <a:prstGeom prst="ellipse">
              <a:avLst/>
            </a:prstGeom>
            <a:noFill/>
            <a:ln>
              <a:solidFill>
                <a:srgbClr val="EE3F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8B2479-5C6A-FAE3-56D8-AF888B9B6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424">
              <a:off x="4764180" y="2796484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981FBC8-E5BB-D8C2-0366-DF440FCF9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51654">
              <a:off x="5241217" y="2795612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7EC8149-8176-FBC6-E843-1D06EACF2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949767">
              <a:off x="4817322" y="3349271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465CFA2-63B3-4D5F-A8A9-83FCBE963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217560">
              <a:off x="5263743" y="3331840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9B44974-FA34-5334-D564-A93D2771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424">
              <a:off x="6366334" y="2807162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595A9CC-83E5-DCBD-7527-3CFA0EF7D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381725">
              <a:off x="6211011" y="3236581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37DABA0-F164-CF22-EBE9-3B03ACEF0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424">
              <a:off x="6759487" y="2703153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97BD765-EF3D-61C0-D38C-CDA5E585D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293876">
              <a:off x="6761320" y="3185085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BB0CF90-7ADC-4653-3815-5C18EFCE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46894">
              <a:off x="7125473" y="2941339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9154256-564F-3D25-AD73-936730718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0502">
              <a:off x="7100911" y="3466099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5F7CA43-02C2-01FC-36C2-89259DB34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014777">
              <a:off x="6542264" y="3546814"/>
              <a:ext cx="311353" cy="440605"/>
            </a:xfrm>
            <a:prstGeom prst="rect">
              <a:avLst/>
            </a:prstGeom>
            <a:effectLst/>
          </p:spPr>
        </p:pic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E151D830-394D-BB01-207E-BBC7A6A23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907" y="2843342"/>
            <a:ext cx="1690171" cy="99522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4691600-155F-FB9C-2904-23118ACCA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4986" y="2795913"/>
            <a:ext cx="1690171" cy="995228"/>
          </a:xfrm>
          <a:prstGeom prst="rect">
            <a:avLst/>
          </a:prstGeom>
        </p:spPr>
      </p:pic>
      <p:sp>
        <p:nvSpPr>
          <p:cNvPr id="61" name="Rectangle: Rounded Corners 12">
            <a:extLst>
              <a:ext uri="{FF2B5EF4-FFF2-40B4-BE49-F238E27FC236}">
                <a16:creationId xmlns:a16="http://schemas.microsoft.com/office/drawing/2014/main" id="{8B25A551-FC61-F558-BE52-D2BF35AB6701}"/>
              </a:ext>
            </a:extLst>
          </p:cNvPr>
          <p:cNvSpPr/>
          <p:nvPr/>
        </p:nvSpPr>
        <p:spPr>
          <a:xfrm>
            <a:off x="6312606" y="4430407"/>
            <a:ext cx="3568092" cy="2109033"/>
          </a:xfrm>
          <a:prstGeom prst="roundRect">
            <a:avLst/>
          </a:prstGeom>
          <a:solidFill>
            <a:srgbClr val="D1DFED"/>
          </a:solidFill>
          <a:ln w="38100">
            <a:solidFill>
              <a:srgbClr val="0B5A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2FB6383-1349-7873-25CA-BB5FB679EEFE}"/>
              </a:ext>
            </a:extLst>
          </p:cNvPr>
          <p:cNvSpPr txBox="1"/>
          <p:nvPr/>
        </p:nvSpPr>
        <p:spPr>
          <a:xfrm>
            <a:off x="7047341" y="4541155"/>
            <a:ext cx="20986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b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Half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F30B2AFF-ABEB-D61D-D0F4-0B28F7C61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6747111" y="4976604"/>
            <a:ext cx="425416" cy="602018"/>
          </a:xfrm>
          <a:prstGeom prst="rect">
            <a:avLst/>
          </a:prstGeom>
          <a:effectLst/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0F2FC59-8EB7-3FE8-F032-750F90D6F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10844">
            <a:off x="7351070" y="5345958"/>
            <a:ext cx="425416" cy="602018"/>
          </a:xfrm>
          <a:prstGeom prst="rect">
            <a:avLst/>
          </a:prstGeom>
          <a:effectLst/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078917C-A802-5020-50CC-76EB24684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705585">
            <a:off x="6747190" y="5752764"/>
            <a:ext cx="425416" cy="602018"/>
          </a:xfrm>
          <a:prstGeom prst="rect">
            <a:avLst/>
          </a:prstGeom>
          <a:effectLst/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AA52252-793A-05ED-6316-004C60440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46894">
            <a:off x="9001920" y="4946152"/>
            <a:ext cx="425416" cy="602018"/>
          </a:xfrm>
          <a:prstGeom prst="rect">
            <a:avLst/>
          </a:prstGeom>
          <a:effectLst/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39575B3-AE35-8B1B-7364-8936E27F9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90502">
            <a:off x="9035210" y="5739528"/>
            <a:ext cx="425416" cy="602018"/>
          </a:xfrm>
          <a:prstGeom prst="rect">
            <a:avLst/>
          </a:prstGeom>
          <a:effectLst/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CB7BD28-0CEB-5C76-76E6-09690D9D6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14777">
            <a:off x="8379803" y="5291099"/>
            <a:ext cx="425416" cy="602018"/>
          </a:xfrm>
          <a:prstGeom prst="rect">
            <a:avLst/>
          </a:prstGeom>
          <a:effectLst/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CDF1343-14F4-3346-A642-F3E5955B2BA7}"/>
              </a:ext>
            </a:extLst>
          </p:cNvPr>
          <p:cNvCxnSpPr/>
          <p:nvPr/>
        </p:nvCxnSpPr>
        <p:spPr>
          <a:xfrm>
            <a:off x="8096652" y="5083629"/>
            <a:ext cx="0" cy="1264335"/>
          </a:xfrm>
          <a:prstGeom prst="line">
            <a:avLst/>
          </a:prstGeom>
          <a:ln>
            <a:solidFill>
              <a:srgbClr val="EE3F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: Rounded Corners 12">
            <a:extLst>
              <a:ext uri="{FF2B5EF4-FFF2-40B4-BE49-F238E27FC236}">
                <a16:creationId xmlns:a16="http://schemas.microsoft.com/office/drawing/2014/main" id="{E892707C-AC0D-B44C-C37B-BB506AF1B9BD}"/>
              </a:ext>
            </a:extLst>
          </p:cNvPr>
          <p:cNvSpPr/>
          <p:nvPr/>
        </p:nvSpPr>
        <p:spPr>
          <a:xfrm>
            <a:off x="1884060" y="4430407"/>
            <a:ext cx="3568092" cy="2109033"/>
          </a:xfrm>
          <a:prstGeom prst="roundRect">
            <a:avLst/>
          </a:prstGeom>
          <a:solidFill>
            <a:srgbClr val="D1DFED"/>
          </a:solidFill>
          <a:ln w="38100">
            <a:solidFill>
              <a:srgbClr val="0B5A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5657810-3EE2-6B94-32EA-E45281E0AFE7}"/>
              </a:ext>
            </a:extLst>
          </p:cNvPr>
          <p:cNvSpPr txBox="1"/>
          <p:nvPr/>
        </p:nvSpPr>
        <p:spPr>
          <a:xfrm>
            <a:off x="2618795" y="4541155"/>
            <a:ext cx="20986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b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Share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EB2F708-9F34-8E56-CF81-AAB8D04280E4}"/>
              </a:ext>
            </a:extLst>
          </p:cNvPr>
          <p:cNvSpPr/>
          <p:nvPr/>
        </p:nvSpPr>
        <p:spPr>
          <a:xfrm>
            <a:off x="2078502" y="4891986"/>
            <a:ext cx="1056932" cy="983412"/>
          </a:xfrm>
          <a:prstGeom prst="ellipse">
            <a:avLst/>
          </a:prstGeom>
          <a:noFill/>
          <a:ln>
            <a:solidFill>
              <a:srgbClr val="EE3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A635B931-755A-A0FB-7841-F542ED06B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2253923" y="5091723"/>
            <a:ext cx="255327" cy="361320"/>
          </a:xfrm>
          <a:prstGeom prst="rect">
            <a:avLst/>
          </a:prstGeom>
          <a:effectLst/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F4F2A39-1040-D73C-FDFE-36A3C2274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851654">
            <a:off x="2679167" y="5056000"/>
            <a:ext cx="255327" cy="361320"/>
          </a:xfrm>
          <a:prstGeom prst="rect">
            <a:avLst/>
          </a:prstGeom>
          <a:effectLst/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B551926-4F67-23C3-F764-8A983F734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9767">
            <a:off x="2453518" y="5428177"/>
            <a:ext cx="255327" cy="361320"/>
          </a:xfrm>
          <a:prstGeom prst="rect">
            <a:avLst/>
          </a:prstGeom>
          <a:effectLst/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0C451F30-7EC0-F8C6-1E43-C564A8D98E2A}"/>
              </a:ext>
            </a:extLst>
          </p:cNvPr>
          <p:cNvSpPr/>
          <p:nvPr/>
        </p:nvSpPr>
        <p:spPr>
          <a:xfrm>
            <a:off x="3198643" y="5397835"/>
            <a:ext cx="1056932" cy="983412"/>
          </a:xfrm>
          <a:prstGeom prst="ellipse">
            <a:avLst/>
          </a:prstGeom>
          <a:noFill/>
          <a:ln>
            <a:solidFill>
              <a:srgbClr val="EE3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91C46C2-3396-2865-44BE-5209C9563271}"/>
              </a:ext>
            </a:extLst>
          </p:cNvPr>
          <p:cNvSpPr/>
          <p:nvPr/>
        </p:nvSpPr>
        <p:spPr>
          <a:xfrm>
            <a:off x="4289269" y="4925411"/>
            <a:ext cx="1056932" cy="983412"/>
          </a:xfrm>
          <a:prstGeom prst="ellipse">
            <a:avLst/>
          </a:prstGeom>
          <a:noFill/>
          <a:ln>
            <a:solidFill>
              <a:srgbClr val="EE3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54BE15F7-36DA-46B8-DAAF-E32152DE3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377376">
            <a:off x="3396703" y="5609246"/>
            <a:ext cx="255327" cy="361320"/>
          </a:xfrm>
          <a:prstGeom prst="rect">
            <a:avLst/>
          </a:prstGeom>
          <a:effectLst/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52158FD-2742-878C-C4EC-08352ED08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442606">
            <a:off x="3821947" y="5573523"/>
            <a:ext cx="255327" cy="361320"/>
          </a:xfrm>
          <a:prstGeom prst="rect">
            <a:avLst/>
          </a:prstGeom>
          <a:effectLst/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74DA9764-FCB9-7790-F991-D00C4467D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940719">
            <a:off x="3596298" y="5945700"/>
            <a:ext cx="255327" cy="361320"/>
          </a:xfrm>
          <a:prstGeom prst="rect">
            <a:avLst/>
          </a:prstGeom>
          <a:effectLst/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C9D1665-6ABC-4D4D-7696-9BCFCE7D1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6061">
            <a:off x="4486148" y="5108337"/>
            <a:ext cx="255327" cy="361320"/>
          </a:xfrm>
          <a:prstGeom prst="rect">
            <a:avLst/>
          </a:prstGeom>
          <a:effectLst/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2451E359-7260-2262-7207-9C8DE1A5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461291">
            <a:off x="4911392" y="5072614"/>
            <a:ext cx="255327" cy="361320"/>
          </a:xfrm>
          <a:prstGeom prst="rect">
            <a:avLst/>
          </a:prstGeom>
          <a:effectLst/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CF0C6AE-216A-A9FB-EF40-D4A077CF2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59404">
            <a:off x="4685743" y="5444791"/>
            <a:ext cx="255327" cy="36132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7003668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583717-F034-2218-2520-FE50AE6C3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54F23-07B2-6CAB-C1B5-880777F03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1480976"/>
            <a:ext cx="10837069" cy="9879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How many eggs?</a:t>
            </a:r>
          </a:p>
        </p:txBody>
      </p:sp>
      <p:pic>
        <p:nvPicPr>
          <p:cNvPr id="3" name="Picture 2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2227E05D-FC64-A1ED-E076-48F2CACF3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703ED-484E-36CD-2FF8-464FA0140EC0}"/>
              </a:ext>
            </a:extLst>
          </p:cNvPr>
          <p:cNvSpPr txBox="1"/>
          <p:nvPr/>
        </p:nvSpPr>
        <p:spPr>
          <a:xfrm>
            <a:off x="803275" y="3003106"/>
            <a:ext cx="4410171" cy="1403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b="1" dirty="0">
                <a:latin typeface="Poppins" pitchFamily="2" charset="77"/>
                <a:cs typeface="Poppins" pitchFamily="2" charset="77"/>
              </a:rPr>
              <a:t>How many eggs do you think there are in the basket? 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AE03E5-419F-DD2C-0001-FA76F13C7E11}"/>
              </a:ext>
            </a:extLst>
          </p:cNvPr>
          <p:cNvSpPr txBox="1"/>
          <p:nvPr/>
        </p:nvSpPr>
        <p:spPr>
          <a:xfrm>
            <a:off x="803275" y="4737611"/>
            <a:ext cx="46831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2400" dirty="0">
                <a:latin typeface="Poppins" pitchFamily="2" charset="77"/>
                <a:cs typeface="Poppins" pitchFamily="2" charset="77"/>
              </a:rPr>
              <a:t>Let's count them together. ​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D739A4-84E7-1146-6274-DDEE5194E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4" b="17464"/>
          <a:stretch/>
        </p:blipFill>
        <p:spPr>
          <a:xfrm>
            <a:off x="6221809" y="371751"/>
            <a:ext cx="5704234" cy="5573270"/>
          </a:xfrm>
          <a:prstGeom prst="ellipse">
            <a:avLst/>
          </a:prstGeom>
          <a:ln w="57150">
            <a:solidFill>
              <a:srgbClr val="EE3F33"/>
            </a:solidFill>
          </a:ln>
        </p:spPr>
      </p:pic>
    </p:spTree>
    <p:extLst>
      <p:ext uri="{BB962C8B-B14F-4D97-AF65-F5344CB8AC3E}">
        <p14:creationId xmlns:p14="http://schemas.microsoft.com/office/powerpoint/2010/main" val="224348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B3F252-5808-63F2-0EBE-AF144C260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A2CF-2E49-A2B7-6891-3478D729A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494262"/>
            <a:ext cx="9903092" cy="9879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Counting, grouping and sharing​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4EE97B-D058-0C86-D0D7-5F87C02A7D1D}"/>
              </a:ext>
            </a:extLst>
          </p:cNvPr>
          <p:cNvSpPr txBox="1"/>
          <p:nvPr/>
        </p:nvSpPr>
        <p:spPr>
          <a:xfrm>
            <a:off x="803275" y="1802763"/>
            <a:ext cx="7144971" cy="1403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Using your egg box, place one egg in each section and then count how many you have in total. ​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221470-A074-4D51-38FB-AA1F955E06D4}"/>
              </a:ext>
            </a:extLst>
          </p:cNvPr>
          <p:cNvGrpSpPr/>
          <p:nvPr/>
        </p:nvGrpSpPr>
        <p:grpSpPr>
          <a:xfrm>
            <a:off x="8201608" y="2698745"/>
            <a:ext cx="3541961" cy="3421630"/>
            <a:chOff x="8230576" y="2873828"/>
            <a:chExt cx="3522324" cy="336564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48C2DFD-BDC1-4520-9E64-846E65C2A0B0}"/>
                </a:ext>
              </a:extLst>
            </p:cNvPr>
            <p:cNvSpPr/>
            <p:nvPr/>
          </p:nvSpPr>
          <p:spPr>
            <a:xfrm>
              <a:off x="8230576" y="2873828"/>
              <a:ext cx="3522324" cy="3365647"/>
            </a:xfrm>
            <a:prstGeom prst="ellipse">
              <a:avLst/>
            </a:prstGeom>
            <a:solidFill>
              <a:srgbClr val="0B5AA2"/>
            </a:solidFill>
            <a:ln w="57150">
              <a:solidFill>
                <a:srgbClr val="0B5A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A122886-3FD7-7B19-7D4B-F29C1B221DF8}"/>
                </a:ext>
              </a:extLst>
            </p:cNvPr>
            <p:cNvSpPr txBox="1"/>
            <p:nvPr/>
          </p:nvSpPr>
          <p:spPr>
            <a:xfrm>
              <a:off x="8230577" y="3771821"/>
              <a:ext cx="3522323" cy="15696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base"/>
              <a:r>
                <a:rPr lang="en-US" sz="2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Challenge:</a:t>
              </a:r>
            </a:p>
            <a:p>
              <a:pPr algn="ctr" fontAlgn="base"/>
              <a:r>
                <a:rPr lang="en-US" sz="24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Can you make two equal groups of eggs?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C457178-2667-347A-496C-C0E98F79B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45" y="3526771"/>
            <a:ext cx="6532589" cy="2477878"/>
          </a:xfrm>
          <a:prstGeom prst="rect">
            <a:avLst/>
          </a:prstGeom>
        </p:spPr>
      </p:pic>
      <p:pic>
        <p:nvPicPr>
          <p:cNvPr id="8" name="Picture 7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48F4B63B-7A2C-3B8E-BCA0-FB6E35211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98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07CEB0-EA11-ACDB-804D-F7D5B2DF5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0246E-68DF-6AAA-AF0C-53683CA5E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344489"/>
            <a:ext cx="9925844" cy="9879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Counting, grouping and sharing​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040AF9-CAAE-8AFB-70AF-70967760F9F1}"/>
              </a:ext>
            </a:extLst>
          </p:cNvPr>
          <p:cNvSpPr txBox="1"/>
          <p:nvPr/>
        </p:nvSpPr>
        <p:spPr>
          <a:xfrm>
            <a:off x="828847" y="1547135"/>
            <a:ext cx="8801942" cy="960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I have 8 eggs, and I want to share them fairly between two baskets. ​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CF3FD2-AE7E-923D-CF5F-9C236F41D2E1}"/>
              </a:ext>
            </a:extLst>
          </p:cNvPr>
          <p:cNvGrpSpPr/>
          <p:nvPr/>
        </p:nvGrpSpPr>
        <p:grpSpPr>
          <a:xfrm>
            <a:off x="9316153" y="1849129"/>
            <a:ext cx="2510514" cy="2330986"/>
            <a:chOff x="8230576" y="2873828"/>
            <a:chExt cx="3522324" cy="336564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E4121B4-19B0-837B-919E-06BAD6FCCE30}"/>
                </a:ext>
              </a:extLst>
            </p:cNvPr>
            <p:cNvSpPr/>
            <p:nvPr/>
          </p:nvSpPr>
          <p:spPr>
            <a:xfrm>
              <a:off x="8230576" y="2873828"/>
              <a:ext cx="3522324" cy="3365647"/>
            </a:xfrm>
            <a:prstGeom prst="ellipse">
              <a:avLst/>
            </a:prstGeom>
            <a:solidFill>
              <a:srgbClr val="0B5AA2"/>
            </a:solidFill>
            <a:ln w="57150">
              <a:solidFill>
                <a:srgbClr val="0B5A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D041C2-CFA2-A6A1-263B-DCF4C8738CBE}"/>
                </a:ext>
              </a:extLst>
            </p:cNvPr>
            <p:cNvSpPr txBox="1"/>
            <p:nvPr/>
          </p:nvSpPr>
          <p:spPr>
            <a:xfrm>
              <a:off x="8548873" y="3739251"/>
              <a:ext cx="2885730" cy="81740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base"/>
              <a:r>
                <a:rPr lang="en-US" sz="24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Can you explain how this is fair?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D20A262-6AD4-D19D-991D-5AFB2C9F9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45" y="3766557"/>
            <a:ext cx="4019599" cy="26963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AD95C1-1788-3D94-968E-C8048ACB6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799" y="3828531"/>
            <a:ext cx="4019599" cy="2696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0991AD-BF4C-457B-8AAF-1CDB86F2F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1253530" y="2718376"/>
            <a:ext cx="492544" cy="697012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459AFC-B6BF-FF50-5550-F26071D5F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2120162" y="2716375"/>
            <a:ext cx="492544" cy="697012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EECB5-943A-DA38-BF52-EAAB70AC3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2913902" y="2716376"/>
            <a:ext cx="492544" cy="697012"/>
          </a:xfrm>
          <a:prstGeom prst="rect">
            <a:avLst/>
          </a:prstGeom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55A07F-D618-C751-AD06-4633220CB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3707641" y="2691583"/>
            <a:ext cx="492544" cy="697012"/>
          </a:xfrm>
          <a:prstGeom prst="rect">
            <a:avLst/>
          </a:prstGeom>
          <a:effectLst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487CFB-257A-B25F-B72A-B22C989F3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4501381" y="2716375"/>
            <a:ext cx="492544" cy="697012"/>
          </a:xfrm>
          <a:prstGeom prst="rect">
            <a:avLst/>
          </a:prstGeom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99E2CF-3939-34C1-178C-6D2DF7E2D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5295120" y="2691585"/>
            <a:ext cx="492544" cy="697012"/>
          </a:xfrm>
          <a:prstGeom prst="rect">
            <a:avLst/>
          </a:prstGeom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9A6B608-326B-32A4-E0CA-518062D74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6088859" y="2716375"/>
            <a:ext cx="492544" cy="697012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5D8201-0584-3041-9A10-69EC6176F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6880172" y="2716376"/>
            <a:ext cx="492544" cy="697012"/>
          </a:xfrm>
          <a:prstGeom prst="rect">
            <a:avLst/>
          </a:prstGeom>
          <a:effectLst/>
        </p:spPr>
      </p:pic>
      <p:pic>
        <p:nvPicPr>
          <p:cNvPr id="8" name="Picture 7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8561D9E3-E180-EEBC-268D-D6EB539B0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01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04166 0.2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0.06601 0.339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6537 0.247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08828 0.26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04934 0.3574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09427 0.362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-0.0293 0.351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11433 0.2946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ABC955-6587-6FD3-CF5A-2CEE1F279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36086-6B3C-7AF0-9709-79FC92E83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541" y="457826"/>
            <a:ext cx="10466158" cy="693009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Your turn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C845D1-0BAC-021B-6C8D-153D9876CE20}"/>
              </a:ext>
            </a:extLst>
          </p:cNvPr>
          <p:cNvSpPr txBox="1"/>
          <p:nvPr/>
        </p:nvSpPr>
        <p:spPr>
          <a:xfrm>
            <a:off x="817541" y="1167697"/>
            <a:ext cx="11621532" cy="5878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b="1" dirty="0">
                <a:solidFill>
                  <a:srgbClr val="EE3F33"/>
                </a:solidFill>
                <a:latin typeface="Poppins" pitchFamily="2" charset="77"/>
                <a:cs typeface="Poppins" pitchFamily="2" charset="77"/>
              </a:rPr>
              <a:t>You are now going to: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FC5937-EF13-1F8D-F271-8E49DA13EE7D}"/>
              </a:ext>
            </a:extLst>
          </p:cNvPr>
          <p:cNvSpPr txBox="1"/>
          <p:nvPr/>
        </p:nvSpPr>
        <p:spPr>
          <a:xfrm>
            <a:off x="1474174" y="3208490"/>
            <a:ext cx="2536506" cy="4038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latin typeface="Poppins" pitchFamily="2" charset="77"/>
                <a:cs typeface="Poppins" pitchFamily="2" charset="77"/>
              </a:rPr>
              <a:t>Touch each egg​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F2416-1021-ACAB-BD20-9AE013FAFA94}"/>
              </a:ext>
            </a:extLst>
          </p:cNvPr>
          <p:cNvSpPr txBox="1"/>
          <p:nvPr/>
        </p:nvSpPr>
        <p:spPr>
          <a:xfrm>
            <a:off x="1474174" y="2681489"/>
            <a:ext cx="2536506" cy="4062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latin typeface="Poppins" pitchFamily="2" charset="77"/>
                <a:cs typeface="Poppins" pitchFamily="2" charset="77"/>
              </a:rPr>
              <a:t>Count out loud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402B61-9306-B27D-6404-9A8D346C90E2}"/>
              </a:ext>
            </a:extLst>
          </p:cNvPr>
          <p:cNvSpPr txBox="1"/>
          <p:nvPr/>
        </p:nvSpPr>
        <p:spPr>
          <a:xfrm>
            <a:off x="1474174" y="3733783"/>
            <a:ext cx="2536506" cy="4062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latin typeface="Poppins" pitchFamily="2" charset="77"/>
                <a:cs typeface="Poppins" pitchFamily="2" charset="77"/>
              </a:rPr>
              <a:t>Say the total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BA15C3-6CDC-CDBB-D211-97587EB0F052}"/>
              </a:ext>
            </a:extLst>
          </p:cNvPr>
          <p:cNvSpPr txBox="1"/>
          <p:nvPr/>
        </p:nvSpPr>
        <p:spPr>
          <a:xfrm>
            <a:off x="817541" y="2122522"/>
            <a:ext cx="3792573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000" b="1" dirty="0">
                <a:latin typeface="Poppins" pitchFamily="2" charset="77"/>
                <a:cs typeface="Poppins" pitchFamily="2" charset="77"/>
              </a:rPr>
              <a:t>Count the eggs you’ve got</a:t>
            </a:r>
          </a:p>
        </p:txBody>
      </p:sp>
      <p:pic>
        <p:nvPicPr>
          <p:cNvPr id="65" name="Graphic 64" descr="Dinosaur Egg outline">
            <a:extLst>
              <a:ext uri="{FF2B5EF4-FFF2-40B4-BE49-F238E27FC236}">
                <a16:creationId xmlns:a16="http://schemas.microsoft.com/office/drawing/2014/main" id="{FC2A1736-27B9-68B2-C835-F73FA77230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656" y="2680903"/>
            <a:ext cx="438518" cy="438518"/>
          </a:xfrm>
          <a:prstGeom prst="rect">
            <a:avLst/>
          </a:prstGeom>
        </p:spPr>
      </p:pic>
      <p:pic>
        <p:nvPicPr>
          <p:cNvPr id="66" name="Graphic 65" descr="Dinosaur Egg outline">
            <a:extLst>
              <a:ext uri="{FF2B5EF4-FFF2-40B4-BE49-F238E27FC236}">
                <a16:creationId xmlns:a16="http://schemas.microsoft.com/office/drawing/2014/main" id="{50C580FD-D0EE-F6AA-F8B9-4A17634794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656" y="3213439"/>
            <a:ext cx="438518" cy="438518"/>
          </a:xfrm>
          <a:prstGeom prst="rect">
            <a:avLst/>
          </a:prstGeom>
        </p:spPr>
      </p:pic>
      <p:pic>
        <p:nvPicPr>
          <p:cNvPr id="67" name="Graphic 66" descr="Dinosaur Egg outline">
            <a:extLst>
              <a:ext uri="{FF2B5EF4-FFF2-40B4-BE49-F238E27FC236}">
                <a16:creationId xmlns:a16="http://schemas.microsoft.com/office/drawing/2014/main" id="{E7AF6EC0-4E19-3D71-A5F8-4F612618BD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656" y="3754570"/>
            <a:ext cx="438518" cy="438518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B5DECDD0-F64A-D441-0B2B-018897553AF5}"/>
              </a:ext>
            </a:extLst>
          </p:cNvPr>
          <p:cNvGrpSpPr/>
          <p:nvPr/>
        </p:nvGrpSpPr>
        <p:grpSpPr>
          <a:xfrm>
            <a:off x="6011634" y="697770"/>
            <a:ext cx="6650456" cy="1532283"/>
            <a:chOff x="5883633" y="1219092"/>
            <a:chExt cx="6650456" cy="153228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F5B53D2-CEEF-ECE4-0E62-1C85D0E0BA89}"/>
                </a:ext>
              </a:extLst>
            </p:cNvPr>
            <p:cNvSpPr txBox="1"/>
            <p:nvPr/>
          </p:nvSpPr>
          <p:spPr>
            <a:xfrm>
              <a:off x="6787046" y="1784165"/>
              <a:ext cx="4862648" cy="4062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dirty="0">
                  <a:latin typeface="Poppins" pitchFamily="2" charset="77"/>
                  <a:cs typeface="Poppins" pitchFamily="2" charset="77"/>
                </a:rPr>
                <a:t>Put your eggs into two groups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24BA71-7E24-502F-00A1-3A19A0473E75}"/>
                </a:ext>
              </a:extLst>
            </p:cNvPr>
            <p:cNvSpPr txBox="1"/>
            <p:nvPr/>
          </p:nvSpPr>
          <p:spPr>
            <a:xfrm>
              <a:off x="6810768" y="2345110"/>
              <a:ext cx="5723321" cy="4062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dirty="0">
                  <a:latin typeface="Poppins" pitchFamily="2" charset="77"/>
                  <a:cs typeface="Poppins" pitchFamily="2" charset="77"/>
                </a:rPr>
                <a:t>Do both groups have the same number?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A758351-E4B1-C2B5-D452-C5A858B02A72}"/>
                </a:ext>
              </a:extLst>
            </p:cNvPr>
            <p:cNvSpPr txBox="1"/>
            <p:nvPr/>
          </p:nvSpPr>
          <p:spPr>
            <a:xfrm>
              <a:off x="5883633" y="1219092"/>
              <a:ext cx="2326013" cy="44114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1" dirty="0">
                  <a:latin typeface="Poppins" pitchFamily="2" charset="77"/>
                  <a:cs typeface="Poppins" pitchFamily="2" charset="77"/>
                </a:rPr>
                <a:t>M</a:t>
              </a:r>
              <a:r>
                <a:rPr lang="en-GB" sz="2000" b="1" dirty="0" err="1">
                  <a:latin typeface="Poppins" pitchFamily="2" charset="77"/>
                  <a:cs typeface="Poppins" pitchFamily="2" charset="77"/>
                </a:rPr>
                <a:t>ake</a:t>
              </a:r>
              <a:r>
                <a:rPr lang="en-GB" sz="2000" b="1" dirty="0">
                  <a:latin typeface="Poppins" pitchFamily="2" charset="77"/>
                  <a:cs typeface="Poppins" pitchFamily="2" charset="77"/>
                </a:rPr>
                <a:t> groups</a:t>
              </a:r>
            </a:p>
          </p:txBody>
        </p:sp>
        <p:pic>
          <p:nvPicPr>
            <p:cNvPr id="68" name="Graphic 67" descr="Dinosaur Egg outline">
              <a:extLst>
                <a:ext uri="{FF2B5EF4-FFF2-40B4-BE49-F238E27FC236}">
                  <a16:creationId xmlns:a16="http://schemas.microsoft.com/office/drawing/2014/main" id="{8345F13D-1B80-CAB2-2533-A76C3D9BB00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48528" y="1764386"/>
              <a:ext cx="438518" cy="438518"/>
            </a:xfrm>
            <a:prstGeom prst="rect">
              <a:avLst/>
            </a:prstGeom>
          </p:spPr>
        </p:pic>
        <p:pic>
          <p:nvPicPr>
            <p:cNvPr id="69" name="Graphic 68" descr="Dinosaur Egg outline">
              <a:extLst>
                <a:ext uri="{FF2B5EF4-FFF2-40B4-BE49-F238E27FC236}">
                  <a16:creationId xmlns:a16="http://schemas.microsoft.com/office/drawing/2014/main" id="{CEAF6BAF-D357-5022-3E64-14F7471A32A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48528" y="2295852"/>
              <a:ext cx="438518" cy="438518"/>
            </a:xfrm>
            <a:prstGeom prst="rect">
              <a:avLst/>
            </a:prstGeom>
          </p:spPr>
        </p:pic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648D61E9-4454-8FAF-4E89-1EEA84324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32319"/>
            <a:ext cx="6674574" cy="2325158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3E3E9EF2-E431-9DA5-9523-A1966FDE1DBF}"/>
              </a:ext>
            </a:extLst>
          </p:cNvPr>
          <p:cNvGrpSpPr/>
          <p:nvPr/>
        </p:nvGrpSpPr>
        <p:grpSpPr>
          <a:xfrm>
            <a:off x="6096000" y="2884621"/>
            <a:ext cx="5766061" cy="2042075"/>
            <a:chOff x="5883633" y="3388314"/>
            <a:chExt cx="5766061" cy="204207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AE5F273-2ED2-7AC9-9767-834AE2917090}"/>
                </a:ext>
              </a:extLst>
            </p:cNvPr>
            <p:cNvSpPr txBox="1"/>
            <p:nvPr/>
          </p:nvSpPr>
          <p:spPr>
            <a:xfrm>
              <a:off x="6810768" y="4498146"/>
              <a:ext cx="4838926" cy="4062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dirty="0">
                  <a:latin typeface="Poppins" pitchFamily="2" charset="77"/>
                  <a:cs typeface="Poppins" pitchFamily="2" charset="77"/>
                </a:rPr>
                <a:t>Check both groups as you go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AEB1C05-33AA-03C5-D8B7-A4A2CE1D6B59}"/>
                </a:ext>
              </a:extLst>
            </p:cNvPr>
            <p:cNvSpPr txBox="1"/>
            <p:nvPr/>
          </p:nvSpPr>
          <p:spPr>
            <a:xfrm>
              <a:off x="6810768" y="3943230"/>
              <a:ext cx="4345576" cy="4062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dirty="0">
                  <a:latin typeface="Poppins" pitchFamily="2" charset="77"/>
                  <a:cs typeface="Poppins" pitchFamily="2" charset="77"/>
                </a:rPr>
                <a:t>Share one egg at a time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9333116-BB0C-B988-D930-4B9ED7B5ACBF}"/>
                </a:ext>
              </a:extLst>
            </p:cNvPr>
            <p:cNvSpPr txBox="1"/>
            <p:nvPr/>
          </p:nvSpPr>
          <p:spPr>
            <a:xfrm>
              <a:off x="6840810" y="5024124"/>
              <a:ext cx="2238617" cy="4062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dirty="0">
                  <a:latin typeface="Poppins" pitchFamily="2" charset="77"/>
                  <a:cs typeface="Poppins" pitchFamily="2" charset="77"/>
                </a:rPr>
                <a:t>Is it fair?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1795A1D-7C3D-8299-C294-63F12A4A9352}"/>
                </a:ext>
              </a:extLst>
            </p:cNvPr>
            <p:cNvSpPr txBox="1"/>
            <p:nvPr/>
          </p:nvSpPr>
          <p:spPr>
            <a:xfrm>
              <a:off x="5883633" y="3388314"/>
              <a:ext cx="2970721" cy="44114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GB" sz="2000" b="1" dirty="0">
                  <a:latin typeface="Poppins" pitchFamily="2" charset="77"/>
                  <a:cs typeface="Poppins" pitchFamily="2" charset="77"/>
                </a:rPr>
                <a:t>Share them fairly</a:t>
              </a:r>
            </a:p>
          </p:txBody>
        </p:sp>
        <p:pic>
          <p:nvPicPr>
            <p:cNvPr id="70" name="Graphic 69" descr="Dinosaur Egg outline">
              <a:extLst>
                <a:ext uri="{FF2B5EF4-FFF2-40B4-BE49-F238E27FC236}">
                  <a16:creationId xmlns:a16="http://schemas.microsoft.com/office/drawing/2014/main" id="{D110675F-0142-5523-0D1B-08AACDC02B7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48528" y="3899136"/>
              <a:ext cx="438518" cy="438518"/>
            </a:xfrm>
            <a:prstGeom prst="rect">
              <a:avLst/>
            </a:prstGeom>
          </p:spPr>
        </p:pic>
        <p:pic>
          <p:nvPicPr>
            <p:cNvPr id="71" name="Graphic 70" descr="Dinosaur Egg outline">
              <a:extLst>
                <a:ext uri="{FF2B5EF4-FFF2-40B4-BE49-F238E27FC236}">
                  <a16:creationId xmlns:a16="http://schemas.microsoft.com/office/drawing/2014/main" id="{1A5A3C2C-2B6A-EEC9-F98B-5279841119C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72250" y="4451424"/>
              <a:ext cx="438518" cy="438518"/>
            </a:xfrm>
            <a:prstGeom prst="rect">
              <a:avLst/>
            </a:prstGeom>
          </p:spPr>
        </p:pic>
        <p:pic>
          <p:nvPicPr>
            <p:cNvPr id="72" name="Graphic 71" descr="Dinosaur Egg outline">
              <a:extLst>
                <a:ext uri="{FF2B5EF4-FFF2-40B4-BE49-F238E27FC236}">
                  <a16:creationId xmlns:a16="http://schemas.microsoft.com/office/drawing/2014/main" id="{0206AE95-B5FC-A601-D18B-337EC1B2037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72250" y="4991871"/>
              <a:ext cx="438518" cy="438518"/>
            </a:xfrm>
            <a:prstGeom prst="rect">
              <a:avLst/>
            </a:prstGeom>
          </p:spPr>
        </p:pic>
      </p:grpSp>
      <p:pic>
        <p:nvPicPr>
          <p:cNvPr id="3" name="Picture 2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6515AAF2-D22B-412A-789A-04BCBFB43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1807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0415-61BF-95B6-81FC-051E0D79A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498232"/>
            <a:ext cx="5590425" cy="8351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b="1" dirty="0" err="1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Eggscellent</a:t>
            </a:r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 work​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43FE2-B5D7-7B95-A8C0-643B7A8C5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75" y="1793428"/>
            <a:ext cx="6338138" cy="16648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dirty="0">
                <a:latin typeface="Poppins" pitchFamily="2" charset="77"/>
                <a:ea typeface="+mn-lt"/>
                <a:cs typeface="Poppins" pitchFamily="2" charset="77"/>
              </a:rPr>
              <a:t>Let's review: ​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en-US" sz="2400" dirty="0">
              <a:latin typeface="Poppins" pitchFamily="2" charset="77"/>
              <a:ea typeface="+mn-lt"/>
              <a:cs typeface="Poppins" pitchFamily="2" charset="77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dirty="0">
                <a:latin typeface="Poppins" pitchFamily="2" charset="77"/>
                <a:ea typeface="+mn-lt"/>
                <a:cs typeface="Poppins" pitchFamily="2" charset="77"/>
              </a:rPr>
              <a:t>What does equal mean? ​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en-US" sz="2400" dirty="0">
              <a:latin typeface="Poppins" pitchFamily="2" charset="77"/>
              <a:ea typeface="+mn-lt"/>
              <a:cs typeface="Poppins" pitchFamily="2" charset="77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dirty="0">
                <a:latin typeface="Poppins" pitchFamily="2" charset="77"/>
                <a:ea typeface="+mn-lt"/>
                <a:cs typeface="Poppins" pitchFamily="2" charset="77"/>
              </a:rPr>
              <a:t>​</a:t>
            </a:r>
            <a:endParaRPr lang="en-GB" sz="2400" dirty="0">
              <a:latin typeface="Poppins" pitchFamily="2" charset="77"/>
              <a:ea typeface="+mn-lt"/>
              <a:cs typeface="Poppins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4E274-2BA0-79F9-C7B9-C979E5295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9258" y="-72598"/>
            <a:ext cx="4143738" cy="3530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F13827-6D27-DACD-F564-68F4349C3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9158" y="3458270"/>
            <a:ext cx="4143738" cy="353086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F7A653C-2156-3E65-FDFA-F5A5482EA365}"/>
              </a:ext>
            </a:extLst>
          </p:cNvPr>
          <p:cNvGrpSpPr/>
          <p:nvPr/>
        </p:nvGrpSpPr>
        <p:grpSpPr>
          <a:xfrm>
            <a:off x="576775" y="3221653"/>
            <a:ext cx="7105977" cy="2740660"/>
            <a:chOff x="1180303" y="3126650"/>
            <a:chExt cx="7105977" cy="274066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0FF0F2E-413D-08E6-A0C0-5C14BC90F96C}"/>
                </a:ext>
              </a:extLst>
            </p:cNvPr>
            <p:cNvSpPr/>
            <p:nvPr/>
          </p:nvSpPr>
          <p:spPr>
            <a:xfrm>
              <a:off x="1180303" y="4097386"/>
              <a:ext cx="6134898" cy="1769924"/>
            </a:xfrm>
            <a:prstGeom prst="roundRect">
              <a:avLst/>
            </a:prstGeom>
            <a:solidFill>
              <a:srgbClr val="D1DFED"/>
            </a:solidFill>
            <a:ln>
              <a:solidFill>
                <a:srgbClr val="0B5A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4A1C7702-5311-2B65-7CB0-7913FAF1D18F}"/>
                </a:ext>
              </a:extLst>
            </p:cNvPr>
            <p:cNvSpPr txBox="1">
              <a:spLocks/>
            </p:cNvSpPr>
            <p:nvPr/>
          </p:nvSpPr>
          <p:spPr>
            <a:xfrm>
              <a:off x="1420870" y="4404451"/>
              <a:ext cx="5590425" cy="115579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2400" b="1" dirty="0">
                  <a:latin typeface="Poppins" pitchFamily="2" charset="77"/>
                  <a:ea typeface="+mn-lt"/>
                  <a:cs typeface="Poppins" pitchFamily="2" charset="77"/>
                </a:rPr>
                <a:t>What would we do if we had an odd number of eggs? ​​</a:t>
              </a:r>
              <a:endParaRPr lang="en-GB" sz="2400" b="1" dirty="0">
                <a:latin typeface="Poppins" pitchFamily="2" charset="77"/>
                <a:ea typeface="+mn-lt"/>
                <a:cs typeface="Poppins" pitchFamily="2" charset="77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1AC35AA9-FADC-FCDB-D848-FA41C2719F55}"/>
                </a:ext>
              </a:extLst>
            </p:cNvPr>
            <p:cNvSpPr txBox="1">
              <a:spLocks/>
            </p:cNvSpPr>
            <p:nvPr/>
          </p:nvSpPr>
          <p:spPr>
            <a:xfrm rot="21168145">
              <a:off x="6697606" y="3126650"/>
              <a:ext cx="1061403" cy="66323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7200" b="1" dirty="0">
                  <a:solidFill>
                    <a:srgbClr val="EE3F33"/>
                  </a:solidFill>
                  <a:latin typeface="Poppins" pitchFamily="2" charset="77"/>
                  <a:ea typeface="+mn-lt"/>
                  <a:cs typeface="Poppins" pitchFamily="2" charset="77"/>
                </a:rPr>
                <a:t>?</a:t>
              </a:r>
              <a:r>
                <a:rPr lang="en-US" sz="2400" b="1" dirty="0">
                  <a:latin typeface="Poppins" pitchFamily="2" charset="77"/>
                  <a:ea typeface="+mn-lt"/>
                  <a:cs typeface="Poppins" pitchFamily="2" charset="77"/>
                </a:rPr>
                <a:t> ​​</a:t>
              </a:r>
              <a:endParaRPr lang="en-GB" sz="2400" b="1" dirty="0">
                <a:latin typeface="Poppins" pitchFamily="2" charset="77"/>
                <a:ea typeface="+mn-lt"/>
                <a:cs typeface="Poppins" pitchFamily="2" charset="77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0048CD50-9D6F-7AD9-AD85-0B1F263595F2}"/>
                </a:ext>
              </a:extLst>
            </p:cNvPr>
            <p:cNvSpPr txBox="1">
              <a:spLocks/>
            </p:cNvSpPr>
            <p:nvPr/>
          </p:nvSpPr>
          <p:spPr>
            <a:xfrm rot="295934">
              <a:off x="7224877" y="3439027"/>
              <a:ext cx="1061403" cy="66323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7200" b="1" dirty="0">
                  <a:solidFill>
                    <a:srgbClr val="EE3F33"/>
                  </a:solidFill>
                  <a:latin typeface="Poppins" pitchFamily="2" charset="77"/>
                  <a:ea typeface="+mn-lt"/>
                  <a:cs typeface="Poppins" pitchFamily="2" charset="77"/>
                </a:rPr>
                <a:t>?</a:t>
              </a:r>
              <a:r>
                <a:rPr lang="en-US" sz="2400" b="1" dirty="0">
                  <a:latin typeface="Poppins" pitchFamily="2" charset="77"/>
                  <a:ea typeface="+mn-lt"/>
                  <a:cs typeface="Poppins" pitchFamily="2" charset="77"/>
                </a:rPr>
                <a:t> ​​</a:t>
              </a:r>
              <a:endParaRPr lang="en-GB" sz="2400" b="1" dirty="0">
                <a:latin typeface="Poppins" pitchFamily="2" charset="77"/>
                <a:ea typeface="+mn-lt"/>
                <a:cs typeface="Poppins" pitchFamily="2" charset="77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F3AC2B8-E328-514C-AE55-CC7800050455}"/>
                </a:ext>
              </a:extLst>
            </p:cNvPr>
            <p:cNvSpPr txBox="1">
              <a:spLocks/>
            </p:cNvSpPr>
            <p:nvPr/>
          </p:nvSpPr>
          <p:spPr>
            <a:xfrm rot="21113776">
              <a:off x="6212350" y="3237817"/>
              <a:ext cx="1061403" cy="66323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7200" b="1" dirty="0">
                  <a:solidFill>
                    <a:srgbClr val="EE3F33"/>
                  </a:solidFill>
                  <a:latin typeface="Poppins" pitchFamily="2" charset="77"/>
                  <a:ea typeface="+mn-lt"/>
                  <a:cs typeface="Poppins" pitchFamily="2" charset="77"/>
                </a:rPr>
                <a:t>?</a:t>
              </a:r>
              <a:r>
                <a:rPr lang="en-US" sz="2400" b="1" dirty="0">
                  <a:latin typeface="Poppins" pitchFamily="2" charset="77"/>
                  <a:ea typeface="+mn-lt"/>
                  <a:cs typeface="Poppins" pitchFamily="2" charset="77"/>
                </a:rPr>
                <a:t> ​​</a:t>
              </a:r>
              <a:endParaRPr lang="en-GB" sz="2400" b="1" dirty="0">
                <a:latin typeface="Poppins" pitchFamily="2" charset="77"/>
                <a:ea typeface="+mn-lt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9726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5C7C329E-F83A-526A-C0A1-138A2F5D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5240815"/>
            <a:ext cx="8021782" cy="1393300"/>
          </a:xfrm>
          <a:prstGeom prst="rect">
            <a:avLst/>
          </a:prstGeom>
        </p:spPr>
      </p:pic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7EDBAF49-AE58-EB35-3013-B68217BF1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0" y="0"/>
            <a:ext cx="1657350" cy="18859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EDFEB5F-BDC1-B309-CDCD-D7F60207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4270096"/>
            <a:ext cx="5868987" cy="10554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Brought to you by</a:t>
            </a:r>
          </a:p>
        </p:txBody>
      </p:sp>
    </p:spTree>
    <p:extLst>
      <p:ext uri="{BB962C8B-B14F-4D97-AF65-F5344CB8AC3E}">
        <p14:creationId xmlns:p14="http://schemas.microsoft.com/office/powerpoint/2010/main" val="26546423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565F4EBDF2214EB88CD667D7FFCA60" ma:contentTypeVersion="16" ma:contentTypeDescription="Create a new document." ma:contentTypeScope="" ma:versionID="2c0dbca01436e14871cacd52dbd7165d">
  <xsd:schema xmlns:xsd="http://www.w3.org/2001/XMLSchema" xmlns:xs="http://www.w3.org/2001/XMLSchema" xmlns:p="http://schemas.microsoft.com/office/2006/metadata/properties" xmlns:ns2="da2dfac2-b216-4dc1-978e-e7fc036e438b" xmlns:ns3="cb94c81a-359e-42e7-ac29-1e8abd43c7a1" targetNamespace="http://schemas.microsoft.com/office/2006/metadata/properties" ma:root="true" ma:fieldsID="7f9a1fce2a9c11e643d49b1daf0fd728" ns2:_="" ns3:_="">
    <xsd:import namespace="da2dfac2-b216-4dc1-978e-e7fc036e438b"/>
    <xsd:import namespace="cb94c81a-359e-42e7-ac29-1e8abd43c7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DataChecked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dfac2-b216-4dc1-978e-e7fc036e43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ataChecked" ma:index="20" nillable="true" ma:displayName="." ma:format="Dropdown" ma:internalName="DataChecked">
      <xsd:simpleType>
        <xsd:restriction base="dms:Text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4c81a-359e-42e7-ac29-1e8abd43c7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1d7f7d7-40f4-4f03-b5c1-9e2157930511}" ma:internalName="TaxCatchAll" ma:showField="CatchAllData" ma:web="cb94c81a-359e-42e7-ac29-1e8abd43c7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2dfac2-b216-4dc1-978e-e7fc036e438b">
      <Terms xmlns="http://schemas.microsoft.com/office/infopath/2007/PartnerControls"/>
    </lcf76f155ced4ddcb4097134ff3c332f>
    <DataChecked xmlns="da2dfac2-b216-4dc1-978e-e7fc036e438b" xsi:nil="true"/>
    <TaxCatchAll xmlns="cb94c81a-359e-42e7-ac29-1e8abd43c7a1" xsi:nil="true"/>
  </documentManagement>
</p:properties>
</file>

<file path=customXml/itemProps1.xml><?xml version="1.0" encoding="utf-8"?>
<ds:datastoreItem xmlns:ds="http://schemas.openxmlformats.org/officeDocument/2006/customXml" ds:itemID="{305C55F0-C4A6-4AEC-B026-B80053AC14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1E926F-6D66-48C0-905F-7F2BCB1DCD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2dfac2-b216-4dc1-978e-e7fc036e438b"/>
    <ds:schemaRef ds:uri="cb94c81a-359e-42e7-ac29-1e8abd43c7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ADD7C3-C176-46B8-822A-24419EAA63BB}">
  <ds:schemaRefs>
    <ds:schemaRef ds:uri="cb94c81a-359e-42e7-ac29-1e8abd43c7a1"/>
    <ds:schemaRef ds:uri="da2dfac2-b216-4dc1-978e-e7fc036e438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1324</TotalTime>
  <Words>254</Words>
  <Application>Microsoft Macintosh PowerPoint</Application>
  <PresentationFormat>Widescreen</PresentationFormat>
  <Paragraphs>54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Poppins ExtraBold</vt:lpstr>
      <vt:lpstr>Poppins</vt:lpstr>
      <vt:lpstr>Arial</vt:lpstr>
      <vt:lpstr>Aptos Display</vt:lpstr>
      <vt:lpstr>office theme</vt:lpstr>
      <vt:lpstr>Eggsploring numbers</vt:lpstr>
      <vt:lpstr>PowerPoint Presentation</vt:lpstr>
      <vt:lpstr>PowerPoint Presentation</vt:lpstr>
      <vt:lpstr>How many eggs?</vt:lpstr>
      <vt:lpstr>Counting, grouping and sharing​</vt:lpstr>
      <vt:lpstr>Counting, grouping and sharing​</vt:lpstr>
      <vt:lpstr>Your turn</vt:lpstr>
      <vt:lpstr>Eggscellent work​</vt:lpstr>
      <vt:lpstr>Brought to you by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Lauren Cribben</cp:lastModifiedBy>
  <cp:revision>62</cp:revision>
  <dcterms:created xsi:type="dcterms:W3CDTF">2025-12-03T09:28:16Z</dcterms:created>
  <dcterms:modified xsi:type="dcterms:W3CDTF">2026-04-28T11:08:51Z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0x01010039565F4EBDF2214EB88CD667D7FFCA60</vt:lpwstr>
  </property>
  <property fmtid="{D5CDD505-2E9C-101B-9397-08002B2CF9AE}" pid="3" name="MediaServiceImageTags">
    <vt:lpwstr/>
  </property>
</Properties>
</file>