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66" r:id="rId6"/>
    <p:sldId id="267" r:id="rId7"/>
    <p:sldId id="257" r:id="rId8"/>
    <p:sldId id="258" r:id="rId9"/>
    <p:sldId id="259" r:id="rId10"/>
    <p:sldId id="262" r:id="rId11"/>
    <p:sldId id="268" r:id="rId12"/>
    <p:sldId id="269" r:id="rId13"/>
    <p:sldId id="263" r:id="rId14"/>
    <p:sldId id="264" r:id="rId15"/>
    <p:sldId id="265" r:id="rId1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814BA-872C-6F47-B836-52CC2A35E36D}" v="474" dt="2026-02-17T10:38:35.840"/>
    <p1510:client id="{EC7F8932-5F8B-E3EF-9544-9E953412BA0F}" v="26" dt="2026-02-17T10:38:56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Barwell" userId="S::dan.barwell@educationcompany.co.uk::2a7f1cc5-30e4-4c59-9ee5-4339f4163110" providerId="AD" clId="Web-{EC7F8932-5F8B-E3EF-9544-9E953412BA0F}"/>
    <pc:docChg chg="modSld">
      <pc:chgData name="Dan Barwell" userId="S::dan.barwell@educationcompany.co.uk::2a7f1cc5-30e4-4c59-9ee5-4339f4163110" providerId="AD" clId="Web-{EC7F8932-5F8B-E3EF-9544-9E953412BA0F}" dt="2026-02-17T10:38:55.806" v="11" actId="20577"/>
      <pc:docMkLst>
        <pc:docMk/>
      </pc:docMkLst>
      <pc:sldChg chg="modSp">
        <pc:chgData name="Dan Barwell" userId="S::dan.barwell@educationcompany.co.uk::2a7f1cc5-30e4-4c59-9ee5-4339f4163110" providerId="AD" clId="Web-{EC7F8932-5F8B-E3EF-9544-9E953412BA0F}" dt="2026-02-17T10:38:55.806" v="11" actId="20577"/>
        <pc:sldMkLst>
          <pc:docMk/>
          <pc:sldMk cId="2184140438" sldId="265"/>
        </pc:sldMkLst>
        <pc:spChg chg="mod">
          <ac:chgData name="Dan Barwell" userId="S::dan.barwell@educationcompany.co.uk::2a7f1cc5-30e4-4c59-9ee5-4339f4163110" providerId="AD" clId="Web-{EC7F8932-5F8B-E3EF-9544-9E953412BA0F}" dt="2026-02-17T10:38:55.806" v="11" actId="20577"/>
          <ac:spMkLst>
            <pc:docMk/>
            <pc:sldMk cId="2184140438" sldId="265"/>
            <ac:spMk id="29" creationId="{E2404200-EB50-3FF1-1B9D-0204F37D3C7C}"/>
          </ac:spMkLst>
        </pc:spChg>
      </pc:sldChg>
    </pc:docChg>
  </pc:docChgLst>
  <pc:docChgLst>
    <pc:chgData name="Dan Barwell" userId="S::dan.barwell@educationcompany.co.uk::2a7f1cc5-30e4-4c59-9ee5-4339f4163110" providerId="AD" clId="Web-{302814BA-872C-6F47-B836-52CC2A35E36D}"/>
    <pc:docChg chg="modSld">
      <pc:chgData name="Dan Barwell" userId="S::dan.barwell@educationcompany.co.uk::2a7f1cc5-30e4-4c59-9ee5-4339f4163110" providerId="AD" clId="Web-{302814BA-872C-6F47-B836-52CC2A35E36D}" dt="2026-02-17T10:38:35.840" v="280" actId="20577"/>
      <pc:docMkLst>
        <pc:docMk/>
      </pc:docMkLst>
      <pc:sldChg chg="modSp">
        <pc:chgData name="Dan Barwell" userId="S::dan.barwell@educationcompany.co.uk::2a7f1cc5-30e4-4c59-9ee5-4339f4163110" providerId="AD" clId="Web-{302814BA-872C-6F47-B836-52CC2A35E36D}" dt="2026-02-17T10:21:40.865" v="0" actId="20577"/>
        <pc:sldMkLst>
          <pc:docMk/>
          <pc:sldMk cId="1501937519" sldId="259"/>
        </pc:sldMkLst>
        <pc:spChg chg="mod">
          <ac:chgData name="Dan Barwell" userId="S::dan.barwell@educationcompany.co.uk::2a7f1cc5-30e4-4c59-9ee5-4339f4163110" providerId="AD" clId="Web-{302814BA-872C-6F47-B836-52CC2A35E36D}" dt="2026-02-17T10:21:40.865" v="0" actId="20577"/>
          <ac:spMkLst>
            <pc:docMk/>
            <pc:sldMk cId="1501937519" sldId="259"/>
            <ac:spMk id="18" creationId="{BA05A104-2C17-3995-8283-260153893166}"/>
          </ac:spMkLst>
        </pc:spChg>
      </pc:sldChg>
      <pc:sldChg chg="delSp modSp">
        <pc:chgData name="Dan Barwell" userId="S::dan.barwell@educationcompany.co.uk::2a7f1cc5-30e4-4c59-9ee5-4339f4163110" providerId="AD" clId="Web-{302814BA-872C-6F47-B836-52CC2A35E36D}" dt="2026-02-17T10:34:58.631" v="203" actId="1076"/>
        <pc:sldMkLst>
          <pc:docMk/>
          <pc:sldMk cId="3040691553" sldId="263"/>
        </pc:sldMkLst>
        <pc:spChg chg="mod">
          <ac:chgData name="Dan Barwell" userId="S::dan.barwell@educationcompany.co.uk::2a7f1cc5-30e4-4c59-9ee5-4339f4163110" providerId="AD" clId="Web-{302814BA-872C-6F47-B836-52CC2A35E36D}" dt="2026-02-17T10:28:56.529" v="75" actId="1076"/>
          <ac:spMkLst>
            <pc:docMk/>
            <pc:sldMk cId="3040691553" sldId="263"/>
            <ac:spMk id="2" creationId="{12D50D10-D288-2C33-90E1-AC9B3001CA2B}"/>
          </ac:spMkLst>
        </pc:spChg>
        <pc:spChg chg="del">
          <ac:chgData name="Dan Barwell" userId="S::dan.barwell@educationcompany.co.uk::2a7f1cc5-30e4-4c59-9ee5-4339f4163110" providerId="AD" clId="Web-{302814BA-872C-6F47-B836-52CC2A35E36D}" dt="2026-02-17T10:34:55.537" v="200"/>
          <ac:spMkLst>
            <pc:docMk/>
            <pc:sldMk cId="3040691553" sldId="263"/>
            <ac:spMk id="5" creationId="{47BE002C-F919-588E-0A6D-EA61A16DB15A}"/>
          </ac:spMkLst>
        </pc:spChg>
        <pc:spChg chg="mod">
          <ac:chgData name="Dan Barwell" userId="S::dan.barwell@educationcompany.co.uk::2a7f1cc5-30e4-4c59-9ee5-4339f4163110" providerId="AD" clId="Web-{302814BA-872C-6F47-B836-52CC2A35E36D}" dt="2026-02-17T10:31:09.517" v="156" actId="20577"/>
          <ac:spMkLst>
            <pc:docMk/>
            <pc:sldMk cId="3040691553" sldId="263"/>
            <ac:spMk id="29" creationId="{1755D44B-1359-27F4-19E8-EC38F91BE20F}"/>
          </ac:spMkLst>
        </pc:spChg>
        <pc:spChg chg="mod">
          <ac:chgData name="Dan Barwell" userId="S::dan.barwell@educationcompany.co.uk::2a7f1cc5-30e4-4c59-9ee5-4339f4163110" providerId="AD" clId="Web-{302814BA-872C-6F47-B836-52CC2A35E36D}" dt="2026-02-17T10:34:58.631" v="203" actId="1076"/>
          <ac:spMkLst>
            <pc:docMk/>
            <pc:sldMk cId="3040691553" sldId="263"/>
            <ac:spMk id="31" creationId="{8CD1AA74-DDBA-F97A-BEEA-A768A5EF5A76}"/>
          </ac:spMkLst>
        </pc:spChg>
        <pc:picChg chg="del">
          <ac:chgData name="Dan Barwell" userId="S::dan.barwell@educationcompany.co.uk::2a7f1cc5-30e4-4c59-9ee5-4339f4163110" providerId="AD" clId="Web-{302814BA-872C-6F47-B836-52CC2A35E36D}" dt="2026-02-17T10:34:55.537" v="201"/>
          <ac:picMkLst>
            <pc:docMk/>
            <pc:sldMk cId="3040691553" sldId="263"/>
            <ac:picMk id="4" creationId="{04534A7B-C199-62E0-3D69-92C0E8C633B9}"/>
          </ac:picMkLst>
        </pc:picChg>
        <pc:picChg chg="mod">
          <ac:chgData name="Dan Barwell" userId="S::dan.barwell@educationcompany.co.uk::2a7f1cc5-30e4-4c59-9ee5-4339f4163110" providerId="AD" clId="Web-{302814BA-872C-6F47-B836-52CC2A35E36D}" dt="2026-02-17T10:34:58.615" v="202" actId="1076"/>
          <ac:picMkLst>
            <pc:docMk/>
            <pc:sldMk cId="3040691553" sldId="263"/>
            <ac:picMk id="27" creationId="{8B411FE8-2B40-DFB8-71BF-B82BD01070E5}"/>
          </ac:picMkLst>
        </pc:picChg>
      </pc:sldChg>
      <pc:sldChg chg="modSp">
        <pc:chgData name="Dan Barwell" userId="S::dan.barwell@educationcompany.co.uk::2a7f1cc5-30e4-4c59-9ee5-4339f4163110" providerId="AD" clId="Web-{302814BA-872C-6F47-B836-52CC2A35E36D}" dt="2026-02-17T10:35:54.053" v="228" actId="20577"/>
        <pc:sldMkLst>
          <pc:docMk/>
          <pc:sldMk cId="3682897488" sldId="264"/>
        </pc:sldMkLst>
        <pc:spChg chg="mod">
          <ac:chgData name="Dan Barwell" userId="S::dan.barwell@educationcompany.co.uk::2a7f1cc5-30e4-4c59-9ee5-4339f4163110" providerId="AD" clId="Web-{302814BA-872C-6F47-B836-52CC2A35E36D}" dt="2026-02-17T10:33:10.082" v="171" actId="20577"/>
          <ac:spMkLst>
            <pc:docMk/>
            <pc:sldMk cId="3682897488" sldId="264"/>
            <ac:spMk id="2" creationId="{FCE627E5-A5E7-B88F-CC70-327D611BBC1F}"/>
          </ac:spMkLst>
        </pc:spChg>
        <pc:spChg chg="mod">
          <ac:chgData name="Dan Barwell" userId="S::dan.barwell@educationcompany.co.uk::2a7f1cc5-30e4-4c59-9ee5-4339f4163110" providerId="AD" clId="Web-{302814BA-872C-6F47-B836-52CC2A35E36D}" dt="2026-02-17T10:35:54.053" v="228" actId="20577"/>
          <ac:spMkLst>
            <pc:docMk/>
            <pc:sldMk cId="3682897488" sldId="264"/>
            <ac:spMk id="9" creationId="{A3D44E01-7526-2F16-744A-1B76F0F2DDDB}"/>
          </ac:spMkLst>
        </pc:spChg>
        <pc:spChg chg="mod">
          <ac:chgData name="Dan Barwell" userId="S::dan.barwell@educationcompany.co.uk::2a7f1cc5-30e4-4c59-9ee5-4339f4163110" providerId="AD" clId="Web-{302814BA-872C-6F47-B836-52CC2A35E36D}" dt="2026-02-17T10:34:07.286" v="199" actId="20577"/>
          <ac:spMkLst>
            <pc:docMk/>
            <pc:sldMk cId="3682897488" sldId="264"/>
            <ac:spMk id="29" creationId="{2E1122DC-672F-D237-766B-EF3469AE0318}"/>
          </ac:spMkLst>
        </pc:spChg>
      </pc:sldChg>
      <pc:sldChg chg="modSp">
        <pc:chgData name="Dan Barwell" userId="S::dan.barwell@educationcompany.co.uk::2a7f1cc5-30e4-4c59-9ee5-4339f4163110" providerId="AD" clId="Web-{302814BA-872C-6F47-B836-52CC2A35E36D}" dt="2026-02-17T10:38:35.840" v="280" actId="20577"/>
        <pc:sldMkLst>
          <pc:docMk/>
          <pc:sldMk cId="2184140438" sldId="265"/>
        </pc:sldMkLst>
        <pc:spChg chg="mod">
          <ac:chgData name="Dan Barwell" userId="S::dan.barwell@educationcompany.co.uk::2a7f1cc5-30e4-4c59-9ee5-4339f4163110" providerId="AD" clId="Web-{302814BA-872C-6F47-B836-52CC2A35E36D}" dt="2026-02-17T10:38:35.840" v="280" actId="20577"/>
          <ac:spMkLst>
            <pc:docMk/>
            <pc:sldMk cId="2184140438" sldId="265"/>
            <ac:spMk id="29" creationId="{E2404200-EB50-3FF1-1B9D-0204F37D3C7C}"/>
          </ac:spMkLst>
        </pc:spChg>
      </pc:sldChg>
      <pc:sldChg chg="delSp modSp">
        <pc:chgData name="Dan Barwell" userId="S::dan.barwell@educationcompany.co.uk::2a7f1cc5-30e4-4c59-9ee5-4339f4163110" providerId="AD" clId="Web-{302814BA-872C-6F47-B836-52CC2A35E36D}" dt="2026-02-17T10:25:04.629" v="60" actId="20577"/>
        <pc:sldMkLst>
          <pc:docMk/>
          <pc:sldMk cId="3664985955" sldId="268"/>
        </pc:sldMkLst>
        <pc:spChg chg="del">
          <ac:chgData name="Dan Barwell" userId="S::dan.barwell@educationcompany.co.uk::2a7f1cc5-30e4-4c59-9ee5-4339f4163110" providerId="AD" clId="Web-{302814BA-872C-6F47-B836-52CC2A35E36D}" dt="2026-02-17T10:23:01.356" v="2"/>
          <ac:spMkLst>
            <pc:docMk/>
            <pc:sldMk cId="3664985955" sldId="268"/>
            <ac:spMk id="7" creationId="{059EE051-2E52-7E58-7547-FBAE675790E5}"/>
          </ac:spMkLst>
        </pc:spChg>
        <pc:spChg chg="mod">
          <ac:chgData name="Dan Barwell" userId="S::dan.barwell@educationcompany.co.uk::2a7f1cc5-30e4-4c59-9ee5-4339f4163110" providerId="AD" clId="Web-{302814BA-872C-6F47-B836-52CC2A35E36D}" dt="2026-02-17T10:25:04.629" v="60" actId="20577"/>
          <ac:spMkLst>
            <pc:docMk/>
            <pc:sldMk cId="3664985955" sldId="268"/>
            <ac:spMk id="9" creationId="{0FFBCE05-DD9B-DEF3-A573-8B357D091617}"/>
          </ac:spMkLst>
        </pc:spChg>
        <pc:picChg chg="mod">
          <ac:chgData name="Dan Barwell" userId="S::dan.barwell@educationcompany.co.uk::2a7f1cc5-30e4-4c59-9ee5-4339f4163110" providerId="AD" clId="Web-{302814BA-872C-6F47-B836-52CC2A35E36D}" dt="2026-02-17T10:23:59.501" v="50" actId="1076"/>
          <ac:picMkLst>
            <pc:docMk/>
            <pc:sldMk cId="3664985955" sldId="268"/>
            <ac:picMk id="3" creationId="{DA34514B-93DE-5AF5-F19A-B4345DD98474}"/>
          </ac:picMkLst>
        </pc:picChg>
        <pc:picChg chg="mod">
          <ac:chgData name="Dan Barwell" userId="S::dan.barwell@educationcompany.co.uk::2a7f1cc5-30e4-4c59-9ee5-4339f4163110" providerId="AD" clId="Web-{302814BA-872C-6F47-B836-52CC2A35E36D}" dt="2026-02-17T10:24:08.673" v="53" actId="1076"/>
          <ac:picMkLst>
            <pc:docMk/>
            <pc:sldMk cId="3664985955" sldId="268"/>
            <ac:picMk id="5" creationId="{BFF0D239-7C93-FCED-15E4-266DDBD7AB09}"/>
          </ac:picMkLst>
        </pc:picChg>
        <pc:picChg chg="del">
          <ac:chgData name="Dan Barwell" userId="S::dan.barwell@educationcompany.co.uk::2a7f1cc5-30e4-4c59-9ee5-4339f4163110" providerId="AD" clId="Web-{302814BA-872C-6F47-B836-52CC2A35E36D}" dt="2026-02-17T10:22:58.387" v="1"/>
          <ac:picMkLst>
            <pc:docMk/>
            <pc:sldMk cId="3664985955" sldId="268"/>
            <ac:picMk id="8" creationId="{74126C8E-4772-8FC2-3902-F111B9DFD36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84B46-E244-4B03-9580-1C6BFAEFCD34}" type="datetimeFigureOut">
              <a:t>2/17/2026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AC728-693D-43C7-9698-486933CBDDA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57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The image needs to either be an illustration of an egg cut open or a boiled egg cut open. The idea is that children need to be able to see the white and the yolk clearly.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BAC728-693D-43C7-9698-486933CBDDA4}" type="slidenum"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985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BAC728-693D-43C7-9698-486933CBDDA4}" type="slidenum"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358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5111" y="1461029"/>
            <a:ext cx="9144000" cy="2387600"/>
          </a:xfrm>
        </p:spPr>
        <p:txBody>
          <a:bodyPr/>
          <a:lstStyle/>
          <a:p>
            <a:r>
              <a:rPr lang="en-GB">
                <a:latin typeface="Bradley Hand ITC"/>
              </a:rPr>
              <a:t>Healthy eating eggsperts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1FBEE-7107-1D9D-1D4A-9DEE6EB62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0D10-D288-2C33-90E1-AC9B3001C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50148" y="2881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How can we eat eggs?</a:t>
            </a:r>
            <a:endParaRPr lang="en-US"/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1DF3CC6A-D650-8A36-4CD9-62E298A27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27" name="Picture 26" descr="A circle with four lines&#10;&#10;Description automatically generated">
            <a:extLst>
              <a:ext uri="{FF2B5EF4-FFF2-40B4-BE49-F238E27FC236}">
                <a16:creationId xmlns:a16="http://schemas.microsoft.com/office/drawing/2014/main" id="{8B411FE8-2B40-DFB8-71BF-B82BD0107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1651" y="1922698"/>
            <a:ext cx="2714625" cy="246697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755D44B-1359-27F4-19E8-EC38F91BE20F}"/>
              </a:ext>
            </a:extLst>
          </p:cNvPr>
          <p:cNvSpPr txBox="1"/>
          <p:nvPr/>
        </p:nvSpPr>
        <p:spPr>
          <a:xfrm>
            <a:off x="465733" y="1184009"/>
            <a:ext cx="7491741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  <a:ea typeface="+mn-lt"/>
                <a:cs typeface="+mn-lt"/>
              </a:rPr>
              <a:t>Eggs can be scrambled, fried, boiled, or poached.</a:t>
            </a:r>
          </a:p>
          <a:p>
            <a:r>
              <a:rPr lang="en-GB" sz="32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r>
              <a:rPr lang="en-GB" sz="3200">
                <a:latin typeface="Bradley Hand ITC"/>
              </a:rPr>
              <a:t>Some people also use raw eggs in smoothies, cakes, or puddings.</a:t>
            </a:r>
          </a:p>
          <a:p>
            <a:r>
              <a:rPr lang="en-GB" sz="32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r>
              <a:rPr lang="en-GB" sz="3200">
                <a:latin typeface="Bradley Hand ITC"/>
              </a:rPr>
              <a:t>Eggs are yummy in lots of different ways!</a:t>
            </a:r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What is your favourite way to eat eggs?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D1AA74-DDBA-F97A-BEEA-A768A5EF5A76}"/>
              </a:ext>
            </a:extLst>
          </p:cNvPr>
          <p:cNvSpPr txBox="1"/>
          <p:nvPr/>
        </p:nvSpPr>
        <p:spPr>
          <a:xfrm>
            <a:off x="9043035" y="3163936"/>
            <a:ext cx="227102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Boiled or </a:t>
            </a:r>
            <a:endParaRPr lang="en-US"/>
          </a:p>
          <a:p>
            <a:r>
              <a:rPr lang="en-GB" sz="2000">
                <a:latin typeface="Bradley Hand ITC"/>
              </a:rPr>
              <a:t>scrambled egg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691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5795E-392F-2252-8657-91AB4ECFD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27E5-A5E7-B88F-CC70-327D611BB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919111" y="2881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Eggs in recipes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6B3ABBAB-A6D8-92C7-D26B-81F687249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2E1122DC-672F-D237-766B-EF3469AE0318}"/>
              </a:ext>
            </a:extLst>
          </p:cNvPr>
          <p:cNvSpPr txBox="1"/>
          <p:nvPr/>
        </p:nvSpPr>
        <p:spPr>
          <a:xfrm>
            <a:off x="371659" y="1710823"/>
            <a:ext cx="7491741" cy="45858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Bradley Hand ITC"/>
                <a:ea typeface="+mn-lt"/>
                <a:cs typeface="+mn-lt"/>
              </a:rPr>
              <a:t>Eggs can be cooked, baked, or even added raw to mix in drinks or desserts.</a:t>
            </a:r>
            <a:endParaRPr lang="en-US" sz="3200">
              <a:latin typeface="Bradley Hand ITC"/>
            </a:endParaRPr>
          </a:p>
          <a:p>
            <a:endParaRPr lang="en-US" sz="3200">
              <a:latin typeface="Bradley Hand ITC"/>
            </a:endParaRPr>
          </a:p>
          <a:p>
            <a:r>
              <a:rPr lang="en-US" sz="32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endParaRPr lang="en-US" sz="3200">
              <a:latin typeface="Bradley Hand ITC"/>
            </a:endParaRPr>
          </a:p>
          <a:p>
            <a:r>
              <a:rPr lang="en-US" sz="3200">
                <a:latin typeface="Bradley Hand ITC"/>
              </a:rPr>
              <a:t>Do you know any recipe that uses eggs?</a:t>
            </a:r>
          </a:p>
          <a:p>
            <a:endParaRPr lang="en-GB" sz="3200">
              <a:latin typeface="Bradley Hand ITC"/>
            </a:endParaRPr>
          </a:p>
          <a:p>
            <a:endParaRPr lang="en-GB" sz="3200">
              <a:latin typeface="Bradley Hand ITC"/>
            </a:endParaRPr>
          </a:p>
          <a:p>
            <a:endParaRPr lang="en-GB">
              <a:latin typeface="Aptos" panose="020B0004020202020204"/>
            </a:endParaRPr>
          </a:p>
          <a:p>
            <a:endParaRPr lang="en-GB">
              <a:latin typeface="Aptos" panose="020B0004020202020204"/>
            </a:endParaRP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1748479C-1454-33E5-8051-97AD1908B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0392" y="1997957"/>
            <a:ext cx="2714625" cy="24669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3D44E01-7526-2F16-744A-1B76F0F2DDDB}"/>
              </a:ext>
            </a:extLst>
          </p:cNvPr>
          <p:cNvSpPr txBox="1"/>
          <p:nvPr/>
        </p:nvSpPr>
        <p:spPr>
          <a:xfrm>
            <a:off x="9108887" y="2674751"/>
            <a:ext cx="227102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Cracked egg being whisked in a bowl​</a:t>
            </a:r>
          </a:p>
        </p:txBody>
      </p:sp>
    </p:spTree>
    <p:extLst>
      <p:ext uri="{BB962C8B-B14F-4D97-AF65-F5344CB8AC3E}">
        <p14:creationId xmlns:p14="http://schemas.microsoft.com/office/powerpoint/2010/main" val="3682897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60CD5-DEB0-D818-E076-30DAD84DF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DA3E-1D9E-89E0-E71C-9A9C288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483555" y="2881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Reflection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737D60CD-C7C3-2F6F-07FF-9E12C6576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2404200-EB50-3FF1-1B9D-0204F37D3C7C}"/>
              </a:ext>
            </a:extLst>
          </p:cNvPr>
          <p:cNvSpPr txBox="1"/>
          <p:nvPr/>
        </p:nvSpPr>
        <p:spPr>
          <a:xfrm>
            <a:off x="464023" y="1191278"/>
            <a:ext cx="11255559" cy="85254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Bradley Hand ITC"/>
              </a:rPr>
              <a:t>What is one healthy thing you have learned about eggs today? </a:t>
            </a:r>
            <a:endParaRPr lang="en-US"/>
          </a:p>
          <a:p>
            <a:endParaRPr lang="en-US" sz="2800">
              <a:latin typeface="Bradley Hand ITC"/>
            </a:endParaRPr>
          </a:p>
          <a:p>
            <a:r>
              <a:rPr lang="en-US" sz="2800">
                <a:latin typeface="Bradley Hand ITC"/>
              </a:rPr>
              <a:t>Quick quiz! </a:t>
            </a:r>
          </a:p>
          <a:p>
            <a:r>
              <a:rPr lang="en-US" sz="2800">
                <a:solidFill>
                  <a:srgbClr val="FF0000"/>
                </a:solidFill>
                <a:latin typeface="Bradley Hand ITC"/>
              </a:rPr>
              <a:t>Each question on a click</a:t>
            </a:r>
            <a:endParaRPr lang="en-US" sz="2800">
              <a:solidFill>
                <a:srgbClr val="000000"/>
              </a:solidFill>
              <a:latin typeface="Bradley Hand ITC"/>
            </a:endParaRPr>
          </a:p>
          <a:p>
            <a:r>
              <a:rPr lang="en-US" sz="2800">
                <a:latin typeface="Bradley Hand ITC"/>
              </a:rPr>
              <a:t>Name one part of the egg we can eat? </a:t>
            </a:r>
          </a:p>
          <a:p>
            <a:r>
              <a:rPr lang="en-US" sz="2800">
                <a:solidFill>
                  <a:srgbClr val="FF0000"/>
                </a:solidFill>
                <a:latin typeface="Bradley Hand ITC"/>
              </a:rPr>
              <a:t>Answers appear on a click after the question</a:t>
            </a:r>
          </a:p>
          <a:p>
            <a:r>
              <a:rPr lang="en-US" sz="2800" b="1">
                <a:latin typeface="Bradley Hand ITC"/>
              </a:rPr>
              <a:t>The yolk or the egg white</a:t>
            </a:r>
          </a:p>
          <a:p>
            <a:r>
              <a:rPr lang="en-US" sz="2800">
                <a:latin typeface="Bradley Hand ITC"/>
              </a:rPr>
              <a:t>Why are eggs healthy?</a:t>
            </a:r>
          </a:p>
          <a:p>
            <a:r>
              <a:rPr lang="en-US" sz="2800" b="1">
                <a:latin typeface="Bradley Hand ITC"/>
              </a:rPr>
              <a:t>They contain lots of vitamins and protein that helps give us energy and grow strong. </a:t>
            </a:r>
          </a:p>
          <a:p>
            <a:r>
              <a:rPr lang="en-US" sz="2800">
                <a:latin typeface="Bradley Hand ITC"/>
              </a:rPr>
              <a:t>Can you think of one way we can enjoy eggs? </a:t>
            </a:r>
          </a:p>
          <a:p>
            <a:r>
              <a:rPr lang="en-US" sz="2800" b="1">
                <a:latin typeface="Bradley Hand ITC"/>
              </a:rPr>
              <a:t>Boiled, fried, scrambled, poached, or in a smoothie. There are so many ways! </a:t>
            </a:r>
          </a:p>
          <a:p>
            <a:endParaRPr lang="en-US" sz="2800">
              <a:latin typeface="Bradley Hand ITC"/>
            </a:endParaRPr>
          </a:p>
          <a:p>
            <a:endParaRPr lang="en-US" sz="2800">
              <a:latin typeface="Bradley Hand ITC"/>
            </a:endParaRPr>
          </a:p>
          <a:p>
            <a:endParaRPr lang="en-US" sz="2800">
              <a:latin typeface="Bradley Hand ITC"/>
            </a:endParaRPr>
          </a:p>
          <a:p>
            <a:endParaRPr lang="en-GB" sz="3200">
              <a:latin typeface="Bradley Hand ITC"/>
            </a:endParaRPr>
          </a:p>
          <a:p>
            <a:endParaRPr lang="en-GB" sz="3200">
              <a:latin typeface="Bradley Hand ITC"/>
            </a:endParaRP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140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AF269-E1B0-ECBC-79DC-697AB5AE7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9444-2012-A939-EAA6-E8864C53E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87" y="125177"/>
            <a:ext cx="4487334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Let's explore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0554B984-B77B-45A7-7A65-EF779638DD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E99A5FD3-9B6E-10D1-14E3-19C418CE9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4391" y="1866254"/>
            <a:ext cx="2479440" cy="22506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C82CA91-820B-5B0D-BF13-AAA9671097D4}"/>
              </a:ext>
            </a:extLst>
          </p:cNvPr>
          <p:cNvSpPr txBox="1"/>
          <p:nvPr/>
        </p:nvSpPr>
        <p:spPr>
          <a:xfrm>
            <a:off x="8055258" y="3352084"/>
            <a:ext cx="227102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>
                <a:latin typeface="Bradley Hand ITC"/>
              </a:rPr>
              <a:t>Hen's egg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10B02D-2A4D-7740-030A-F48CDEDA58F7}"/>
              </a:ext>
            </a:extLst>
          </p:cNvPr>
          <p:cNvSpPr txBox="1"/>
          <p:nvPr/>
        </p:nvSpPr>
        <p:spPr>
          <a:xfrm>
            <a:off x="757362" y="2002453"/>
            <a:ext cx="7491741" cy="37240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>
                <a:latin typeface="Bradley Hand ITC"/>
              </a:rPr>
              <a:t>What food is this?</a:t>
            </a:r>
            <a:endParaRPr lang="en-US" sz="4000">
              <a:latin typeface="Bradley Hand ITC"/>
            </a:endParaRPr>
          </a:p>
          <a:p>
            <a:endParaRPr lang="en-GB" sz="4000">
              <a:latin typeface="Bradley Hand ITC"/>
            </a:endParaRPr>
          </a:p>
          <a:p>
            <a:r>
              <a:rPr lang="en-US" sz="40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endParaRPr lang="en-US" sz="4000">
              <a:latin typeface="Bradley Hand ITC"/>
            </a:endParaRPr>
          </a:p>
          <a:p>
            <a:r>
              <a:rPr lang="en-US" sz="4000">
                <a:latin typeface="Bradley Hand ITC"/>
              </a:rPr>
              <a:t>Have you eaten eggs before?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9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5CABD-7DB9-72B9-73A9-047706BBF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0A4F9-98F9-970E-B964-9CFBBE9FF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8724" y="-1823"/>
            <a:ext cx="4487334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Look inside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F573BDAD-BABE-D60E-FDB1-25F349263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06542CED-977F-C100-5295-2D2517CAA9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4391" y="1866254"/>
            <a:ext cx="2479440" cy="22506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021252-C54F-B18D-FD9A-7A37A5B7792D}"/>
              </a:ext>
            </a:extLst>
          </p:cNvPr>
          <p:cNvSpPr txBox="1"/>
          <p:nvPr/>
        </p:nvSpPr>
        <p:spPr>
          <a:xfrm>
            <a:off x="8027036" y="3154529"/>
            <a:ext cx="227102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Egg cut in half (see notes)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49818A-B7C5-32CF-F3C7-F410DD24E53A}"/>
              </a:ext>
            </a:extLst>
          </p:cNvPr>
          <p:cNvSpPr txBox="1"/>
          <p:nvPr/>
        </p:nvSpPr>
        <p:spPr>
          <a:xfrm>
            <a:off x="524529" y="2023620"/>
            <a:ext cx="7491741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>
                <a:latin typeface="Bradley Hand ITC"/>
              </a:rPr>
              <a:t>Inside, there is the egg white and the egg yolk.</a:t>
            </a:r>
            <a:endParaRPr lang="en-US"/>
          </a:p>
          <a:p>
            <a:endParaRPr lang="en-GB" sz="4000">
              <a:latin typeface="Bradley Hand ITC"/>
            </a:endParaRPr>
          </a:p>
          <a:p>
            <a:r>
              <a:rPr lang="en-GB" sz="3600">
                <a:latin typeface="Bradley Hand ITC"/>
              </a:rPr>
              <a:t>These are the parts of the egg we can eat. 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98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D742C-E830-8643-5333-7A85ADBE2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2D52B-58F0-99D9-CFC2-56B5C9F7C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20437" y="2453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Why eggs are healthy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9BC62BB3-0962-F899-FA7F-DEBD355BF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4227FA08-17A3-8678-CA1B-FDD7C43C8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0392" y="1997957"/>
            <a:ext cx="2714625" cy="24669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60F7F9-BB0A-4E9E-C8F2-FD18E1E3DFC3}"/>
              </a:ext>
            </a:extLst>
          </p:cNvPr>
          <p:cNvSpPr txBox="1"/>
          <p:nvPr/>
        </p:nvSpPr>
        <p:spPr>
          <a:xfrm>
            <a:off x="9240591" y="3606084"/>
            <a:ext cx="227102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>
                <a:latin typeface="Bradley Hand ITC"/>
              </a:rPr>
              <a:t>Hen's egg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44F09C-F9D7-2966-65E5-B3838615CC85}"/>
              </a:ext>
            </a:extLst>
          </p:cNvPr>
          <p:cNvSpPr txBox="1"/>
          <p:nvPr/>
        </p:nvSpPr>
        <p:spPr>
          <a:xfrm>
            <a:off x="571267" y="2112947"/>
            <a:ext cx="7491741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</a:rPr>
              <a:t>Why do you think people eat eggs?</a:t>
            </a:r>
            <a:endParaRPr lang="en-US" sz="2400">
              <a:latin typeface="Bradley Hand ITC"/>
            </a:endParaRPr>
          </a:p>
          <a:p>
            <a:endParaRPr lang="en-US" sz="2400">
              <a:latin typeface="Bradley Hand ITC"/>
            </a:endParaRPr>
          </a:p>
          <a:p>
            <a:r>
              <a:rPr lang="en-US" sz="24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endParaRPr lang="en-US" sz="2400">
              <a:solidFill>
                <a:srgbClr val="FF0000"/>
              </a:solidFill>
              <a:latin typeface="Bradley Hand ITC"/>
            </a:endParaRPr>
          </a:p>
          <a:p>
            <a:r>
              <a:rPr lang="en-US" sz="3200">
                <a:latin typeface="Bradley Hand ITC"/>
              </a:rPr>
              <a:t>Eggs are a healthy food that help us to grow strong and give us energy. 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406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EC4B4-40A5-16A2-EBEC-804B30C8F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A3C-1FF4-EBAE-0256-C90BF8609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78874" y="2453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Why eggs are healthy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384AD6BB-9F53-841A-A04F-641D6FDE7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B382A9B4-7885-55CA-20B7-0B15B40A7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0392" y="1997957"/>
            <a:ext cx="2714625" cy="24669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B4EDE98-E6CC-CDC8-AA97-5BB2091DD566}"/>
              </a:ext>
            </a:extLst>
          </p:cNvPr>
          <p:cNvSpPr txBox="1"/>
          <p:nvPr/>
        </p:nvSpPr>
        <p:spPr>
          <a:xfrm>
            <a:off x="9240591" y="3606084"/>
            <a:ext cx="2271026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>
                <a:latin typeface="Bradley Hand ITC"/>
              </a:rPr>
              <a:t>Child looking strong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852ACB-F495-0384-23B7-C96B20D01B58}"/>
              </a:ext>
            </a:extLst>
          </p:cNvPr>
          <p:cNvSpPr txBox="1"/>
          <p:nvPr/>
        </p:nvSpPr>
        <p:spPr>
          <a:xfrm>
            <a:off x="522177" y="1710823"/>
            <a:ext cx="7491741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</a:rPr>
              <a:t>Eggs contain protein that helps our muscles grow. </a:t>
            </a:r>
          </a:p>
          <a:p>
            <a:endParaRPr lang="en-US" sz="2400">
              <a:latin typeface="Bradley Hand ITC"/>
            </a:endParaRPr>
          </a:p>
          <a:p>
            <a:r>
              <a:rPr lang="en-US" sz="24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endParaRPr lang="en-US" sz="2400">
              <a:solidFill>
                <a:srgbClr val="FF0000"/>
              </a:solidFill>
              <a:latin typeface="Bradley Hand ITC"/>
            </a:endParaRPr>
          </a:p>
          <a:p>
            <a:r>
              <a:rPr lang="en-US" sz="2800">
                <a:latin typeface="Bradley Hand ITC"/>
              </a:rPr>
              <a:t>Eggs also contain vitamins and minerals that keep us healthy. </a:t>
            </a:r>
            <a:endParaRPr lang="en-US"/>
          </a:p>
          <a:p>
            <a:r>
              <a:rPr lang="en-US" sz="2800">
                <a:solidFill>
                  <a:srgbClr val="FF0000"/>
                </a:solidFill>
                <a:latin typeface="Bradley Hand ITC"/>
              </a:rPr>
              <a:t>On a click</a:t>
            </a:r>
          </a:p>
          <a:p>
            <a:r>
              <a:rPr lang="en-US" sz="2800">
                <a:latin typeface="Bradley Hand ITC"/>
              </a:rPr>
              <a:t>Do you know any other foods that help our bodies stay strong? 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564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73F41-C3CE-3D13-7355-E5D007B6F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68C46-588A-43C8-9BB5-B65E8068B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646297" y="2881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Eggs in our food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F8A53F1B-A2A9-E4DD-6B76-40636D2BF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401D628E-15DC-62BA-23A6-0F9B1B631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4649" y="3660930"/>
            <a:ext cx="1820922" cy="16579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1AB45F-15D3-64B4-6B97-EBE6F9C00D5D}"/>
              </a:ext>
            </a:extLst>
          </p:cNvPr>
          <p:cNvSpPr txBox="1"/>
          <p:nvPr/>
        </p:nvSpPr>
        <p:spPr>
          <a:xfrm>
            <a:off x="232143" y="4394168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Boiled egg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07D585-3676-EAFB-E972-5F4B53FC0858}"/>
              </a:ext>
            </a:extLst>
          </p:cNvPr>
          <p:cNvSpPr txBox="1"/>
          <p:nvPr/>
        </p:nvSpPr>
        <p:spPr>
          <a:xfrm>
            <a:off x="314359" y="1214368"/>
            <a:ext cx="7491741" cy="29238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</a:rPr>
              <a:t>Lots of foods contain eggs. </a:t>
            </a:r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Can you think of some? </a:t>
            </a:r>
          </a:p>
          <a:p>
            <a:endParaRPr lang="en-GB" sz="3200">
              <a:solidFill>
                <a:srgbClr val="FF0000"/>
              </a:solidFill>
              <a:latin typeface="Bradley Hand ITC"/>
            </a:endParaRPr>
          </a:p>
          <a:p>
            <a:r>
              <a:rPr lang="en-GB" sz="2400">
                <a:solidFill>
                  <a:srgbClr val="FF0000"/>
                </a:solidFill>
                <a:latin typeface="Bradley Hand ITC"/>
              </a:rPr>
              <a:t>All images and further text on a click </a:t>
            </a:r>
          </a:p>
          <a:p>
            <a:endParaRPr lang="en-GB" sz="1400"/>
          </a:p>
          <a:p>
            <a:endParaRPr lang="en-GB"/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F2963089-013A-4CE4-9102-EEDE7D0233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9721" y="3660930"/>
            <a:ext cx="1820922" cy="16579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F07E03-2892-7ADB-B924-F569E0D54ACC}"/>
              </a:ext>
            </a:extLst>
          </p:cNvPr>
          <p:cNvSpPr txBox="1"/>
          <p:nvPr/>
        </p:nvSpPr>
        <p:spPr>
          <a:xfrm>
            <a:off x="2226513" y="4394168"/>
            <a:ext cx="150902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Scrambled eggs</a:t>
            </a:r>
          </a:p>
        </p:txBody>
      </p:sp>
      <p:pic>
        <p:nvPicPr>
          <p:cNvPr id="9" name="Picture 8" descr="A circle with four lines&#10;&#10;Description automatically generated">
            <a:extLst>
              <a:ext uri="{FF2B5EF4-FFF2-40B4-BE49-F238E27FC236}">
                <a16:creationId xmlns:a16="http://schemas.microsoft.com/office/drawing/2014/main" id="{1304E20C-BBC1-864B-4D93-DECD8EFAB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5351" y="3510411"/>
            <a:ext cx="1820922" cy="16579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B7EDCC-8587-06F9-AD27-68145E8258B0}"/>
              </a:ext>
            </a:extLst>
          </p:cNvPr>
          <p:cNvSpPr txBox="1"/>
          <p:nvPr/>
        </p:nvSpPr>
        <p:spPr>
          <a:xfrm>
            <a:off x="3976291" y="4140168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Omelette</a:t>
            </a:r>
          </a:p>
        </p:txBody>
      </p:sp>
      <p:pic>
        <p:nvPicPr>
          <p:cNvPr id="11" name="Picture 10" descr="A circle with four lines&#10;&#10;Description automatically generated">
            <a:extLst>
              <a:ext uri="{FF2B5EF4-FFF2-40B4-BE49-F238E27FC236}">
                <a16:creationId xmlns:a16="http://schemas.microsoft.com/office/drawing/2014/main" id="{A66A1C64-6F82-50E4-9852-928F6AD98A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2623" y="1099122"/>
            <a:ext cx="1820922" cy="165793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FF0A6E-6E19-91C1-FC2E-484ECC5434BA}"/>
              </a:ext>
            </a:extLst>
          </p:cNvPr>
          <p:cNvSpPr txBox="1"/>
          <p:nvPr/>
        </p:nvSpPr>
        <p:spPr>
          <a:xfrm>
            <a:off x="5750870" y="1924724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 egg muffin</a:t>
            </a:r>
          </a:p>
        </p:txBody>
      </p:sp>
      <p:pic>
        <p:nvPicPr>
          <p:cNvPr id="13" name="Picture 12" descr="A circle with four lines&#10;&#10;Description automatically generated">
            <a:extLst>
              <a:ext uri="{FF2B5EF4-FFF2-40B4-BE49-F238E27FC236}">
                <a16:creationId xmlns:a16="http://schemas.microsoft.com/office/drawing/2014/main" id="{394F5F60-F113-60D6-41D2-E55DC204D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4994" y="2884818"/>
            <a:ext cx="1820922" cy="165793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BFB5600-3245-CBA4-8E5A-933299542CF1}"/>
              </a:ext>
            </a:extLst>
          </p:cNvPr>
          <p:cNvSpPr txBox="1"/>
          <p:nvPr/>
        </p:nvSpPr>
        <p:spPr>
          <a:xfrm>
            <a:off x="5874876" y="3802783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Cake</a:t>
            </a:r>
          </a:p>
        </p:txBody>
      </p:sp>
      <p:pic>
        <p:nvPicPr>
          <p:cNvPr id="15" name="Picture 14" descr="A circle with four lines&#10;&#10;Description automatically generated">
            <a:extLst>
              <a:ext uri="{FF2B5EF4-FFF2-40B4-BE49-F238E27FC236}">
                <a16:creationId xmlns:a16="http://schemas.microsoft.com/office/drawing/2014/main" id="{20411C80-1A6F-3664-A173-705F528CF7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3873" y="2327216"/>
            <a:ext cx="1820922" cy="165793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7C0FA7C-1177-4780-19B6-0CB29773A962}"/>
              </a:ext>
            </a:extLst>
          </p:cNvPr>
          <p:cNvSpPr txBox="1"/>
          <p:nvPr/>
        </p:nvSpPr>
        <p:spPr>
          <a:xfrm>
            <a:off x="7810665" y="3060454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Pancakes</a:t>
            </a:r>
          </a:p>
        </p:txBody>
      </p:sp>
      <p:pic>
        <p:nvPicPr>
          <p:cNvPr id="17" name="Picture 16" descr="A circle with four lines&#10;&#10;Description automatically generated">
            <a:extLst>
              <a:ext uri="{FF2B5EF4-FFF2-40B4-BE49-F238E27FC236}">
                <a16:creationId xmlns:a16="http://schemas.microsoft.com/office/drawing/2014/main" id="{2806593B-58BD-98CC-4829-462CBFBFB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1428" y="379882"/>
            <a:ext cx="1820922" cy="165793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A05A104-2C17-3995-8283-260153893166}"/>
              </a:ext>
            </a:extLst>
          </p:cNvPr>
          <p:cNvSpPr txBox="1"/>
          <p:nvPr/>
        </p:nvSpPr>
        <p:spPr>
          <a:xfrm>
            <a:off x="8008220" y="1113120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Frittata</a:t>
            </a:r>
          </a:p>
        </p:txBody>
      </p:sp>
      <p:pic>
        <p:nvPicPr>
          <p:cNvPr id="19" name="Picture 18" descr="A circle with four lines&#10;&#10;Description automatically generated">
            <a:extLst>
              <a:ext uri="{FF2B5EF4-FFF2-40B4-BE49-F238E27FC236}">
                <a16:creationId xmlns:a16="http://schemas.microsoft.com/office/drawing/2014/main" id="{5CDCF17A-6EEC-1CAD-59B3-354FBDD0FB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3354" y="859660"/>
            <a:ext cx="1820922" cy="165793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3EE92A2-305B-98DB-380B-A04270E1F08A}"/>
              </a:ext>
            </a:extLst>
          </p:cNvPr>
          <p:cNvSpPr txBox="1"/>
          <p:nvPr/>
        </p:nvSpPr>
        <p:spPr>
          <a:xfrm>
            <a:off x="10200146" y="1592898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Scotch egg</a:t>
            </a:r>
          </a:p>
        </p:txBody>
      </p:sp>
      <p:pic>
        <p:nvPicPr>
          <p:cNvPr id="21" name="Picture 20" descr="A circle with four lines&#10;&#10;Description automatically generated">
            <a:extLst>
              <a:ext uri="{FF2B5EF4-FFF2-40B4-BE49-F238E27FC236}">
                <a16:creationId xmlns:a16="http://schemas.microsoft.com/office/drawing/2014/main" id="{81A933F3-1DD4-DDC2-891A-ABA8945AC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8095" y="2656475"/>
            <a:ext cx="1820922" cy="1657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3317ECB-E5F3-96A8-5ED0-C68646D72000}"/>
              </a:ext>
            </a:extLst>
          </p:cNvPr>
          <p:cNvSpPr txBox="1"/>
          <p:nvPr/>
        </p:nvSpPr>
        <p:spPr>
          <a:xfrm>
            <a:off x="10124887" y="3389713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shakshuka</a:t>
            </a:r>
          </a:p>
        </p:txBody>
      </p:sp>
      <p:pic>
        <p:nvPicPr>
          <p:cNvPr id="23" name="Picture 22" descr="A circle with four lines&#10;&#10;Description automatically generated">
            <a:extLst>
              <a:ext uri="{FF2B5EF4-FFF2-40B4-BE49-F238E27FC236}">
                <a16:creationId xmlns:a16="http://schemas.microsoft.com/office/drawing/2014/main" id="{468C6B81-EE7F-B158-6663-6266D8B1D6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7058" y="4434475"/>
            <a:ext cx="1820922" cy="165793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1D1CD3E-3679-3BD8-EC3B-CB301EB8AD7C}"/>
              </a:ext>
            </a:extLst>
          </p:cNvPr>
          <p:cNvSpPr txBox="1"/>
          <p:nvPr/>
        </p:nvSpPr>
        <p:spPr>
          <a:xfrm>
            <a:off x="9823850" y="5167713"/>
            <a:ext cx="15090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Egg curry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A4561A-FDD2-AC91-A96F-59C51C994DC1}"/>
              </a:ext>
            </a:extLst>
          </p:cNvPr>
          <p:cNvSpPr txBox="1"/>
          <p:nvPr/>
        </p:nvSpPr>
        <p:spPr>
          <a:xfrm>
            <a:off x="79108" y="4838401"/>
            <a:ext cx="8203259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GB" sz="3200">
                <a:latin typeface="Bradley Hand ITC"/>
                <a:ea typeface="Segoe UI"/>
                <a:cs typeface="Segoe UI"/>
              </a:rPr>
              <a:t>​</a:t>
            </a:r>
          </a:p>
          <a:p>
            <a:r>
              <a:rPr lang="en-GB" sz="3200">
                <a:solidFill>
                  <a:srgbClr val="000000"/>
                </a:solidFill>
                <a:latin typeface="Bradley Hand ITC"/>
                <a:ea typeface="Segoe UI"/>
                <a:cs typeface="Segoe UI"/>
              </a:rPr>
              <a:t>So many meals can be made with eggs! </a:t>
            </a:r>
            <a:endParaRPr lang="en-GB" sz="3200" baseline="0">
              <a:solidFill>
                <a:srgbClr val="000000"/>
              </a:solidFill>
              <a:latin typeface="Bradley Hand ITC"/>
              <a:ea typeface="Segoe UI"/>
              <a:cs typeface="Segoe UI"/>
            </a:endParaRPr>
          </a:p>
          <a:p>
            <a:endParaRPr lang="en-GB" sz="3200">
              <a:latin typeface="Bradley Hand ITC"/>
              <a:cs typeface="Segoe UI"/>
            </a:endParaRPr>
          </a:p>
          <a:p>
            <a:r>
              <a:rPr lang="en-GB" sz="3200">
                <a:latin typeface="Bradley Hand ITC"/>
                <a:cs typeface="Segoe UI"/>
              </a:rPr>
              <a:t>Which of these do you think are healthy?</a:t>
            </a:r>
          </a:p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937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67515-EEF8-B963-CE88-0B8B38D46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E30A5-5D1B-DAE8-D4DB-239705A23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41" y="2881"/>
            <a:ext cx="4807528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Food sorting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99C23B34-CEFD-F30E-1C3B-250CC0E9F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pic>
        <p:nvPicPr>
          <p:cNvPr id="27" name="Picture 26" descr="A circle with four lines&#10;&#10;Description automatically generated">
            <a:extLst>
              <a:ext uri="{FF2B5EF4-FFF2-40B4-BE49-F238E27FC236}">
                <a16:creationId xmlns:a16="http://schemas.microsoft.com/office/drawing/2014/main" id="{5366D2D0-373B-174A-DBF3-747C2392A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0392" y="1997957"/>
            <a:ext cx="2714625" cy="246697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8A9FE8D2-2641-22C7-00DF-564D6EB7F168}"/>
              </a:ext>
            </a:extLst>
          </p:cNvPr>
          <p:cNvSpPr txBox="1"/>
          <p:nvPr/>
        </p:nvSpPr>
        <p:spPr>
          <a:xfrm>
            <a:off x="371659" y="1494453"/>
            <a:ext cx="7491741" cy="45858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</a:rPr>
              <a:t>We are now going to take a look at sorting foods into healthy foods and treats (sometimes foods). </a:t>
            </a:r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Treats are foods that we shouldn't have all the time but are OK to have sometimes. </a:t>
            </a:r>
          </a:p>
          <a:p>
            <a:endParaRPr lang="en-GB" sz="3200">
              <a:latin typeface="Bradley Hand ITC"/>
            </a:endParaRPr>
          </a:p>
          <a:p>
            <a:endParaRPr lang="en-GB" sz="3200">
              <a:latin typeface="Bradley Hand ITC"/>
            </a:endParaRPr>
          </a:p>
          <a:p>
            <a:endParaRPr lang="en-GB"/>
          </a:p>
          <a:p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BDE20B5-2B95-1AED-36E1-C1024E75FB64}"/>
              </a:ext>
            </a:extLst>
          </p:cNvPr>
          <p:cNvSpPr txBox="1"/>
          <p:nvPr/>
        </p:nvSpPr>
        <p:spPr>
          <a:xfrm>
            <a:off x="9221776" y="3239195"/>
            <a:ext cx="227102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Preview Food Sorting Activity Sheet</a:t>
            </a:r>
          </a:p>
        </p:txBody>
      </p:sp>
    </p:spTree>
    <p:extLst>
      <p:ext uri="{BB962C8B-B14F-4D97-AF65-F5344CB8AC3E}">
        <p14:creationId xmlns:p14="http://schemas.microsoft.com/office/powerpoint/2010/main" val="173846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8C67B-C594-AB9F-1082-E62C8B08B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5F324-5EC3-8018-1F39-2C159E1493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91984" y="2881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Healthy balance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DA34514B-93DE-5AF5-F19A-B4345DD98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954" y="5717352"/>
            <a:ext cx="1171575" cy="11430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12CFDF-4991-8804-90EF-9BCAC5EF01BB}"/>
              </a:ext>
            </a:extLst>
          </p:cNvPr>
          <p:cNvSpPr txBox="1"/>
          <p:nvPr/>
        </p:nvSpPr>
        <p:spPr>
          <a:xfrm>
            <a:off x="371659" y="1494453"/>
            <a:ext cx="7491741" cy="5570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</a:rPr>
              <a:t>It is important for us to have a balanced diet. This means eating lots of healthy foods to help us grow.</a:t>
            </a:r>
            <a:endParaRPr lang="en-US"/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It is OK to eat treats sometimes. </a:t>
            </a:r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What do you think would happen if we only ate treats? </a:t>
            </a:r>
            <a:endParaRPr lang="en-GB"/>
          </a:p>
          <a:p>
            <a:endParaRPr lang="en-GB" sz="3200">
              <a:latin typeface="Bradley Hand ITC"/>
            </a:endParaRPr>
          </a:p>
          <a:p>
            <a:endParaRPr lang="en-GB" sz="3200">
              <a:latin typeface="Bradley Hand ITC"/>
            </a:endParaRPr>
          </a:p>
          <a:p>
            <a:endParaRPr lang="en-GB"/>
          </a:p>
          <a:p>
            <a:endParaRPr lang="en-GB"/>
          </a:p>
        </p:txBody>
      </p:sp>
      <p:pic>
        <p:nvPicPr>
          <p:cNvPr id="5" name="Picture 4" descr="A circle with four lines&#10;&#10;Description automatically generated">
            <a:extLst>
              <a:ext uri="{FF2B5EF4-FFF2-40B4-BE49-F238E27FC236}">
                <a16:creationId xmlns:a16="http://schemas.microsoft.com/office/drawing/2014/main" id="{BFF0D239-7C93-FCED-15E4-266DDBD7A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383" y="1244509"/>
            <a:ext cx="4464402" cy="40662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FBCE05-DD9B-DEF3-A573-8B357D091617}"/>
              </a:ext>
            </a:extLst>
          </p:cNvPr>
          <p:cNvSpPr txBox="1"/>
          <p:nvPr/>
        </p:nvSpPr>
        <p:spPr>
          <a:xfrm>
            <a:off x="8523147" y="2011014"/>
            <a:ext cx="2271026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  <a:ea typeface="+mn-lt"/>
                <a:cs typeface="+mn-lt"/>
              </a:rPr>
              <a:t>Eatwell guide, images only. Link here: https://assets.publishing.service.gov.uk/media/5bbb790de5274a22415d7fee/Eatwell_guide_colour_edition.pdf</a:t>
            </a:r>
            <a:endParaRPr lang="en-US">
              <a:latin typeface="Bradley Hand ITC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85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062CE-7C28-84A0-B3DC-50BF7DA25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C0A0F-74E8-B2E9-C2BE-2B0C238BB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91984" y="2881"/>
            <a:ext cx="9144000" cy="1089378"/>
          </a:xfrm>
        </p:spPr>
        <p:txBody>
          <a:bodyPr/>
          <a:lstStyle/>
          <a:p>
            <a:r>
              <a:rPr lang="en-GB">
                <a:latin typeface="Bradley Hand ITC"/>
              </a:rPr>
              <a:t>Healthy balance</a:t>
            </a:r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C0D179ED-2EAE-2288-1A16-45AC9CCBB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5843" y="5623278"/>
            <a:ext cx="1171575" cy="11430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185CDC4-08D4-AAD3-8FE0-DFEAAEFBF2F6}"/>
              </a:ext>
            </a:extLst>
          </p:cNvPr>
          <p:cNvSpPr txBox="1"/>
          <p:nvPr/>
        </p:nvSpPr>
        <p:spPr>
          <a:xfrm>
            <a:off x="371659" y="1494453"/>
            <a:ext cx="7491741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latin typeface="Bradley Hand ITC"/>
              </a:rPr>
              <a:t>Now we are going to think about creating a healthy meal. </a:t>
            </a:r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Think about what foods to put on your plate, making sure it is healthy. </a:t>
            </a:r>
          </a:p>
          <a:p>
            <a:endParaRPr lang="en-GB" sz="3200">
              <a:latin typeface="Bradley Hand ITC"/>
            </a:endParaRPr>
          </a:p>
          <a:p>
            <a:r>
              <a:rPr lang="en-GB" sz="3200">
                <a:latin typeface="Bradley Hand ITC"/>
              </a:rPr>
              <a:t>What type of eggs will you choose? </a:t>
            </a:r>
            <a:endParaRPr lang="en-GB"/>
          </a:p>
          <a:p>
            <a:endParaRPr lang="en-GB" sz="3200">
              <a:latin typeface="Bradley Hand ITC"/>
            </a:endParaRPr>
          </a:p>
          <a:p>
            <a:endParaRPr lang="en-GB" sz="3200">
              <a:latin typeface="Bradley Hand ITC"/>
            </a:endParaRPr>
          </a:p>
          <a:p>
            <a:endParaRPr lang="en-GB">
              <a:latin typeface="Aptos" panose="020B0004020202020204"/>
            </a:endParaRPr>
          </a:p>
          <a:p>
            <a:endParaRPr lang="en-GB">
              <a:latin typeface="Aptos" panose="020B0004020202020204"/>
            </a:endParaRPr>
          </a:p>
        </p:txBody>
      </p:sp>
      <p:pic>
        <p:nvPicPr>
          <p:cNvPr id="5" name="Picture 4" descr="A circle with four lines&#10;&#10;Description automatically generated">
            <a:extLst>
              <a:ext uri="{FF2B5EF4-FFF2-40B4-BE49-F238E27FC236}">
                <a16:creationId xmlns:a16="http://schemas.microsoft.com/office/drawing/2014/main" id="{F7195D3D-992A-C92E-0454-E82DDC734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0392" y="1997957"/>
            <a:ext cx="2714625" cy="24669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3A0364-ABFD-74EC-AA33-26AD24AA84B0}"/>
              </a:ext>
            </a:extLst>
          </p:cNvPr>
          <p:cNvSpPr txBox="1"/>
          <p:nvPr/>
        </p:nvSpPr>
        <p:spPr>
          <a:xfrm>
            <a:off x="9221776" y="3239195"/>
            <a:ext cx="227102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Bradley Hand ITC"/>
              </a:rPr>
              <a:t>Preview Healthy plate activity</a:t>
            </a:r>
          </a:p>
        </p:txBody>
      </p:sp>
    </p:spTree>
    <p:extLst>
      <p:ext uri="{BB962C8B-B14F-4D97-AF65-F5344CB8AC3E}">
        <p14:creationId xmlns:p14="http://schemas.microsoft.com/office/powerpoint/2010/main" val="3107999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65F4EBDF2214EB88CD667D7FFCA60" ma:contentTypeVersion="16" ma:contentTypeDescription="Create a new document." ma:contentTypeScope="" ma:versionID="2c0dbca01436e14871cacd52dbd7165d">
  <xsd:schema xmlns:xsd="http://www.w3.org/2001/XMLSchema" xmlns:xs="http://www.w3.org/2001/XMLSchema" xmlns:p="http://schemas.microsoft.com/office/2006/metadata/properties" xmlns:ns2="da2dfac2-b216-4dc1-978e-e7fc036e438b" xmlns:ns3="cb94c81a-359e-42e7-ac29-1e8abd43c7a1" targetNamespace="http://schemas.microsoft.com/office/2006/metadata/properties" ma:root="true" ma:fieldsID="7f9a1fce2a9c11e643d49b1daf0fd728" ns2:_="" ns3:_="">
    <xsd:import namespace="da2dfac2-b216-4dc1-978e-e7fc036e438b"/>
    <xsd:import namespace="cb94c81a-359e-42e7-ac29-1e8abd43c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DataChecked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dfac2-b216-4dc1-978e-e7fc036e4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07704f-416d-454c-bbc2-f265cb201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aChecked" ma:index="20" nillable="true" ma:displayName="." ma:format="Dropdown" ma:internalName="DataChecked">
      <xsd:simpleType>
        <xsd:restriction base="dms:Text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4c81a-359e-42e7-ac29-1e8abd43c7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d7f7d7-40f4-4f03-b5c1-9e2157930511}" ma:internalName="TaxCatchAll" ma:showField="CatchAllData" ma:web="cb94c81a-359e-42e7-ac29-1e8abd43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2dfac2-b216-4dc1-978e-e7fc036e438b">
      <Terms xmlns="http://schemas.microsoft.com/office/infopath/2007/PartnerControls"/>
    </lcf76f155ced4ddcb4097134ff3c332f>
    <DataChecked xmlns="da2dfac2-b216-4dc1-978e-e7fc036e438b" xsi:nil="true"/>
    <TaxCatchAll xmlns="cb94c81a-359e-42e7-ac29-1e8abd43c7a1" xsi:nil="true"/>
  </documentManagement>
</p:properties>
</file>

<file path=customXml/itemProps1.xml><?xml version="1.0" encoding="utf-8"?>
<ds:datastoreItem xmlns:ds="http://schemas.openxmlformats.org/officeDocument/2006/customXml" ds:itemID="{FD7ACF44-B630-4B86-8877-1C72F0A886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93EDC6-BD52-4819-AF96-69FEF50AB332}">
  <ds:schemaRefs>
    <ds:schemaRef ds:uri="cb94c81a-359e-42e7-ac29-1e8abd43c7a1"/>
    <ds:schemaRef ds:uri="da2dfac2-b216-4dc1-978e-e7fc036e438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3ED88E-54DA-49E7-90B3-0955DEAD13D8}">
  <ds:schemaRefs>
    <ds:schemaRef ds:uri="cb94c81a-359e-42e7-ac29-1e8abd43c7a1"/>
    <ds:schemaRef ds:uri="da2dfac2-b216-4dc1-978e-e7fc036e438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Healthy eating eggsperts</vt:lpstr>
      <vt:lpstr>Let's explore</vt:lpstr>
      <vt:lpstr>Look inside</vt:lpstr>
      <vt:lpstr>Why eggs are healthy</vt:lpstr>
      <vt:lpstr>Why eggs are healthy</vt:lpstr>
      <vt:lpstr>Eggs in our food</vt:lpstr>
      <vt:lpstr>Food sorting</vt:lpstr>
      <vt:lpstr>Healthy balance</vt:lpstr>
      <vt:lpstr>Healthy balance</vt:lpstr>
      <vt:lpstr>How can we eat eggs?</vt:lpstr>
      <vt:lpstr>Eggs in recipes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2025-12-17T11:57:38Z</dcterms:created>
  <dcterms:modified xsi:type="dcterms:W3CDTF">2026-02-17T10:39:32Z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0x01010039565F4EBDF2214EB88CD667D7FFCA60</vt:lpwstr>
  </property>
  <property fmtid="{D5CDD505-2E9C-101B-9397-08002B2CF9AE}" pid="3" name="MediaServiceImageTags">
    <vt:lpwstr/>
  </property>
</Properties>
</file>