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9"/>
  </p:notesMasterIdLst>
  <p:sldIdLst>
    <p:sldId id="307" r:id="rId5"/>
    <p:sldId id="320" r:id="rId6"/>
    <p:sldId id="343" r:id="rId7"/>
    <p:sldId id="257" r:id="rId8"/>
    <p:sldId id="344" r:id="rId9"/>
    <p:sldId id="345" r:id="rId10"/>
    <p:sldId id="261" r:id="rId11"/>
    <p:sldId id="346" r:id="rId12"/>
    <p:sldId id="336" r:id="rId13"/>
    <p:sldId id="347" r:id="rId14"/>
    <p:sldId id="348" r:id="rId15"/>
    <p:sldId id="263" r:id="rId16"/>
    <p:sldId id="349" r:id="rId17"/>
    <p:sldId id="278" r:id="rId18"/>
  </p:sldIdLst>
  <p:sldSz cx="12192000" cy="6858000"/>
  <p:notesSz cx="6858000" cy="9144000"/>
  <p:embeddedFontLst>
    <p:embeddedFont>
      <p:font typeface="Bradley Hand ITC" panose="03070402050302030203" pitchFamily="66" charset="77"/>
      <p:regular r:id="rId20"/>
    </p:embeddedFon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Poppins ExtraBold" pitchFamily="2" charset="77"/>
      <p:bold r:id="rId25"/>
      <p:boldItalic r:id="rId26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AA2"/>
    <a:srgbClr val="D1DFED"/>
    <a:srgbClr val="EE3F33"/>
    <a:srgbClr val="E03F33"/>
    <a:srgbClr val="FAB6B1"/>
    <a:srgbClr val="FFF2F0"/>
    <a:srgbClr val="2574D4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187CF3-9A44-81D3-511A-0C89257620EF}" v="1" dt="2026-03-24T11:31:53.854"/>
    <p1510:client id="{69AFFE75-B8D5-D12E-DED3-7D4A482CE5AF}" v="13" dt="2026-03-24T11:46:36.2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607"/>
  </p:normalViewPr>
  <p:slideViewPr>
    <p:cSldViewPr snapToGrid="0">
      <p:cViewPr>
        <p:scale>
          <a:sx n="75" d="100"/>
          <a:sy n="75" d="100"/>
        </p:scale>
        <p:origin x="760" y="744"/>
      </p:cViewPr>
      <p:guideLst>
        <p:guide orient="horz" pos="1003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69AFFE75-B8D5-D12E-DED3-7D4A482CE5AF}"/>
    <pc:docChg chg="modSld">
      <pc:chgData name="Dan Barwell" userId="S::dan.barwell@educationcompany.co.uk::2a7f1cc5-30e4-4c59-9ee5-4339f4163110" providerId="AD" clId="Web-{69AFFE75-B8D5-D12E-DED3-7D4A482CE5AF}" dt="2026-03-24T11:46:36.286" v="13" actId="20577"/>
      <pc:docMkLst>
        <pc:docMk/>
      </pc:docMkLst>
      <pc:sldChg chg="modSp">
        <pc:chgData name="Dan Barwell" userId="S::dan.barwell@educationcompany.co.uk::2a7f1cc5-30e4-4c59-9ee5-4339f4163110" providerId="AD" clId="Web-{69AFFE75-B8D5-D12E-DED3-7D4A482CE5AF}" dt="2026-03-24T11:46:36.286" v="13" actId="20577"/>
        <pc:sldMkLst>
          <pc:docMk/>
          <pc:sldMk cId="3969854661" sldId="307"/>
        </pc:sldMkLst>
        <pc:spChg chg="mod">
          <ac:chgData name="Dan Barwell" userId="S::dan.barwell@educationcompany.co.uk::2a7f1cc5-30e4-4c59-9ee5-4339f4163110" providerId="AD" clId="Web-{69AFFE75-B8D5-D12E-DED3-7D4A482CE5AF}" dt="2026-03-24T11:46:36.286" v="13" actId="20577"/>
          <ac:spMkLst>
            <pc:docMk/>
            <pc:sldMk cId="3969854661" sldId="307"/>
            <ac:spMk id="2" creationId="{7CFFEA90-B1BD-3D1C-A461-940389DACD6F}"/>
          </ac:spMkLst>
        </pc:spChg>
      </pc:sldChg>
    </pc:docChg>
  </pc:docChgLst>
  <pc:docChgLst>
    <pc:chgData name="Dan Barwell" userId="S::dan.barwell@educationcompany.co.uk::2a7f1cc5-30e4-4c59-9ee5-4339f4163110" providerId="AD" clId="Web-{5F57B636-BF92-665F-B720-072412E810E4}"/>
    <pc:docChg chg="modSld">
      <pc:chgData name="Dan Barwell" userId="S::dan.barwell@educationcompany.co.uk::2a7f1cc5-30e4-4c59-9ee5-4339f4163110" providerId="AD" clId="Web-{5F57B636-BF92-665F-B720-072412E810E4}" dt="2026-03-12T11:49:26.924" v="10" actId="1076"/>
      <pc:docMkLst>
        <pc:docMk/>
      </pc:docMkLst>
    </pc:docChg>
  </pc:docChgLst>
  <pc:docChgLst>
    <pc:chgData name="Dan Barwell" userId="S::dan.barwell@educationcompany.co.uk::2a7f1cc5-30e4-4c59-9ee5-4339f4163110" providerId="AD" clId="Web-{BBFC07E4-F72C-2E49-B808-8230D17E22AA}"/>
    <pc:docChg chg="modSld">
      <pc:chgData name="Dan Barwell" userId="S::dan.barwell@educationcompany.co.uk::2a7f1cc5-30e4-4c59-9ee5-4339f4163110" providerId="AD" clId="Web-{BBFC07E4-F72C-2E49-B808-8230D17E22AA}" dt="2026-03-12T11:54:25.610" v="10" actId="20577"/>
      <pc:docMkLst>
        <pc:docMk/>
      </pc:docMkLst>
      <pc:sldChg chg="modSp">
        <pc:chgData name="Dan Barwell" userId="S::dan.barwell@educationcompany.co.uk::2a7f1cc5-30e4-4c59-9ee5-4339f4163110" providerId="AD" clId="Web-{BBFC07E4-F72C-2E49-B808-8230D17E22AA}" dt="2026-03-12T11:54:25.610" v="10" actId="20577"/>
        <pc:sldMkLst>
          <pc:docMk/>
          <pc:sldMk cId="2760956424" sldId="263"/>
        </pc:sldMkLst>
        <pc:spChg chg="mod">
          <ac:chgData name="Dan Barwell" userId="S::dan.barwell@educationcompany.co.uk::2a7f1cc5-30e4-4c59-9ee5-4339f4163110" providerId="AD" clId="Web-{BBFC07E4-F72C-2E49-B808-8230D17E22AA}" dt="2026-03-12T11:54:25.610" v="10" actId="20577"/>
          <ac:spMkLst>
            <pc:docMk/>
            <pc:sldMk cId="2760956424" sldId="263"/>
            <ac:spMk id="3" creationId="{FE2950EF-4D5C-D987-4E44-6868CD23CA94}"/>
          </ac:spMkLst>
        </pc:spChg>
      </pc:sldChg>
      <pc:sldChg chg="modSp">
        <pc:chgData name="Dan Barwell" userId="S::dan.barwell@educationcompany.co.uk::2a7f1cc5-30e4-4c59-9ee5-4339f4163110" providerId="AD" clId="Web-{BBFC07E4-F72C-2E49-B808-8230D17E22AA}" dt="2026-03-12T11:53:17.390" v="4" actId="20577"/>
        <pc:sldMkLst>
          <pc:docMk/>
          <pc:sldMk cId="3449575500" sldId="336"/>
        </pc:sldMkLst>
        <pc:spChg chg="mod">
          <ac:chgData name="Dan Barwell" userId="S::dan.barwell@educationcompany.co.uk::2a7f1cc5-30e4-4c59-9ee5-4339f4163110" providerId="AD" clId="Web-{BBFC07E4-F72C-2E49-B808-8230D17E22AA}" dt="2026-03-12T11:53:17.390" v="4" actId="20577"/>
          <ac:spMkLst>
            <pc:docMk/>
            <pc:sldMk cId="3449575500" sldId="336"/>
            <ac:spMk id="11" creationId="{5E075345-0B50-661F-5A77-F0E0023141FB}"/>
          </ac:spMkLst>
        </pc:spChg>
      </pc:sldChg>
    </pc:docChg>
  </pc:docChgLst>
  <pc:docChgLst>
    <pc:chgData name="Dan Barwell" userId="S::dan.barwell@educationcompany.co.uk::2a7f1cc5-30e4-4c59-9ee5-4339f4163110" providerId="AD" clId="Web-{50187CF3-9A44-81D3-511A-0C89257620EF}"/>
    <pc:docChg chg="modSld">
      <pc:chgData name="Dan Barwell" userId="S::dan.barwell@educationcompany.co.uk::2a7f1cc5-30e4-4c59-9ee5-4339f4163110" providerId="AD" clId="Web-{50187CF3-9A44-81D3-511A-0C89257620EF}" dt="2026-03-24T11:31:53.854" v="0" actId="1076"/>
      <pc:docMkLst>
        <pc:docMk/>
      </pc:docMkLst>
      <pc:sldChg chg="modSp">
        <pc:chgData name="Dan Barwell" userId="S::dan.barwell@educationcompany.co.uk::2a7f1cc5-30e4-4c59-9ee5-4339f4163110" providerId="AD" clId="Web-{50187CF3-9A44-81D3-511A-0C89257620EF}" dt="2026-03-24T11:31:53.854" v="0" actId="1076"/>
        <pc:sldMkLst>
          <pc:docMk/>
          <pc:sldMk cId="756236996" sldId="343"/>
        </pc:sldMkLst>
        <pc:picChg chg="mod">
          <ac:chgData name="Dan Barwell" userId="S::dan.barwell@educationcompany.co.uk::2a7f1cc5-30e4-4c59-9ee5-4339f4163110" providerId="AD" clId="Web-{50187CF3-9A44-81D3-511A-0C89257620EF}" dt="2026-03-24T11:31:53.854" v="0" actId="1076"/>
          <ac:picMkLst>
            <pc:docMk/>
            <pc:sldMk cId="756236996" sldId="343"/>
            <ac:picMk id="2" creationId="{A0B41951-5395-9E97-9D45-EF1527C79F94}"/>
          </ac:picMkLst>
        </pc:picChg>
      </pc:sldChg>
    </pc:docChg>
  </pc:docChgLst>
  <pc:docChgLst>
    <pc:chgData name="Dan Barwell" userId="S::dan.barwell@educationcompany.co.uk::2a7f1cc5-30e4-4c59-9ee5-4339f4163110" providerId="AD" clId="Web-{E8A98309-7431-2DE1-FA23-4F40D677254E}"/>
    <pc:docChg chg="modSld">
      <pc:chgData name="Dan Barwell" userId="S::dan.barwell@educationcompany.co.uk::2a7f1cc5-30e4-4c59-9ee5-4339f4163110" providerId="AD" clId="Web-{E8A98309-7431-2DE1-FA23-4F40D677254E}" dt="2026-03-12T12:03:03.075" v="6" actId="1076"/>
      <pc:docMkLst>
        <pc:docMk/>
      </pc:docMkLst>
    </pc:docChg>
  </pc:docChgLst>
  <pc:docChgLst>
    <pc:chgData name="Dan Barwell" userId="S::dan.barwell@educationcompany.co.uk::2a7f1cc5-30e4-4c59-9ee5-4339f4163110" providerId="AD" clId="Web-{7D4918A9-BDD1-0AE9-A62A-8D96CE6311F3}"/>
    <pc:docChg chg="modSld">
      <pc:chgData name="Dan Barwell" userId="S::dan.barwell@educationcompany.co.uk::2a7f1cc5-30e4-4c59-9ee5-4339f4163110" providerId="AD" clId="Web-{7D4918A9-BDD1-0AE9-A62A-8D96CE6311F3}" dt="2026-03-12T11:58:45.856" v="0" actId="20577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E7695-25C2-822C-B4DD-9B7FA8E9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F4F25-05D6-593C-FF55-3CD8B3065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18509-E476-9FEE-338B-09544481D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8D633-228B-D081-CAD5-BEA5588BF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7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24158-0383-0223-AD21-B78FC9CB6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1EC3D3-5A2C-2BC7-7B80-8D230F111C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C6E37-5F3C-E5AF-7B9E-A8056677C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A837D-98B5-D9B4-B610-743BAA093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97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84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DC54D-7BD5-4CD0-DCCE-A6A5AE02F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DD0EFC-D32F-36C4-4038-233D4B6A8D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16AD2-C8AE-CE1C-71B7-03D4E7369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56187-FF49-1189-A5C0-A3F9AAB76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1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3FA1F-B1C2-780F-8CDE-B96FC957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2F3A2-78FB-5DE7-F331-4127ECDF0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48AFA-406C-AC0F-2AED-3D9C224AC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D5B6C-84E9-12B4-2D67-99BFB7B61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9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74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516FC-5852-1D47-980A-DAAD34669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34DCB-48C3-F3B3-FFCF-0CC129D41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D75D3F-83E5-9C9D-47E0-EDCFDA0E0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E3A79-D98B-C511-1A5B-BCDFDE0D7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7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04DBA-B695-2FF1-AF2C-55EA1F2B4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94266C-B954-F1D3-02B8-A1ACC43C9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C9AA6E-FC2F-70B5-3E2C-FD55228BE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ECADC-2299-1768-ACE1-B8446471D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02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0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63AA8-D1AD-EEDD-B82C-6582BB14D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10C504-5669-5B76-D5FA-B3744B5AE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601E0-D86B-5D1E-B2C8-322A251DD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C860B-8385-A69D-C5AC-1659E6D62D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80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EC5AE-5ACA-51D9-E875-76A0FC8A6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98568-E046-72FC-5A64-02607D59F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345CE-5A8B-2089-2412-8D6661B88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88E32-E08F-13CA-4C47-9570D3459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22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ABC0-ADC2-E5FC-98AA-DAFC54BE8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7F496-7471-F2FF-E86E-159998A9A4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894D26-1D80-6C19-C1E3-2D19FC525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0FE6F-3570-A0B3-E0DA-1DA84235A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2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87A70D-3A76-308D-F1F0-296A8559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EA90-B1BD-3D1C-A461-940389DAC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091736"/>
            <a:ext cx="5913984" cy="2674529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GB" b="1" dirty="0">
                <a:solidFill>
                  <a:schemeClr val="bg1"/>
                </a:solidFill>
                <a:latin typeface="Poppins ExtraBold"/>
                <a:cs typeface="Poppins ExtraBold"/>
              </a:rPr>
              <a:t>The supermarket</a:t>
            </a:r>
            <a:br>
              <a:rPr lang="en-GB" b="1" dirty="0">
                <a:solidFill>
                  <a:schemeClr val="bg1"/>
                </a:solidFill>
                <a:latin typeface="Poppins ExtraBold"/>
                <a:cs typeface="Poppins ExtraBold"/>
              </a:rPr>
            </a:br>
            <a:r>
              <a:rPr lang="en-GB" b="1" dirty="0">
                <a:solidFill>
                  <a:schemeClr val="bg1"/>
                </a:solidFill>
                <a:latin typeface="Poppins ExtraBold"/>
                <a:cs typeface="Poppins ExtraBold"/>
              </a:rPr>
              <a:t>supply chain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B8ABE-2393-C4D9-57A3-4EA025F2D3D4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350785ED-501B-DE95-75B6-9DBE27146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E20F1-277D-B1AC-C035-6C011E35B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"/>
          <a:stretch>
            <a:fillRect/>
          </a:stretch>
        </p:blipFill>
        <p:spPr>
          <a:xfrm>
            <a:off x="5155721" y="294039"/>
            <a:ext cx="7438739" cy="65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C28B5-F059-5D27-84D2-9FA4AC02E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0DDB-728A-B582-2261-DA078A8F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8745"/>
            <a:ext cx="6254695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Moving eggs safely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365B6-9073-6FE0-3542-1CD3377A9C05}"/>
              </a:ext>
            </a:extLst>
          </p:cNvPr>
          <p:cNvSpPr txBox="1"/>
          <p:nvPr/>
        </p:nvSpPr>
        <p:spPr>
          <a:xfrm>
            <a:off x="839788" y="2429953"/>
            <a:ext cx="6554241" cy="31762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Eggs are transported to shops by lorries.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US" sz="2400" dirty="0" err="1">
                <a:latin typeface="Poppins" pitchFamily="2" charset="77"/>
                <a:cs typeface="Poppins" pitchFamily="2" charset="77"/>
              </a:rPr>
              <a:t>Maths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 helps to: ​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Work out how many boxes fit on a lorry.​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Plan deliveries.​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Reduce waste.​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70C5E-08D6-E836-8045-43E7D2A39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5" r="24513" b="2247"/>
          <a:stretch>
            <a:fillRect/>
          </a:stretch>
        </p:blipFill>
        <p:spPr>
          <a:xfrm>
            <a:off x="7791594" y="0"/>
            <a:ext cx="4400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4030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B9E7BE-3FCE-479A-2A9D-490E1E7EF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06BEFF-F663-F2D9-C962-2A58D6DBA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5" r="14279"/>
          <a:stretch>
            <a:fillRect/>
          </a:stretch>
        </p:blipFill>
        <p:spPr>
          <a:xfrm>
            <a:off x="0" y="0"/>
            <a:ext cx="4797971" cy="6858000"/>
          </a:xfrm>
          <a:prstGeom prst="rect">
            <a:avLst/>
          </a:prstGeom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AE4B35-DBDF-317D-5DF9-8FE9B733E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401" y="1137573"/>
            <a:ext cx="6055874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Selling the eggs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CE42B-FC55-5832-6AF7-8DE3AB02FEC5}"/>
              </a:ext>
            </a:extLst>
          </p:cNvPr>
          <p:cNvSpPr txBox="1"/>
          <p:nvPr/>
        </p:nvSpPr>
        <p:spPr>
          <a:xfrm>
            <a:off x="5714401" y="2508781"/>
            <a:ext cx="5796769" cy="31731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Supermarkets use </a:t>
            </a:r>
            <a:r>
              <a:rPr lang="en-US" sz="2800" dirty="0" err="1">
                <a:latin typeface="Poppins" pitchFamily="2" charset="77"/>
                <a:cs typeface="Poppins" pitchFamily="2" charset="77"/>
              </a:rPr>
              <a:t>maths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 to:</a:t>
            </a:r>
          </a:p>
          <a:p>
            <a:pPr fontAlgn="base">
              <a:lnSpc>
                <a:spcPct val="120000"/>
              </a:lnSpc>
            </a:pPr>
            <a:endParaRPr lang="en-US" sz="2800" b="1" dirty="0">
              <a:latin typeface="Poppins" pitchFamily="2" charset="77"/>
              <a:cs typeface="Poppins" pitchFamily="2" charset="77"/>
            </a:endParaRPr>
          </a:p>
          <a:p>
            <a:pPr marL="457200" indent="-4572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Set prices.</a:t>
            </a:r>
          </a:p>
          <a:p>
            <a:pPr marL="457200" indent="-4572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Count stock.</a:t>
            </a:r>
          </a:p>
          <a:p>
            <a:pPr marL="457200" indent="-4572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Make sure there are enough eggs for the customers.</a:t>
            </a:r>
          </a:p>
        </p:txBody>
      </p:sp>
    </p:spTree>
    <p:extLst>
      <p:ext uri="{BB962C8B-B14F-4D97-AF65-F5344CB8AC3E}">
        <p14:creationId xmlns:p14="http://schemas.microsoft.com/office/powerpoint/2010/main" val="1878373161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0A5E5-7FDE-45CD-1ED1-B7A56A1E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449"/>
            <a:ext cx="8367274" cy="141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Can you manage an egg supply chain?</a:t>
            </a:r>
            <a:endParaRPr lang="en-GB" dirty="0">
              <a:latin typeface="Bradley Hand IT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950EF-4D5C-D987-4E44-6868CD23C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2601025"/>
            <a:ext cx="5655605" cy="29642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20000"/>
              </a:lnSpc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You are going to: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Solve egg supply chain problems.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Use multiplication and division.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Explain your mathematical thinking.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33A110-106D-869B-7D1B-D658ACF945AA}"/>
              </a:ext>
            </a:extLst>
          </p:cNvPr>
          <p:cNvSpPr/>
          <p:nvPr/>
        </p:nvSpPr>
        <p:spPr>
          <a:xfrm>
            <a:off x="6534807" y="1604127"/>
            <a:ext cx="5344510" cy="3649746"/>
          </a:xfrm>
          <a:prstGeom prst="roundRect">
            <a:avLst>
              <a:gd name="adj" fmla="val 12754"/>
            </a:avLst>
          </a:prstGeom>
          <a:solidFill>
            <a:schemeClr val="bg1"/>
          </a:solidFill>
          <a:ln w="28575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20000"/>
              </a:lnSpc>
            </a:pPr>
            <a:r>
              <a:rPr lang="en-GB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Remember to use your maths skills:</a:t>
            </a:r>
            <a:b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</a:br>
            <a:endParaRPr lang="en-US" sz="2400" b="1" dirty="0">
              <a:solidFill>
                <a:srgbClr val="0B5AA2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Read the question carefully.</a:t>
            </a:r>
            <a:r>
              <a:rPr lang="en-US" sz="24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marL="285750" indent="-2857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Highlight important numbers.</a:t>
            </a:r>
            <a:r>
              <a:rPr lang="en-US" sz="24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marL="285750" indent="-2857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Show your working. </a:t>
            </a:r>
            <a:r>
              <a:rPr lang="en-US" sz="24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marL="285750" indent="-2857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Check your answers. </a:t>
            </a:r>
            <a:r>
              <a:rPr lang="en-US" sz="24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18E86-19FE-DE94-4AF2-771ECE3B3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0211">
            <a:off x="10133558" y="4045092"/>
            <a:ext cx="2057054" cy="2910990"/>
          </a:xfrm>
          <a:prstGeom prst="rect">
            <a:avLst/>
          </a:prstGeom>
          <a:effectLst>
            <a:outerShdw blurRad="636532" dist="1114591" sy="23000" kx="1200000" algn="br" rotWithShape="0">
              <a:prstClr val="black">
                <a:alpha val="4141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956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BCBF9-0996-E7E2-AEDB-62729F5CF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3A49-121E-1D2A-037D-40454220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7698"/>
            <a:ext cx="8367274" cy="141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b="1" dirty="0" err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Eggscellent</a:t>
            </a: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 maths</a:t>
            </a:r>
            <a:endParaRPr lang="en-GB" dirty="0">
              <a:latin typeface="Bradley Hand ITC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8E35A6-ADA9-EAF7-0AE6-04FADB50EB7D}"/>
              </a:ext>
            </a:extLst>
          </p:cNvPr>
          <p:cNvSpPr/>
          <p:nvPr/>
        </p:nvSpPr>
        <p:spPr>
          <a:xfrm>
            <a:off x="5312267" y="983367"/>
            <a:ext cx="6471745" cy="4891266"/>
          </a:xfrm>
          <a:custGeom>
            <a:avLst/>
            <a:gdLst>
              <a:gd name="csX0" fmla="*/ 0 w 6471745"/>
              <a:gd name="csY0" fmla="*/ 2445633 h 4891266"/>
              <a:gd name="csX1" fmla="*/ 2445633 w 6471745"/>
              <a:gd name="csY1" fmla="*/ 0 h 4891266"/>
              <a:gd name="csX2" fmla="*/ 2972459 w 6471745"/>
              <a:gd name="csY2" fmla="*/ 0 h 4891266"/>
              <a:gd name="csX3" fmla="*/ 3467676 w 6471745"/>
              <a:gd name="csY3" fmla="*/ 0 h 4891266"/>
              <a:gd name="csX4" fmla="*/ 4026112 w 6471745"/>
              <a:gd name="csY4" fmla="*/ 0 h 4891266"/>
              <a:gd name="csX5" fmla="*/ 6471745 w 6471745"/>
              <a:gd name="csY5" fmla="*/ 2445633 h 4891266"/>
              <a:gd name="csX6" fmla="*/ 6471745 w 6471745"/>
              <a:gd name="csY6" fmla="*/ 2445633 h 4891266"/>
              <a:gd name="csX7" fmla="*/ 4026112 w 6471745"/>
              <a:gd name="csY7" fmla="*/ 4891266 h 4891266"/>
              <a:gd name="csX8" fmla="*/ 3467676 w 6471745"/>
              <a:gd name="csY8" fmla="*/ 4891266 h 4891266"/>
              <a:gd name="csX9" fmla="*/ 2972459 w 6471745"/>
              <a:gd name="csY9" fmla="*/ 4891266 h 4891266"/>
              <a:gd name="csX10" fmla="*/ 2445633 w 6471745"/>
              <a:gd name="csY10" fmla="*/ 4891266 h 4891266"/>
              <a:gd name="csX11" fmla="*/ 0 w 6471745"/>
              <a:gd name="csY11" fmla="*/ 2445633 h 48912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6471745" h="4891266" fill="none" extrusionOk="0">
                <a:moveTo>
                  <a:pt x="0" y="2445633"/>
                </a:moveTo>
                <a:cubicBezTo>
                  <a:pt x="-37204" y="1233561"/>
                  <a:pt x="1346178" y="-32811"/>
                  <a:pt x="2445633" y="0"/>
                </a:cubicBezTo>
                <a:cubicBezTo>
                  <a:pt x="2563707" y="-14803"/>
                  <a:pt x="2805014" y="-3413"/>
                  <a:pt x="2972459" y="0"/>
                </a:cubicBezTo>
                <a:cubicBezTo>
                  <a:pt x="3139904" y="3413"/>
                  <a:pt x="3327720" y="849"/>
                  <a:pt x="3467676" y="0"/>
                </a:cubicBezTo>
                <a:cubicBezTo>
                  <a:pt x="3607632" y="-849"/>
                  <a:pt x="3906491" y="7918"/>
                  <a:pt x="4026112" y="0"/>
                </a:cubicBezTo>
                <a:cubicBezTo>
                  <a:pt x="5234306" y="-149727"/>
                  <a:pt x="6378193" y="1190508"/>
                  <a:pt x="6471745" y="2445633"/>
                </a:cubicBezTo>
                <a:lnTo>
                  <a:pt x="6471745" y="2445633"/>
                </a:lnTo>
                <a:cubicBezTo>
                  <a:pt x="6491062" y="4128729"/>
                  <a:pt x="5588772" y="5104836"/>
                  <a:pt x="4026112" y="4891266"/>
                </a:cubicBezTo>
                <a:cubicBezTo>
                  <a:pt x="3843236" y="4916200"/>
                  <a:pt x="3640663" y="4884735"/>
                  <a:pt x="3467676" y="4891266"/>
                </a:cubicBezTo>
                <a:cubicBezTo>
                  <a:pt x="3294689" y="4897797"/>
                  <a:pt x="3090146" y="4888928"/>
                  <a:pt x="2972459" y="4891266"/>
                </a:cubicBezTo>
                <a:cubicBezTo>
                  <a:pt x="2854772" y="4893604"/>
                  <a:pt x="2587253" y="4880138"/>
                  <a:pt x="2445633" y="4891266"/>
                </a:cubicBezTo>
                <a:cubicBezTo>
                  <a:pt x="1316961" y="4983309"/>
                  <a:pt x="-68617" y="3681810"/>
                  <a:pt x="0" y="2445633"/>
                </a:cubicBezTo>
                <a:close/>
              </a:path>
              <a:path w="6471745" h="4891266" stroke="0" extrusionOk="0">
                <a:moveTo>
                  <a:pt x="0" y="2445633"/>
                </a:moveTo>
                <a:cubicBezTo>
                  <a:pt x="49021" y="1091573"/>
                  <a:pt x="1203646" y="62740"/>
                  <a:pt x="2445633" y="0"/>
                </a:cubicBezTo>
                <a:cubicBezTo>
                  <a:pt x="2671093" y="16090"/>
                  <a:pt x="2693493" y="15208"/>
                  <a:pt x="2940850" y="0"/>
                </a:cubicBezTo>
                <a:cubicBezTo>
                  <a:pt x="3188207" y="-15208"/>
                  <a:pt x="3229281" y="5903"/>
                  <a:pt x="3451871" y="0"/>
                </a:cubicBezTo>
                <a:cubicBezTo>
                  <a:pt x="3674461" y="-5903"/>
                  <a:pt x="3860122" y="4382"/>
                  <a:pt x="4026112" y="0"/>
                </a:cubicBezTo>
                <a:cubicBezTo>
                  <a:pt x="5137846" y="183410"/>
                  <a:pt x="6440113" y="1094003"/>
                  <a:pt x="6471745" y="2445633"/>
                </a:cubicBezTo>
                <a:lnTo>
                  <a:pt x="6471745" y="2445633"/>
                </a:lnTo>
                <a:cubicBezTo>
                  <a:pt x="6434942" y="3824774"/>
                  <a:pt x="5438779" y="4782223"/>
                  <a:pt x="4026112" y="4891266"/>
                </a:cubicBezTo>
                <a:cubicBezTo>
                  <a:pt x="3787979" y="4893498"/>
                  <a:pt x="3718792" y="4918029"/>
                  <a:pt x="3467676" y="4891266"/>
                </a:cubicBezTo>
                <a:cubicBezTo>
                  <a:pt x="3216560" y="4864503"/>
                  <a:pt x="3167843" y="4890223"/>
                  <a:pt x="2956655" y="4891266"/>
                </a:cubicBezTo>
                <a:cubicBezTo>
                  <a:pt x="2745467" y="4892309"/>
                  <a:pt x="2652850" y="4914756"/>
                  <a:pt x="2445633" y="4891266"/>
                </a:cubicBezTo>
                <a:cubicBezTo>
                  <a:pt x="775266" y="4929191"/>
                  <a:pt x="18976" y="3761410"/>
                  <a:pt x="0" y="244563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123649143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What maths do farmers use? </a:t>
            </a:r>
            <a:r>
              <a:rPr lang="en-US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/>
            <a:r>
              <a:rPr lang="en-GB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/>
            <a:r>
              <a:rPr lang="en-GB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What maths do shops use?</a:t>
            </a:r>
            <a:r>
              <a:rPr lang="en-US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/>
            <a:r>
              <a:rPr lang="en-GB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/>
            <a:r>
              <a:rPr lang="en-GB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What could happen if the maths was wrong?</a:t>
            </a:r>
            <a:r>
              <a:rPr lang="en-US" sz="28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2CC3D0-733A-2A7B-696C-E86A8D6E3A4C}"/>
              </a:ext>
            </a:extLst>
          </p:cNvPr>
          <p:cNvSpPr/>
          <p:nvPr/>
        </p:nvSpPr>
        <p:spPr>
          <a:xfrm>
            <a:off x="3736430" y="4414345"/>
            <a:ext cx="1460288" cy="1460288"/>
          </a:xfrm>
          <a:custGeom>
            <a:avLst/>
            <a:gdLst>
              <a:gd name="csX0" fmla="*/ 0 w 1460288"/>
              <a:gd name="csY0" fmla="*/ 730144 h 1460288"/>
              <a:gd name="csX1" fmla="*/ 730144 w 1460288"/>
              <a:gd name="csY1" fmla="*/ 0 h 1460288"/>
              <a:gd name="csX2" fmla="*/ 1460288 w 1460288"/>
              <a:gd name="csY2" fmla="*/ 730144 h 1460288"/>
              <a:gd name="csX3" fmla="*/ 730144 w 1460288"/>
              <a:gd name="csY3" fmla="*/ 1460288 h 1460288"/>
              <a:gd name="csX4" fmla="*/ 0 w 1460288"/>
              <a:gd name="csY4" fmla="*/ 730144 h 1460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60288" h="1460288" fill="none" extrusionOk="0">
                <a:moveTo>
                  <a:pt x="0" y="730144"/>
                </a:moveTo>
                <a:cubicBezTo>
                  <a:pt x="-14417" y="322278"/>
                  <a:pt x="413484" y="18270"/>
                  <a:pt x="730144" y="0"/>
                </a:cubicBezTo>
                <a:cubicBezTo>
                  <a:pt x="1097176" y="-27252"/>
                  <a:pt x="1427735" y="355263"/>
                  <a:pt x="1460288" y="730144"/>
                </a:cubicBezTo>
                <a:cubicBezTo>
                  <a:pt x="1431035" y="1127027"/>
                  <a:pt x="1073490" y="1509086"/>
                  <a:pt x="730144" y="1460288"/>
                </a:cubicBezTo>
                <a:cubicBezTo>
                  <a:pt x="321928" y="1402709"/>
                  <a:pt x="51327" y="1081132"/>
                  <a:pt x="0" y="730144"/>
                </a:cubicBezTo>
                <a:close/>
              </a:path>
              <a:path w="1460288" h="1460288" stroke="0" extrusionOk="0">
                <a:moveTo>
                  <a:pt x="0" y="730144"/>
                </a:moveTo>
                <a:cubicBezTo>
                  <a:pt x="-23587" y="391778"/>
                  <a:pt x="255376" y="-64551"/>
                  <a:pt x="730144" y="0"/>
                </a:cubicBezTo>
                <a:cubicBezTo>
                  <a:pt x="1047278" y="25105"/>
                  <a:pt x="1456649" y="283006"/>
                  <a:pt x="1460288" y="730144"/>
                </a:cubicBezTo>
                <a:cubicBezTo>
                  <a:pt x="1459414" y="1059706"/>
                  <a:pt x="1198938" y="1525843"/>
                  <a:pt x="730144" y="1460288"/>
                </a:cubicBezTo>
                <a:cubicBezTo>
                  <a:pt x="343949" y="1483769"/>
                  <a:pt x="51549" y="1060375"/>
                  <a:pt x="0" y="73014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02266370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90992-83CD-C756-601E-E9586CBC8E81}"/>
              </a:ext>
            </a:extLst>
          </p:cNvPr>
          <p:cNvSpPr/>
          <p:nvPr/>
        </p:nvSpPr>
        <p:spPr>
          <a:xfrm>
            <a:off x="1996934" y="5216738"/>
            <a:ext cx="1129925" cy="1129925"/>
          </a:xfrm>
          <a:custGeom>
            <a:avLst/>
            <a:gdLst>
              <a:gd name="csX0" fmla="*/ 0 w 1129925"/>
              <a:gd name="csY0" fmla="*/ 564963 h 1129925"/>
              <a:gd name="csX1" fmla="*/ 564963 w 1129925"/>
              <a:gd name="csY1" fmla="*/ 0 h 1129925"/>
              <a:gd name="csX2" fmla="*/ 1129926 w 1129925"/>
              <a:gd name="csY2" fmla="*/ 564963 h 1129925"/>
              <a:gd name="csX3" fmla="*/ 564963 w 1129925"/>
              <a:gd name="csY3" fmla="*/ 1129926 h 1129925"/>
              <a:gd name="csX4" fmla="*/ 0 w 1129925"/>
              <a:gd name="csY4" fmla="*/ 564963 h 1129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9925" h="1129925" fill="none" extrusionOk="0">
                <a:moveTo>
                  <a:pt x="0" y="564963"/>
                </a:moveTo>
                <a:cubicBezTo>
                  <a:pt x="-17869" y="247219"/>
                  <a:pt x="287724" y="7339"/>
                  <a:pt x="564963" y="0"/>
                </a:cubicBezTo>
                <a:cubicBezTo>
                  <a:pt x="866055" y="-8223"/>
                  <a:pt x="1075304" y="300539"/>
                  <a:pt x="1129926" y="564963"/>
                </a:cubicBezTo>
                <a:cubicBezTo>
                  <a:pt x="1080733" y="866281"/>
                  <a:pt x="819946" y="1176391"/>
                  <a:pt x="564963" y="1129926"/>
                </a:cubicBezTo>
                <a:cubicBezTo>
                  <a:pt x="249790" y="1093391"/>
                  <a:pt x="33951" y="842415"/>
                  <a:pt x="0" y="564963"/>
                </a:cubicBezTo>
                <a:close/>
              </a:path>
              <a:path w="1129925" h="1129925" stroke="0" extrusionOk="0">
                <a:moveTo>
                  <a:pt x="0" y="564963"/>
                </a:moveTo>
                <a:cubicBezTo>
                  <a:pt x="-6815" y="271691"/>
                  <a:pt x="245269" y="-6926"/>
                  <a:pt x="564963" y="0"/>
                </a:cubicBezTo>
                <a:cubicBezTo>
                  <a:pt x="851801" y="7341"/>
                  <a:pt x="1126479" y="211375"/>
                  <a:pt x="1129926" y="564963"/>
                </a:cubicBezTo>
                <a:cubicBezTo>
                  <a:pt x="1129727" y="860174"/>
                  <a:pt x="916107" y="1169055"/>
                  <a:pt x="564963" y="1129926"/>
                </a:cubicBezTo>
                <a:cubicBezTo>
                  <a:pt x="261279" y="1141405"/>
                  <a:pt x="14880" y="855907"/>
                  <a:pt x="0" y="56496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02266370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8781B5-76AA-36DF-555D-1F9D56E5CD5B}"/>
              </a:ext>
            </a:extLst>
          </p:cNvPr>
          <p:cNvSpPr/>
          <p:nvPr/>
        </p:nvSpPr>
        <p:spPr>
          <a:xfrm>
            <a:off x="525455" y="5234626"/>
            <a:ext cx="861909" cy="861909"/>
          </a:xfrm>
          <a:custGeom>
            <a:avLst/>
            <a:gdLst>
              <a:gd name="csX0" fmla="*/ 0 w 861909"/>
              <a:gd name="csY0" fmla="*/ 430955 h 861909"/>
              <a:gd name="csX1" fmla="*/ 430955 w 861909"/>
              <a:gd name="csY1" fmla="*/ 0 h 861909"/>
              <a:gd name="csX2" fmla="*/ 861910 w 861909"/>
              <a:gd name="csY2" fmla="*/ 430955 h 861909"/>
              <a:gd name="csX3" fmla="*/ 430955 w 861909"/>
              <a:gd name="csY3" fmla="*/ 861910 h 861909"/>
              <a:gd name="csX4" fmla="*/ 0 w 861909"/>
              <a:gd name="csY4" fmla="*/ 430955 h 8619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61909" h="861909" fill="none" extrusionOk="0">
                <a:moveTo>
                  <a:pt x="0" y="430955"/>
                </a:moveTo>
                <a:cubicBezTo>
                  <a:pt x="-27803" y="184038"/>
                  <a:pt x="237066" y="9310"/>
                  <a:pt x="430955" y="0"/>
                </a:cubicBezTo>
                <a:cubicBezTo>
                  <a:pt x="638821" y="-22684"/>
                  <a:pt x="852006" y="201575"/>
                  <a:pt x="861910" y="430955"/>
                </a:cubicBezTo>
                <a:cubicBezTo>
                  <a:pt x="848939" y="666143"/>
                  <a:pt x="658768" y="870217"/>
                  <a:pt x="430955" y="861910"/>
                </a:cubicBezTo>
                <a:cubicBezTo>
                  <a:pt x="191968" y="850585"/>
                  <a:pt x="12663" y="656072"/>
                  <a:pt x="0" y="430955"/>
                </a:cubicBezTo>
                <a:close/>
              </a:path>
              <a:path w="861909" h="861909" stroke="0" extrusionOk="0">
                <a:moveTo>
                  <a:pt x="0" y="430955"/>
                </a:moveTo>
                <a:cubicBezTo>
                  <a:pt x="-9516" y="219121"/>
                  <a:pt x="151315" y="-37573"/>
                  <a:pt x="430955" y="0"/>
                </a:cubicBezTo>
                <a:cubicBezTo>
                  <a:pt x="626775" y="12300"/>
                  <a:pt x="857282" y="137133"/>
                  <a:pt x="861910" y="430955"/>
                </a:cubicBezTo>
                <a:cubicBezTo>
                  <a:pt x="861675" y="649111"/>
                  <a:pt x="676186" y="869132"/>
                  <a:pt x="430955" y="861910"/>
                </a:cubicBezTo>
                <a:cubicBezTo>
                  <a:pt x="198184" y="869124"/>
                  <a:pt x="17486" y="644197"/>
                  <a:pt x="0" y="43095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02266370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45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3A0FE3B-2C6D-87DF-EA72-EC603E3E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DB16C-2225-B05A-D844-5440757F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E671A53-A0DE-B72F-49FA-D283A256D1C9}"/>
              </a:ext>
            </a:extLst>
          </p:cNvPr>
          <p:cNvSpPr/>
          <p:nvPr/>
        </p:nvSpPr>
        <p:spPr>
          <a:xfrm>
            <a:off x="0" y="7116385"/>
            <a:ext cx="12192000" cy="4549827"/>
          </a:xfrm>
          <a:prstGeom prst="rect">
            <a:avLst/>
          </a:prstGeom>
          <a:solidFill>
            <a:srgbClr val="D1DF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A1F508-21EF-CFF4-5CC8-38DBC3EF902E}"/>
              </a:ext>
            </a:extLst>
          </p:cNvPr>
          <p:cNvSpPr txBox="1"/>
          <p:nvPr/>
        </p:nvSpPr>
        <p:spPr>
          <a:xfrm>
            <a:off x="839784" y="2861932"/>
            <a:ext cx="6551893" cy="16219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Today, we are going to use maths to explore how eggs travel from a farm to the supermarket.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FCA3B-2E05-B300-DFA9-A4ED615EF200}"/>
              </a:ext>
            </a:extLst>
          </p:cNvPr>
          <p:cNvSpPr txBox="1"/>
          <p:nvPr/>
        </p:nvSpPr>
        <p:spPr>
          <a:xfrm>
            <a:off x="839784" y="1138383"/>
            <a:ext cx="6569545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Supermarket eggs supply chain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93C732-C5B6-95EA-D13B-5758AF5F6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7779">
            <a:off x="7101647" y="50934"/>
            <a:ext cx="5746302" cy="45280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85AB47-1F30-25FC-DD98-873E7EF1F4F1}"/>
              </a:ext>
            </a:extLst>
          </p:cNvPr>
          <p:cNvSpPr txBox="1"/>
          <p:nvPr/>
        </p:nvSpPr>
        <p:spPr>
          <a:xfrm>
            <a:off x="839784" y="4965585"/>
            <a:ext cx="10724686" cy="5878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We will discover how important maths is at every step! ​​ ​</a:t>
            </a:r>
          </a:p>
        </p:txBody>
      </p:sp>
    </p:spTree>
    <p:extLst>
      <p:ext uri="{BB962C8B-B14F-4D97-AF65-F5344CB8AC3E}">
        <p14:creationId xmlns:p14="http://schemas.microsoft.com/office/powerpoint/2010/main" val="2074420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0FC9B-2729-9B24-30A9-DD564BCB1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41951-5395-9E97-9D45-EF1527C79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2281" y="1131516"/>
            <a:ext cx="7250465" cy="518728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B7896C-9AD2-C4FC-6D36-D77AB571DD9B}"/>
              </a:ext>
            </a:extLst>
          </p:cNvPr>
          <p:cNvSpPr/>
          <p:nvPr/>
        </p:nvSpPr>
        <p:spPr>
          <a:xfrm>
            <a:off x="0" y="7116385"/>
            <a:ext cx="12192000" cy="4549827"/>
          </a:xfrm>
          <a:prstGeom prst="rect">
            <a:avLst/>
          </a:prstGeom>
          <a:solidFill>
            <a:srgbClr val="D1DF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F3A0D-184A-27BA-D041-E9E6FA320627}"/>
              </a:ext>
            </a:extLst>
          </p:cNvPr>
          <p:cNvSpPr txBox="1"/>
          <p:nvPr/>
        </p:nvSpPr>
        <p:spPr>
          <a:xfrm>
            <a:off x="839788" y="1594431"/>
            <a:ext cx="7122365" cy="4724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By the end of this lesson, you will be able to: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marL="285750" indent="-2857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Use maths to solve real-life problems.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marL="285750" indent="-2857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Explain what a supermarket egg supply chain is.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marL="285750" indent="-2857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Calculate totals, groups, and costs of eggs.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2D7DB-7162-8D09-EC2F-0189C7B17218}"/>
              </a:ext>
            </a:extLst>
          </p:cNvPr>
          <p:cNvSpPr txBox="1"/>
          <p:nvPr/>
        </p:nvSpPr>
        <p:spPr>
          <a:xfrm>
            <a:off x="839788" y="545823"/>
            <a:ext cx="7847012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What will we be learning?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23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B558FE-D3A7-5FB7-A56E-D1A5C63F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4A5EAF-3470-FB44-3C57-A13FAA5C70B2}"/>
              </a:ext>
            </a:extLst>
          </p:cNvPr>
          <p:cNvSpPr txBox="1"/>
          <p:nvPr/>
        </p:nvSpPr>
        <p:spPr>
          <a:xfrm>
            <a:off x="839788" y="2765137"/>
            <a:ext cx="7618412" cy="31762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Talk to your partner: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Where do eggs come from?</a:t>
            </a:r>
            <a:r>
              <a:rPr lang="en-US" sz="2400" b="1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endParaRPr lang="en-US" sz="2400" b="1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What happens before we by them in a shop?</a:t>
            </a:r>
            <a:r>
              <a:rPr lang="en-US" sz="2400" b="1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endParaRPr lang="en-US" sz="2400" b="1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Who might be involved? </a:t>
            </a:r>
            <a:r>
              <a:rPr lang="en-US" sz="2400" b="1" dirty="0"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D2897C5D-D0FF-4C89-415E-9ECDC4E9C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9B7F-412E-E725-BBBB-1C472F94ADFF}"/>
              </a:ext>
            </a:extLst>
          </p:cNvPr>
          <p:cNvSpPr txBox="1"/>
          <p:nvPr/>
        </p:nvSpPr>
        <p:spPr>
          <a:xfrm>
            <a:off x="839788" y="868988"/>
            <a:ext cx="504666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Where do eggs come from?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E84AD3-5350-5A46-E71C-7FA9C0525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9" r="16035" b="6744"/>
          <a:stretch>
            <a:fillRect/>
          </a:stretch>
        </p:blipFill>
        <p:spPr>
          <a:xfrm>
            <a:off x="7443788" y="186413"/>
            <a:ext cx="4471448" cy="45098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136018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A40D8-B8C9-A090-84D9-2AB88E81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B89D6-AD5C-60C9-47DA-6BE2D519FAA8}"/>
              </a:ext>
            </a:extLst>
          </p:cNvPr>
          <p:cNvSpPr txBox="1"/>
          <p:nvPr/>
        </p:nvSpPr>
        <p:spPr>
          <a:xfrm>
            <a:off x="839788" y="767314"/>
            <a:ext cx="561480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Key vocabulary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4DC65-D50C-B65F-F1AE-118C77847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1" r="19217" b="19516"/>
          <a:stretch>
            <a:fillRect/>
          </a:stretch>
        </p:blipFill>
        <p:spPr>
          <a:xfrm>
            <a:off x="9170440" y="235217"/>
            <a:ext cx="1238820" cy="1249472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0A75C9-CAA4-071B-63DB-3065E7FEB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r="14969"/>
          <a:stretch/>
        </p:blipFill>
        <p:spPr>
          <a:xfrm>
            <a:off x="10212038" y="1854068"/>
            <a:ext cx="1238820" cy="1249472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9DB09-3E58-80FD-1E95-3957F401B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 r="16738"/>
          <a:stretch/>
        </p:blipFill>
        <p:spPr>
          <a:xfrm>
            <a:off x="9170440" y="3472919"/>
            <a:ext cx="1238820" cy="1249472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CA11A-1ACF-F650-62C3-CDD39F0F49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3" b="16413"/>
          <a:stretch/>
        </p:blipFill>
        <p:spPr>
          <a:xfrm>
            <a:off x="10212038" y="5091770"/>
            <a:ext cx="1238820" cy="1249472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7E0C5F-FDCB-C31E-B468-E85AFE6A0F8C}"/>
              </a:ext>
            </a:extLst>
          </p:cNvPr>
          <p:cNvSpPr txBox="1"/>
          <p:nvPr/>
        </p:nvSpPr>
        <p:spPr>
          <a:xfrm>
            <a:off x="839788" y="1958187"/>
            <a:ext cx="7790558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Supply chain </a:t>
            </a:r>
            <a:r>
              <a:rPr lang="en-GB" sz="2400" dirty="0">
                <a:latin typeface="Poppins" pitchFamily="2" charset="77"/>
                <a:cs typeface="Poppins" pitchFamily="2" charset="77"/>
              </a:rPr>
              <a:t>– the journey a product takes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Producer</a:t>
            </a:r>
            <a:r>
              <a:rPr lang="en-GB" sz="2400" dirty="0">
                <a:latin typeface="Poppins" pitchFamily="2" charset="77"/>
                <a:cs typeface="Poppins" pitchFamily="2" charset="77"/>
              </a:rPr>
              <a:t> – where something is made or who by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Consumer</a:t>
            </a:r>
            <a:r>
              <a:rPr lang="en-GB" sz="2400" dirty="0">
                <a:latin typeface="Poppins" pitchFamily="2" charset="77"/>
                <a:cs typeface="Poppins" pitchFamily="2" charset="77"/>
              </a:rPr>
              <a:t> – the person who buys it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Transport</a:t>
            </a:r>
            <a:r>
              <a:rPr lang="en-GB" sz="2400" dirty="0">
                <a:latin typeface="Poppins" pitchFamily="2" charset="77"/>
                <a:cs typeface="Poppins" pitchFamily="2" charset="77"/>
              </a:rPr>
              <a:t> – moving goods from place to place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Quantity</a:t>
            </a:r>
            <a:r>
              <a:rPr lang="en-GB" sz="2400" dirty="0">
                <a:latin typeface="Poppins" pitchFamily="2" charset="77"/>
                <a:cs typeface="Poppins" pitchFamily="2" charset="77"/>
              </a:rPr>
              <a:t> – how many there are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8D0F14CD-D3FD-01F8-8E0F-9AC4AE15EA73}"/>
              </a:ext>
            </a:extLst>
          </p:cNvPr>
          <p:cNvSpPr/>
          <p:nvPr/>
        </p:nvSpPr>
        <p:spPr>
          <a:xfrm rot="632199">
            <a:off x="9586199" y="580419"/>
            <a:ext cx="1864659" cy="1898385"/>
          </a:xfrm>
          <a:prstGeom prst="arc">
            <a:avLst/>
          </a:prstGeom>
          <a:ln w="38100">
            <a:solidFill>
              <a:srgbClr val="EE3F33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403F8E15-3206-CCAD-3343-01790FB92FA2}"/>
              </a:ext>
            </a:extLst>
          </p:cNvPr>
          <p:cNvSpPr/>
          <p:nvPr/>
        </p:nvSpPr>
        <p:spPr>
          <a:xfrm rot="632199">
            <a:off x="9582598" y="3957889"/>
            <a:ext cx="1864659" cy="1898385"/>
          </a:xfrm>
          <a:prstGeom prst="arc">
            <a:avLst/>
          </a:prstGeom>
          <a:ln w="38100">
            <a:solidFill>
              <a:srgbClr val="EE3F33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60BF3242-9DF0-1AB7-61C5-6E5159E639DE}"/>
              </a:ext>
            </a:extLst>
          </p:cNvPr>
          <p:cNvSpPr/>
          <p:nvPr/>
        </p:nvSpPr>
        <p:spPr>
          <a:xfrm rot="20967801" flipH="1">
            <a:off x="9150757" y="2283069"/>
            <a:ext cx="1864659" cy="1898385"/>
          </a:xfrm>
          <a:prstGeom prst="arc">
            <a:avLst/>
          </a:prstGeom>
          <a:ln w="38100">
            <a:solidFill>
              <a:srgbClr val="EE3F33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2912AB-C360-30B7-EE2F-35D2B1A5DAEA}"/>
              </a:ext>
            </a:extLst>
          </p:cNvPr>
          <p:cNvSpPr txBox="1"/>
          <p:nvPr/>
        </p:nvSpPr>
        <p:spPr>
          <a:xfrm>
            <a:off x="8925695" y="1578342"/>
            <a:ext cx="18062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Producer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5965B8-F1B5-1F1A-1CD6-131507C16CB0}"/>
              </a:ext>
            </a:extLst>
          </p:cNvPr>
          <p:cNvSpPr txBox="1"/>
          <p:nvPr/>
        </p:nvSpPr>
        <p:spPr>
          <a:xfrm>
            <a:off x="9928300" y="3160586"/>
            <a:ext cx="18062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Transport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C2812C-15EF-5FF4-C147-65BEDE28238D}"/>
              </a:ext>
            </a:extLst>
          </p:cNvPr>
          <p:cNvSpPr txBox="1"/>
          <p:nvPr/>
        </p:nvSpPr>
        <p:spPr>
          <a:xfrm>
            <a:off x="8883284" y="4765044"/>
            <a:ext cx="18062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Shop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63EBD2-3382-4FE7-A6C6-44A8B4CBA2DD}"/>
              </a:ext>
            </a:extLst>
          </p:cNvPr>
          <p:cNvSpPr txBox="1"/>
          <p:nvPr/>
        </p:nvSpPr>
        <p:spPr>
          <a:xfrm>
            <a:off x="9928300" y="6407635"/>
            <a:ext cx="18062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Consumer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450532-B7A0-E7E3-E3AD-BC8A411F6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r="16951"/>
          <a:stretch/>
        </p:blipFill>
        <p:spPr>
          <a:xfrm>
            <a:off x="12541872" y="3375027"/>
            <a:ext cx="1292699" cy="130381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224997210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B6AA69-6D0C-A27D-DBFF-292B4587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462D7D-9EE1-6CE8-96FB-AC8873A167FB}"/>
              </a:ext>
            </a:extLst>
          </p:cNvPr>
          <p:cNvSpPr txBox="1"/>
          <p:nvPr/>
        </p:nvSpPr>
        <p:spPr>
          <a:xfrm>
            <a:off x="407988" y="516758"/>
            <a:ext cx="1156448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What is a supermarket supply chain?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83C1F-C972-64A9-5DE6-683355DC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1" r="19217" b="19516"/>
          <a:stretch>
            <a:fillRect/>
          </a:stretch>
        </p:blipFill>
        <p:spPr>
          <a:xfrm>
            <a:off x="407988" y="2384238"/>
            <a:ext cx="2334550" cy="235462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842854-B3F4-0DF5-2685-B3D1FE9A3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t="-1" r="14708" b="1743"/>
          <a:stretch>
            <a:fillRect/>
          </a:stretch>
        </p:blipFill>
        <p:spPr>
          <a:xfrm>
            <a:off x="6435638" y="2384238"/>
            <a:ext cx="2334550" cy="235462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EC0DC2-99E1-9985-63F8-0C982A205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 r="16738"/>
          <a:stretch/>
        </p:blipFill>
        <p:spPr>
          <a:xfrm>
            <a:off x="9449462" y="2384238"/>
            <a:ext cx="2334550" cy="235462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05ADC-8348-6D28-49BC-ED967DC41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r="16951"/>
          <a:stretch/>
        </p:blipFill>
        <p:spPr>
          <a:xfrm>
            <a:off x="3421813" y="2384238"/>
            <a:ext cx="2334550" cy="235462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37BB09-4D66-C98B-092B-C1C67FC3AB23}"/>
              </a:ext>
            </a:extLst>
          </p:cNvPr>
          <p:cNvSpPr txBox="1"/>
          <p:nvPr/>
        </p:nvSpPr>
        <p:spPr>
          <a:xfrm>
            <a:off x="407988" y="1337003"/>
            <a:ext cx="8157068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A supermarket supply chain shows how eggs travel: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C002B-56B6-6071-8B40-2EBD1DAF1776}"/>
              </a:ext>
            </a:extLst>
          </p:cNvPr>
          <p:cNvSpPr txBox="1"/>
          <p:nvPr/>
        </p:nvSpPr>
        <p:spPr>
          <a:xfrm>
            <a:off x="407988" y="5003932"/>
            <a:ext cx="2334550" cy="10756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dirty="0">
                <a:latin typeface="Poppins" pitchFamily="2" charset="77"/>
                <a:cs typeface="Poppins" pitchFamily="2" charset="77"/>
              </a:rPr>
              <a:t>​The farm has the hens that produce the eggs. ​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2B66A-D6B9-0A77-E726-FDFADFBABBD2}"/>
              </a:ext>
            </a:extLst>
          </p:cNvPr>
          <p:cNvSpPr txBox="1"/>
          <p:nvPr/>
        </p:nvSpPr>
        <p:spPr>
          <a:xfrm>
            <a:off x="3421813" y="4985145"/>
            <a:ext cx="2334550" cy="17404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dirty="0">
                <a:latin typeface="Poppins" pitchFamily="2" charset="77"/>
                <a:cs typeface="Poppins" pitchFamily="2" charset="77"/>
              </a:rPr>
              <a:t>​The eggs are then taken to a packing centre to be put into cartons ready to sell. ​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B001EE-58AF-416A-F5AE-8F056F3A38E8}"/>
              </a:ext>
            </a:extLst>
          </p:cNvPr>
          <p:cNvSpPr txBox="1"/>
          <p:nvPr/>
        </p:nvSpPr>
        <p:spPr>
          <a:xfrm>
            <a:off x="6435638" y="4937140"/>
            <a:ext cx="2334550" cy="14080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dirty="0">
                <a:latin typeface="Poppins" pitchFamily="2" charset="77"/>
                <a:cs typeface="Poppins" pitchFamily="2" charset="77"/>
              </a:rPr>
              <a:t>​The eggs are then transported to the place they will be sold. ​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340F71-6E4B-4AF3-1690-EC69C174F5D5}"/>
              </a:ext>
            </a:extLst>
          </p:cNvPr>
          <p:cNvSpPr txBox="1"/>
          <p:nvPr/>
        </p:nvSpPr>
        <p:spPr>
          <a:xfrm>
            <a:off x="9449462" y="4937140"/>
            <a:ext cx="2334550" cy="14080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dirty="0">
                <a:latin typeface="Poppins" pitchFamily="2" charset="77"/>
                <a:cs typeface="Poppins" pitchFamily="2" charset="77"/>
              </a:rPr>
              <a:t>​They are then stocked in a supermarket for customers to buy. ​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BD6BD2-5F16-B162-3D12-6E3F422E2D26}"/>
              </a:ext>
            </a:extLst>
          </p:cNvPr>
          <p:cNvCxnSpPr>
            <a:cxnSpLocks/>
          </p:cNvCxnSpPr>
          <p:nvPr/>
        </p:nvCxnSpPr>
        <p:spPr>
          <a:xfrm>
            <a:off x="8903776" y="3600062"/>
            <a:ext cx="424287" cy="0"/>
          </a:xfrm>
          <a:prstGeom prst="straightConnector1">
            <a:avLst/>
          </a:prstGeom>
          <a:ln w="38100">
            <a:solidFill>
              <a:srgbClr val="EE3F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F1DA29-F764-978F-A3EB-F86620C38392}"/>
              </a:ext>
            </a:extLst>
          </p:cNvPr>
          <p:cNvCxnSpPr>
            <a:cxnSpLocks/>
          </p:cNvCxnSpPr>
          <p:nvPr/>
        </p:nvCxnSpPr>
        <p:spPr>
          <a:xfrm>
            <a:off x="5883856" y="3561550"/>
            <a:ext cx="424287" cy="0"/>
          </a:xfrm>
          <a:prstGeom prst="straightConnector1">
            <a:avLst/>
          </a:prstGeom>
          <a:ln w="38100">
            <a:solidFill>
              <a:srgbClr val="EE3F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568FCB-C789-0839-B26B-0AC01F9DF4CE}"/>
              </a:ext>
            </a:extLst>
          </p:cNvPr>
          <p:cNvCxnSpPr>
            <a:cxnSpLocks/>
          </p:cNvCxnSpPr>
          <p:nvPr/>
        </p:nvCxnSpPr>
        <p:spPr>
          <a:xfrm>
            <a:off x="2872353" y="3600062"/>
            <a:ext cx="424287" cy="0"/>
          </a:xfrm>
          <a:prstGeom prst="straightConnector1">
            <a:avLst/>
          </a:prstGeom>
          <a:ln w="38100">
            <a:solidFill>
              <a:srgbClr val="EE3F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699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40AE-4FB9-E2CE-112A-5E99ABED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0367"/>
            <a:ext cx="10514012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Where eggs begin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411A2E-9D3A-3616-841F-2CD28505C3C5}"/>
              </a:ext>
            </a:extLst>
          </p:cNvPr>
          <p:cNvSpPr txBox="1"/>
          <p:nvPr/>
        </p:nvSpPr>
        <p:spPr>
          <a:xfrm>
            <a:off x="839788" y="2051575"/>
            <a:ext cx="6554241" cy="36902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Hens lay eggs on farms.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The farmers need to use maths to: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Count eggs​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Track the daily totals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marL="342900" indent="-3429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Plan how many eggs can be sold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4730B-4161-9C7A-0FCF-061DF16A0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2" t="60296" r="23584" b="819"/>
          <a:stretch>
            <a:fillRect/>
          </a:stretch>
        </p:blipFill>
        <p:spPr>
          <a:xfrm>
            <a:off x="7652447" y="0"/>
            <a:ext cx="4539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147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94423E-5DC5-C395-6D08-88D3DFCB2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3F7E17-076C-96DE-69A0-DE56E2500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-20" r="1911" b="902"/>
          <a:stretch>
            <a:fillRect/>
          </a:stretch>
        </p:blipFill>
        <p:spPr>
          <a:xfrm>
            <a:off x="1" y="0"/>
            <a:ext cx="47979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FF17B-9C34-6C3F-746B-FF65996A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569" y="1232169"/>
            <a:ext cx="6055874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Packing the eggs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D95536-E3DE-DAAA-30CA-6301F435A76F}"/>
              </a:ext>
            </a:extLst>
          </p:cNvPr>
          <p:cNvSpPr txBox="1"/>
          <p:nvPr/>
        </p:nvSpPr>
        <p:spPr>
          <a:xfrm>
            <a:off x="5414570" y="2603377"/>
            <a:ext cx="6055874" cy="26561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Eggs are checked, stamped and packed.</a:t>
            </a:r>
          </a:p>
          <a:p>
            <a:pPr fontAlgn="base">
              <a:lnSpc>
                <a:spcPct val="120000"/>
              </a:lnSpc>
            </a:pPr>
            <a:endParaRPr lang="en-US" sz="28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Eggs are packed in</a:t>
            </a:r>
            <a:r>
              <a:rPr lang="en-US" sz="2800" b="1" dirty="0">
                <a:latin typeface="Poppins" pitchFamily="2" charset="77"/>
                <a:cs typeface="Poppins" pitchFamily="2" charset="77"/>
              </a:rPr>
              <a:t> boxes of 6 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and </a:t>
            </a:r>
            <a:r>
              <a:rPr lang="en-US" sz="2800" b="1" dirty="0">
                <a:latin typeface="Poppins" pitchFamily="2" charset="77"/>
                <a:cs typeface="Poppins" pitchFamily="2" charset="77"/>
              </a:rPr>
              <a:t>boxes of 12.</a:t>
            </a:r>
          </a:p>
        </p:txBody>
      </p:sp>
    </p:spTree>
    <p:extLst>
      <p:ext uri="{BB962C8B-B14F-4D97-AF65-F5344CB8AC3E}">
        <p14:creationId xmlns:p14="http://schemas.microsoft.com/office/powerpoint/2010/main" val="1274582305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F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137EB-56BD-3C7D-990E-DC7A63803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EAE6-A92C-8BA4-1D35-50660CE2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5752"/>
            <a:ext cx="10514012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Let’s calculate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75345-0B50-661F-5A77-F0E0023141FB}"/>
              </a:ext>
            </a:extLst>
          </p:cNvPr>
          <p:cNvSpPr txBox="1"/>
          <p:nvPr/>
        </p:nvSpPr>
        <p:spPr>
          <a:xfrm>
            <a:off x="839787" y="1608659"/>
            <a:ext cx="6972369" cy="4724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 farm collects </a:t>
            </a:r>
            <a:r>
              <a:rPr lang="en-GB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1,200 eggs</a:t>
            </a:r>
            <a:r>
              <a:rPr lang="en-GB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. </a:t>
            </a:r>
            <a:r>
              <a:rPr lang="en-US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eggs are packed into </a:t>
            </a:r>
            <a:r>
              <a:rPr lang="en-GB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boxes of 6. </a:t>
            </a:r>
            <a:r>
              <a:rPr lang="en-US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How many boxes of eggs are made?​</a:t>
            </a:r>
          </a:p>
          <a:p>
            <a:pPr fontAlgn="base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Now try the rest of the questions yourself. </a:t>
            </a:r>
            <a:r>
              <a:rPr lang="en-US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C31E1-332D-8D1C-E3E5-55F9ED95E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43" y="2254476"/>
            <a:ext cx="6462213" cy="4566528"/>
          </a:xfrm>
          <a:prstGeom prst="rect">
            <a:avLst/>
          </a:prstGeom>
          <a:effectLst>
            <a:outerShdw blurRad="310135" dist="201592" dir="2520000" sx="103000" sy="103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575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3F0CFA1-32A3-4E9D-A8C3-7CE9ACAD20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dfac2-b216-4dc1-978e-e7fc036e438b"/>
    <ds:schemaRef ds:uri="cb94c81a-359e-42e7-ac29-1e8abd43c7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7963</TotalTime>
  <Words>482</Words>
  <Application>Microsoft Macintosh PowerPoint</Application>
  <PresentationFormat>Widescreen</PresentationFormat>
  <Paragraphs>102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Bradley Hand ITC</vt:lpstr>
      <vt:lpstr>Poppins ExtraBold</vt:lpstr>
      <vt:lpstr>Aptos Display</vt:lpstr>
      <vt:lpstr>Arial</vt:lpstr>
      <vt:lpstr>Poppins</vt:lpstr>
      <vt:lpstr>Aptos</vt:lpstr>
      <vt:lpstr>office theme</vt:lpstr>
      <vt:lpstr>The supermarket supply chain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eggs begin</vt:lpstr>
      <vt:lpstr>Packing the eggs</vt:lpstr>
      <vt:lpstr>Let’s calculate</vt:lpstr>
      <vt:lpstr>Moving eggs safely</vt:lpstr>
      <vt:lpstr>Selling the eggs</vt:lpstr>
      <vt:lpstr>Can you manage an egg supply chain?</vt:lpstr>
      <vt:lpstr>Eggscellent maths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104</cp:revision>
  <dcterms:created xsi:type="dcterms:W3CDTF">2025-12-03T09:28:16Z</dcterms:created>
  <dcterms:modified xsi:type="dcterms:W3CDTF">2026-04-29T10:13:44Z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