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notesMasterIdLst>
    <p:notesMasterId r:id="rId16"/>
  </p:notesMasterIdLst>
  <p:sldIdLst>
    <p:sldId id="325" r:id="rId5"/>
    <p:sldId id="257" r:id="rId6"/>
    <p:sldId id="330" r:id="rId7"/>
    <p:sldId id="327" r:id="rId8"/>
    <p:sldId id="331" r:id="rId9"/>
    <p:sldId id="332" r:id="rId10"/>
    <p:sldId id="329" r:id="rId11"/>
    <p:sldId id="333" r:id="rId12"/>
    <p:sldId id="349" r:id="rId13"/>
    <p:sldId id="350" r:id="rId14"/>
    <p:sldId id="278" r:id="rId15"/>
  </p:sldIdLst>
  <p:sldSz cx="12192000" cy="6858000"/>
  <p:notesSz cx="6858000" cy="9144000"/>
  <p:embeddedFontLst>
    <p:embeddedFont>
      <p:font typeface="Bradley Hand ITC" panose="03070402050302030203" pitchFamily="66" charset="77"/>
      <p:regular r:id="rId17"/>
    </p:embeddedFont>
    <p:embeddedFont>
      <p:font typeface="Poppins" pitchFamily="2" charset="77"/>
      <p:regular r:id="rId18"/>
      <p:bold r:id="rId19"/>
      <p:italic r:id="rId20"/>
      <p:boldItalic r:id="rId21"/>
    </p:embeddedFont>
    <p:embeddedFont>
      <p:font typeface="Poppins ExtraBold" pitchFamily="2" charset="77"/>
      <p:bold r:id="rId22"/>
      <p:boldItalic r:id="rId23"/>
    </p:embeddedFont>
  </p:embeddedFontLst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8" userDrawn="1">
          <p15:clr>
            <a:srgbClr val="A4A3A4"/>
          </p15:clr>
        </p15:guide>
        <p15:guide id="2" pos="52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5AA2"/>
    <a:srgbClr val="E03F33"/>
    <a:srgbClr val="F6F9FC"/>
    <a:srgbClr val="EE3F33"/>
    <a:srgbClr val="8B3F00"/>
    <a:srgbClr val="D1DFED"/>
    <a:srgbClr val="FAB6B1"/>
    <a:srgbClr val="FFF2F0"/>
    <a:srgbClr val="2574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68FF7C-08A2-29B6-9CD2-F5DDF7C1463F}" v="1" dt="2026-03-23T15:08:59.1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207"/>
    <p:restoredTop sz="94607"/>
  </p:normalViewPr>
  <p:slideViewPr>
    <p:cSldViewPr snapToGrid="0">
      <p:cViewPr>
        <p:scale>
          <a:sx n="41" d="100"/>
          <a:sy n="41" d="100"/>
        </p:scale>
        <p:origin x="2424" y="1488"/>
      </p:cViewPr>
      <p:guideLst>
        <p:guide orient="horz" pos="278"/>
        <p:guide pos="52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7.fntdata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ssica Cannon" userId="ddeac515-632a-432f-a440-0ee6e8397535" providerId="ADAL" clId="{F34220E6-7DC4-4D22-9FAF-06C84A7C7D7D}"/>
    <pc:docChg chg="undo custSel addSld delSld modSld">
      <pc:chgData name="Jessica Cannon" userId="ddeac515-632a-432f-a440-0ee6e8397535" providerId="ADAL" clId="{F34220E6-7DC4-4D22-9FAF-06C84A7C7D7D}" dt="2026-03-18T11:30:57.893" v="1148" actId="478"/>
      <pc:docMkLst>
        <pc:docMk/>
      </pc:docMkLst>
      <pc:sldChg chg="addSp delSp modSp mod">
        <pc:chgData name="Jessica Cannon" userId="ddeac515-632a-432f-a440-0ee6e8397535" providerId="ADAL" clId="{F34220E6-7DC4-4D22-9FAF-06C84A7C7D7D}" dt="2026-03-18T11:30:57.893" v="1148" actId="478"/>
        <pc:sldMkLst>
          <pc:docMk/>
          <pc:sldMk cId="3272280343" sldId="325"/>
        </pc:sldMkLst>
      </pc:sldChg>
      <pc:sldChg chg="addSp delSp modSp add mod modAnim">
        <pc:chgData name="Jessica Cannon" userId="ddeac515-632a-432f-a440-0ee6e8397535" providerId="ADAL" clId="{F34220E6-7DC4-4D22-9FAF-06C84A7C7D7D}" dt="2026-03-18T10:28:50.916" v="247"/>
        <pc:sldMkLst>
          <pc:docMk/>
          <pc:sldMk cId="1847098794" sldId="327"/>
        </pc:sldMkLst>
        <pc:spChg chg="mod">
          <ac:chgData name="Jessica Cannon" userId="ddeac515-632a-432f-a440-0ee6e8397535" providerId="ADAL" clId="{F34220E6-7DC4-4D22-9FAF-06C84A7C7D7D}" dt="2026-03-18T10:28:13.943" v="238" actId="14100"/>
          <ac:spMkLst>
            <pc:docMk/>
            <pc:sldMk cId="1847098794" sldId="327"/>
            <ac:spMk id="2" creationId="{756EA2CF-2E49-A2B7-6891-3478D729A1A9}"/>
          </ac:spMkLst>
        </pc:spChg>
      </pc:sldChg>
    </pc:docChg>
  </pc:docChgLst>
  <pc:docChgLst>
    <pc:chgData name="Dan Barwell" userId="S::dan.barwell@educationcompany.co.uk::2a7f1cc5-30e4-4c59-9ee5-4339f4163110" providerId="AD" clId="Web-{0068FF7C-08A2-29B6-9CD2-F5DDF7C1463F}"/>
    <pc:docChg chg="modSld">
      <pc:chgData name="Dan Barwell" userId="S::dan.barwell@educationcompany.co.uk::2a7f1cc5-30e4-4c59-9ee5-4339f4163110" providerId="AD" clId="Web-{0068FF7C-08A2-29B6-9CD2-F5DDF7C1463F}" dt="2026-03-23T15:08:59.146" v="0" actId="20577"/>
      <pc:docMkLst>
        <pc:docMk/>
      </pc:docMkLst>
      <pc:sldChg chg="modSp">
        <pc:chgData name="Dan Barwell" userId="S::dan.barwell@educationcompany.co.uk::2a7f1cc5-30e4-4c59-9ee5-4339f4163110" providerId="AD" clId="Web-{0068FF7C-08A2-29B6-9CD2-F5DDF7C1463F}" dt="2026-03-23T15:08:59.146" v="0" actId="20577"/>
        <pc:sldMkLst>
          <pc:docMk/>
          <pc:sldMk cId="1847098794" sldId="327"/>
        </pc:sldMkLst>
        <pc:spChg chg="mod">
          <ac:chgData name="Dan Barwell" userId="S::dan.barwell@educationcompany.co.uk::2a7f1cc5-30e4-4c59-9ee5-4339f4163110" providerId="AD" clId="Web-{0068FF7C-08A2-29B6-9CD2-F5DDF7C1463F}" dt="2026-03-23T15:08:59.146" v="0" actId="20577"/>
          <ac:spMkLst>
            <pc:docMk/>
            <pc:sldMk cId="1847098794" sldId="327"/>
            <ac:spMk id="2" creationId="{756EA2CF-2E49-A2B7-6891-3478D729A1A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9F4B71-7E08-C14A-A413-F7DA8452FF44}" type="datetimeFigureOut">
              <a:rPr lang="en-US" smtClean="0"/>
              <a:t>4/29/26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6B8757-1D66-7B48-B21F-FD17011FF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375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0DC54D-7BD5-4CD0-DCCE-A6A5AE02FE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DD0EFC-D32F-36C4-4038-233D4B6A8D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C16AD2-C8AE-CE1C-71B7-03D4E73698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856187-FF49-1189-A5C0-A3F9AAB76E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6B8757-1D66-7B48-B21F-FD17011FFC6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712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5AA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584D54-E240-68F7-D272-8B62E4692A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3B1F3-FDCF-76F8-9BD3-BAC4628970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2303874"/>
            <a:ext cx="7092950" cy="2250253"/>
          </a:xfrm>
        </p:spPr>
        <p:txBody>
          <a:bodyPr anchor="ctr">
            <a:normAutofit/>
          </a:bodyPr>
          <a:lstStyle/>
          <a:p>
            <a:pPr algn="l">
              <a:lnSpc>
                <a:spcPct val="120000"/>
              </a:lnSpc>
            </a:pPr>
            <a:r>
              <a:rPr lang="en-GB" b="1" dirty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rPr>
              <a:t>The great egg drop challenge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7BA4CA-AC12-D596-2807-F9F90E17C712}"/>
              </a:ext>
            </a:extLst>
          </p:cNvPr>
          <p:cNvSpPr txBox="1"/>
          <p:nvPr/>
        </p:nvSpPr>
        <p:spPr>
          <a:xfrm>
            <a:off x="2665663" y="4509243"/>
            <a:ext cx="1223210" cy="6216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GB"/>
          </a:p>
        </p:txBody>
      </p:sp>
      <p:pic>
        <p:nvPicPr>
          <p:cNvPr id="6" name="Picture 5" descr="A red lion with a crown and blue text&#10;&#10;AI-generated content may be incorrect.">
            <a:extLst>
              <a:ext uri="{FF2B5EF4-FFF2-40B4-BE49-F238E27FC236}">
                <a16:creationId xmlns:a16="http://schemas.microsoft.com/office/drawing/2014/main" id="{FF3213D2-1082-7492-2729-B4891C9CD0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3886" y="20677"/>
            <a:ext cx="1657350" cy="18859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9A593E-6275-9DE0-9B6D-15ACB578EA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5910">
            <a:off x="6701552" y="96935"/>
            <a:ext cx="3726087" cy="6664127"/>
          </a:xfrm>
          <a:prstGeom prst="rect">
            <a:avLst/>
          </a:prstGeom>
          <a:effectLst>
            <a:outerShdw blurRad="88361" dist="293181" dir="78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22803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59FFDD-70A1-69CD-DEDD-936089C3C6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5E5C0DC-93C3-017E-2133-95D85ED6EC10}"/>
              </a:ext>
            </a:extLst>
          </p:cNvPr>
          <p:cNvSpPr txBox="1"/>
          <p:nvPr/>
        </p:nvSpPr>
        <p:spPr>
          <a:xfrm>
            <a:off x="839787" y="858861"/>
            <a:ext cx="6063931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400" b="1" dirty="0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Share your results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4ACF6D-E40C-B4CF-7812-F9FEE3FBB213}"/>
              </a:ext>
            </a:extLst>
          </p:cNvPr>
          <p:cNvSpPr txBox="1"/>
          <p:nvPr/>
        </p:nvSpPr>
        <p:spPr>
          <a:xfrm>
            <a:off x="839788" y="2008340"/>
            <a:ext cx="5380708" cy="40626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120000"/>
              </a:lnSpc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Share your egg protector with the class.</a:t>
            </a:r>
            <a:r>
              <a:rPr lang="en-US" sz="2400" dirty="0">
                <a:latin typeface="Poppins" pitchFamily="2" charset="77"/>
                <a:cs typeface="Poppins" pitchFamily="2" charset="77"/>
              </a:rPr>
              <a:t>​</a:t>
            </a:r>
          </a:p>
          <a:p>
            <a:pPr fontAlgn="base">
              <a:lnSpc>
                <a:spcPct val="120000"/>
              </a:lnSpc>
            </a:pPr>
            <a:endParaRPr lang="en-US" sz="2400" dirty="0">
              <a:latin typeface="Poppins" pitchFamily="2" charset="77"/>
              <a:cs typeface="Poppins" pitchFamily="2" charset="77"/>
            </a:endParaRPr>
          </a:p>
          <a:p>
            <a:pPr fontAlgn="base">
              <a:lnSpc>
                <a:spcPct val="120000"/>
              </a:lnSpc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Explain your reasons for choosing the materials and design you did.​</a:t>
            </a:r>
          </a:p>
          <a:p>
            <a:pPr fontAlgn="base">
              <a:lnSpc>
                <a:spcPct val="120000"/>
              </a:lnSpc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​</a:t>
            </a:r>
          </a:p>
          <a:p>
            <a:pPr fontAlgn="base">
              <a:lnSpc>
                <a:spcPct val="120000"/>
              </a:lnSpc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Compare your ideas with the other groups. What can we learn from the different designs?  ​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60475E-51E6-FFC8-ABBE-E6AA214130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80" r="6288" b="29788"/>
          <a:stretch>
            <a:fillRect/>
          </a:stretch>
        </p:blipFill>
        <p:spPr>
          <a:xfrm rot="5400000">
            <a:off x="6286284" y="952285"/>
            <a:ext cx="6858000" cy="495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2505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5A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5C7C329E-F83A-526A-C0A1-138A2F5D4B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6" y="5240815"/>
            <a:ext cx="8021782" cy="1393300"/>
          </a:xfrm>
          <a:prstGeom prst="rect">
            <a:avLst/>
          </a:prstGeom>
        </p:spPr>
      </p:pic>
      <p:pic>
        <p:nvPicPr>
          <p:cNvPr id="7" name="Picture 6" descr="A red lion with a crown and blue text&#10;&#10;AI-generated content may be incorrect.">
            <a:extLst>
              <a:ext uri="{FF2B5EF4-FFF2-40B4-BE49-F238E27FC236}">
                <a16:creationId xmlns:a16="http://schemas.microsoft.com/office/drawing/2014/main" id="{7EDBAF49-AE58-EB35-3013-B68217BF1F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2000" y="0"/>
            <a:ext cx="1657350" cy="188595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EDFEB5F-BDC1-B309-CDCD-D7F602079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3" y="4270096"/>
            <a:ext cx="5868987" cy="105546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3200" b="1" dirty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rPr>
              <a:t>Brought to you by</a:t>
            </a:r>
          </a:p>
        </p:txBody>
      </p:sp>
    </p:spTree>
    <p:extLst>
      <p:ext uri="{BB962C8B-B14F-4D97-AF65-F5344CB8AC3E}">
        <p14:creationId xmlns:p14="http://schemas.microsoft.com/office/powerpoint/2010/main" val="265464237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B558FE-D3A7-5FB7-A56E-D1A5C63FE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0E49B7F-412E-E725-BBBB-1C472F94ADFF}"/>
              </a:ext>
            </a:extLst>
          </p:cNvPr>
          <p:cNvSpPr txBox="1"/>
          <p:nvPr/>
        </p:nvSpPr>
        <p:spPr>
          <a:xfrm>
            <a:off x="839788" y="554061"/>
            <a:ext cx="9942863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400" b="1" dirty="0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The challenge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1F7556-23CE-D891-B9DB-D8598AFEF5FC}"/>
              </a:ext>
            </a:extLst>
          </p:cNvPr>
          <p:cNvSpPr txBox="1"/>
          <p:nvPr/>
        </p:nvSpPr>
        <p:spPr>
          <a:xfrm>
            <a:off x="837127" y="1764500"/>
            <a:ext cx="6388122" cy="45058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120000"/>
              </a:lnSpc>
            </a:pPr>
            <a:r>
              <a:rPr lang="en-US" sz="2400" dirty="0">
                <a:latin typeface="Poppins" pitchFamily="2" charset="77"/>
                <a:cs typeface="Poppins" pitchFamily="2" charset="77"/>
              </a:rPr>
              <a:t>Welcome to the great egg drop challenge! </a:t>
            </a:r>
          </a:p>
          <a:p>
            <a:pPr fontAlgn="base">
              <a:lnSpc>
                <a:spcPct val="120000"/>
              </a:lnSpc>
            </a:pPr>
            <a:endParaRPr lang="en-US" sz="2400" dirty="0">
              <a:latin typeface="Poppins" pitchFamily="2" charset="77"/>
              <a:cs typeface="Poppins" pitchFamily="2" charset="77"/>
            </a:endParaRPr>
          </a:p>
          <a:p>
            <a:pPr fontAlgn="base">
              <a:lnSpc>
                <a:spcPct val="120000"/>
              </a:lnSpc>
            </a:pPr>
            <a:r>
              <a:rPr lang="en-US" sz="2400" dirty="0">
                <a:latin typeface="Poppins" pitchFamily="2" charset="77"/>
                <a:cs typeface="Poppins" pitchFamily="2" charset="77"/>
              </a:rPr>
              <a:t>What might happen if we drop an egg?</a:t>
            </a:r>
          </a:p>
          <a:p>
            <a:pPr fontAlgn="base">
              <a:lnSpc>
                <a:spcPct val="120000"/>
              </a:lnSpc>
            </a:pPr>
            <a:endParaRPr lang="en-US" sz="2400" dirty="0">
              <a:latin typeface="Poppins" pitchFamily="2" charset="77"/>
              <a:cs typeface="Poppins" pitchFamily="2" charset="77"/>
            </a:endParaRPr>
          </a:p>
          <a:p>
            <a:pPr fontAlgn="base">
              <a:lnSpc>
                <a:spcPct val="120000"/>
              </a:lnSpc>
            </a:pPr>
            <a:r>
              <a:rPr lang="en-US" sz="2400" dirty="0">
                <a:latin typeface="Poppins" pitchFamily="2" charset="77"/>
                <a:cs typeface="Poppins" pitchFamily="2" charset="77"/>
              </a:rPr>
              <a:t>Will it break? Why?</a:t>
            </a:r>
          </a:p>
          <a:p>
            <a:pPr fontAlgn="base">
              <a:lnSpc>
                <a:spcPct val="120000"/>
              </a:lnSpc>
            </a:pPr>
            <a:endParaRPr lang="en-US" sz="2400" dirty="0">
              <a:latin typeface="Poppins" pitchFamily="2" charset="77"/>
              <a:cs typeface="Poppins" pitchFamily="2" charset="77"/>
            </a:endParaRPr>
          </a:p>
          <a:p>
            <a:pPr fontAlgn="base">
              <a:lnSpc>
                <a:spcPct val="120000"/>
              </a:lnSpc>
            </a:pPr>
            <a:r>
              <a:rPr lang="en-US" sz="2400" b="1" dirty="0">
                <a:latin typeface="Poppins" pitchFamily="2" charset="77"/>
                <a:cs typeface="Poppins" pitchFamily="2" charset="77"/>
              </a:rPr>
              <a:t>Your mission is to design a device that will protect an egg when dropped from a height. </a:t>
            </a:r>
          </a:p>
        </p:txBody>
      </p:sp>
      <p:pic>
        <p:nvPicPr>
          <p:cNvPr id="2" name="Picture 1" descr="A red lion with a crown and blue text&#10;&#10;AI-generated content may be incorrect.">
            <a:extLst>
              <a:ext uri="{FF2B5EF4-FFF2-40B4-BE49-F238E27FC236}">
                <a16:creationId xmlns:a16="http://schemas.microsoft.com/office/drawing/2014/main" id="{55A5B289-882E-3E32-5938-A6B1F1EA3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1964" y="5569763"/>
            <a:ext cx="1160036" cy="11378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D437F2-F082-B296-0281-C38F5DF8D7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8715" y="368173"/>
            <a:ext cx="7250465" cy="518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187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D2438F-0982-7C98-B3CB-07475A831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6D7567C-7DA9-9CB9-7A72-1859DAF996F2}"/>
              </a:ext>
            </a:extLst>
          </p:cNvPr>
          <p:cNvSpPr txBox="1"/>
          <p:nvPr/>
        </p:nvSpPr>
        <p:spPr>
          <a:xfrm>
            <a:off x="839787" y="554061"/>
            <a:ext cx="9942863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400" b="1" dirty="0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Why are we doing this?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4FF8AD-C635-F0EA-3816-53CEDBB16A47}"/>
              </a:ext>
            </a:extLst>
          </p:cNvPr>
          <p:cNvSpPr txBox="1"/>
          <p:nvPr/>
        </p:nvSpPr>
        <p:spPr>
          <a:xfrm>
            <a:off x="839788" y="1764500"/>
            <a:ext cx="5947378" cy="40626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120000"/>
              </a:lnSpc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Eggs are an amazing food, but they are fragile. ​</a:t>
            </a:r>
          </a:p>
          <a:p>
            <a:pPr fontAlgn="base">
              <a:lnSpc>
                <a:spcPct val="120000"/>
              </a:lnSpc>
            </a:pPr>
            <a:endParaRPr lang="en-GB" sz="2400" b="1" dirty="0">
              <a:latin typeface="Poppins" pitchFamily="2" charset="77"/>
              <a:cs typeface="Poppins" pitchFamily="2" charset="77"/>
            </a:endParaRPr>
          </a:p>
          <a:p>
            <a:pPr fontAlgn="base">
              <a:lnSpc>
                <a:spcPct val="120000"/>
              </a:lnSpc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Engineers often need to protect fragile things. ​They design packaging for eggs, glass, electronics and more. </a:t>
            </a:r>
            <a:r>
              <a:rPr lang="en-US" sz="2400" dirty="0">
                <a:latin typeface="Poppins" pitchFamily="2" charset="77"/>
                <a:cs typeface="Poppins" pitchFamily="2" charset="77"/>
              </a:rPr>
              <a:t>​</a:t>
            </a:r>
          </a:p>
          <a:p>
            <a:pPr fontAlgn="base">
              <a:lnSpc>
                <a:spcPct val="120000"/>
              </a:lnSpc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​</a:t>
            </a:r>
          </a:p>
          <a:p>
            <a:pPr fontAlgn="base">
              <a:lnSpc>
                <a:spcPct val="120000"/>
              </a:lnSpc>
            </a:pPr>
            <a:r>
              <a:rPr lang="en-GB" sz="2400" b="1" dirty="0">
                <a:latin typeface="Poppins" pitchFamily="2" charset="77"/>
                <a:cs typeface="Poppins" pitchFamily="2" charset="77"/>
              </a:rPr>
              <a:t>Today, you will be engineers. Your job is to keep your egg safe! ​​</a:t>
            </a:r>
          </a:p>
        </p:txBody>
      </p:sp>
      <p:pic>
        <p:nvPicPr>
          <p:cNvPr id="2" name="Picture 1" descr="A red lion with a crown and blue text&#10;&#10;AI-generated content may be incorrect.">
            <a:extLst>
              <a:ext uri="{FF2B5EF4-FFF2-40B4-BE49-F238E27FC236}">
                <a16:creationId xmlns:a16="http://schemas.microsoft.com/office/drawing/2014/main" id="{E8C50395-43FA-FA26-B5EC-8F3C0BB11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1964" y="5569763"/>
            <a:ext cx="1160036" cy="11378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7CA9BF-6BE9-C732-E799-CDE58134D5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33"/>
          <a:stretch>
            <a:fillRect/>
          </a:stretch>
        </p:blipFill>
        <p:spPr>
          <a:xfrm rot="2063812">
            <a:off x="6820450" y="1653155"/>
            <a:ext cx="5378150" cy="355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3200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FE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B3F252-5808-63F2-0EBE-AF144C260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A2CF-2E49-A2B7-6891-3478D729A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89859"/>
            <a:ext cx="6054787" cy="102804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b="1" dirty="0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How will we do it?</a:t>
            </a:r>
          </a:p>
        </p:txBody>
      </p:sp>
      <p:pic>
        <p:nvPicPr>
          <p:cNvPr id="8" name="Picture 7" descr="A red lion with a crown and blue text&#10;&#10;AI-generated content may be incorrect.">
            <a:extLst>
              <a:ext uri="{FF2B5EF4-FFF2-40B4-BE49-F238E27FC236}">
                <a16:creationId xmlns:a16="http://schemas.microsoft.com/office/drawing/2014/main" id="{48F4B63B-7A2C-3B8E-BCA0-FB6E35211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1964" y="5569763"/>
            <a:ext cx="1160036" cy="11378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742466-1ABE-B103-2982-1A8CA1C9DC46}"/>
              </a:ext>
            </a:extLst>
          </p:cNvPr>
          <p:cNvSpPr txBox="1"/>
          <p:nvPr/>
        </p:nvSpPr>
        <p:spPr>
          <a:xfrm>
            <a:off x="839787" y="1899495"/>
            <a:ext cx="7658971" cy="40626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120000"/>
              </a:lnSpc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Let's explore how to stop the egg breaking. </a:t>
            </a:r>
            <a:r>
              <a:rPr lang="en-US" sz="2400" dirty="0">
                <a:latin typeface="Poppins" pitchFamily="2" charset="77"/>
                <a:cs typeface="Poppins" pitchFamily="2" charset="77"/>
              </a:rPr>
              <a:t>​</a:t>
            </a:r>
          </a:p>
          <a:p>
            <a:pPr fontAlgn="base">
              <a:lnSpc>
                <a:spcPct val="120000"/>
              </a:lnSpc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​</a:t>
            </a:r>
          </a:p>
          <a:p>
            <a:pPr fontAlgn="base">
              <a:lnSpc>
                <a:spcPct val="120000"/>
              </a:lnSpc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Think about these questions before designing:</a:t>
            </a:r>
            <a:r>
              <a:rPr lang="en-US" sz="2400" dirty="0">
                <a:latin typeface="Poppins" pitchFamily="2" charset="77"/>
                <a:cs typeface="Poppins" pitchFamily="2" charset="77"/>
              </a:rPr>
              <a:t>​</a:t>
            </a:r>
          </a:p>
          <a:p>
            <a:pPr fontAlgn="base">
              <a:lnSpc>
                <a:spcPct val="120000"/>
              </a:lnSpc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​</a:t>
            </a:r>
          </a:p>
          <a:p>
            <a:pPr fontAlgn="base">
              <a:lnSpc>
                <a:spcPct val="120000"/>
              </a:lnSpc>
            </a:pPr>
            <a:r>
              <a:rPr lang="en-GB" sz="2400" b="1" dirty="0">
                <a:latin typeface="Poppins" pitchFamily="2" charset="77"/>
                <a:cs typeface="Poppins" pitchFamily="2" charset="77"/>
              </a:rPr>
              <a:t>What materials will you use?​</a:t>
            </a:r>
          </a:p>
          <a:p>
            <a:pPr fontAlgn="base">
              <a:lnSpc>
                <a:spcPct val="120000"/>
              </a:lnSpc>
            </a:pPr>
            <a:r>
              <a:rPr lang="en-GB" sz="2400" b="1" dirty="0">
                <a:latin typeface="Poppins" pitchFamily="2" charset="77"/>
                <a:cs typeface="Poppins" pitchFamily="2" charset="77"/>
              </a:rPr>
              <a:t>​</a:t>
            </a:r>
          </a:p>
          <a:p>
            <a:pPr fontAlgn="base">
              <a:lnSpc>
                <a:spcPct val="120000"/>
              </a:lnSpc>
            </a:pPr>
            <a:r>
              <a:rPr lang="en-GB" sz="2400" b="1" dirty="0">
                <a:latin typeface="Poppins" pitchFamily="2" charset="77"/>
                <a:cs typeface="Poppins" pitchFamily="2" charset="77"/>
              </a:rPr>
              <a:t>How can you cushion the egg?​</a:t>
            </a:r>
          </a:p>
          <a:p>
            <a:pPr fontAlgn="base">
              <a:lnSpc>
                <a:spcPct val="120000"/>
              </a:lnSpc>
            </a:pPr>
            <a:r>
              <a:rPr lang="en-GB" sz="2400" b="1" dirty="0">
                <a:latin typeface="Poppins" pitchFamily="2" charset="77"/>
                <a:cs typeface="Poppins" pitchFamily="2" charset="77"/>
              </a:rPr>
              <a:t>​</a:t>
            </a:r>
          </a:p>
          <a:p>
            <a:pPr fontAlgn="base">
              <a:lnSpc>
                <a:spcPct val="120000"/>
              </a:lnSpc>
            </a:pPr>
            <a:r>
              <a:rPr lang="en-GB" sz="2400" b="1" dirty="0">
                <a:latin typeface="Poppins" pitchFamily="2" charset="77"/>
                <a:cs typeface="Poppins" pitchFamily="2" charset="77"/>
              </a:rPr>
              <a:t>How can you stop it from moving too much? ​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2526AD-3680-C8F0-0F73-DDB11D0034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15" b="40760"/>
          <a:stretch>
            <a:fillRect/>
          </a:stretch>
        </p:blipFill>
        <p:spPr>
          <a:xfrm>
            <a:off x="9531645" y="-513421"/>
            <a:ext cx="3135544" cy="38950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4C5A34-E425-777A-FD34-B19EEE2AE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5" t="57782" r="27320"/>
          <a:stretch>
            <a:fillRect/>
          </a:stretch>
        </p:blipFill>
        <p:spPr>
          <a:xfrm rot="9683977">
            <a:off x="6231312" y="-776123"/>
            <a:ext cx="2860049" cy="25319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304B26-C05B-C7D1-0153-0D9B49541E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710"/>
          <a:stretch>
            <a:fillRect/>
          </a:stretch>
        </p:blipFill>
        <p:spPr>
          <a:xfrm rot="1106051">
            <a:off x="9188877" y="3105134"/>
            <a:ext cx="4846211" cy="214584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664914C-4848-2758-06DF-646D6F53BFA2}"/>
              </a:ext>
            </a:extLst>
          </p:cNvPr>
          <p:cNvGrpSpPr/>
          <p:nvPr/>
        </p:nvGrpSpPr>
        <p:grpSpPr>
          <a:xfrm>
            <a:off x="7344570" y="4685792"/>
            <a:ext cx="4841584" cy="2538454"/>
            <a:chOff x="3047761" y="3457257"/>
            <a:chExt cx="4628421" cy="242669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9A18069-4F2B-82C7-01A2-B3F558465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3" t="33146" r="4662" b="31468"/>
            <a:stretch>
              <a:fillRect/>
            </a:stretch>
          </p:blipFill>
          <p:spPr>
            <a:xfrm rot="1106051">
              <a:off x="3349658" y="3457257"/>
              <a:ext cx="4326472" cy="242669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82F9718-452A-91EC-9192-ECC50F133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6" t="81032" r="1038" b="-3208"/>
            <a:stretch>
              <a:fillRect/>
            </a:stretch>
          </p:blipFill>
          <p:spPr>
            <a:xfrm rot="13047982">
              <a:off x="3047761" y="4086330"/>
              <a:ext cx="4628421" cy="15208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7098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FE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F6F5C1-C563-C0CB-7F77-64A41AB32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BC285-A1FE-4F5A-8137-A1758E8B0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89859"/>
            <a:ext cx="6054787" cy="1028046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GB" b="1" dirty="0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Marvellous materials</a:t>
            </a:r>
          </a:p>
        </p:txBody>
      </p:sp>
      <p:pic>
        <p:nvPicPr>
          <p:cNvPr id="8" name="Picture 7" descr="A red lion with a crown and blue text&#10;&#10;AI-generated content may be incorrect.">
            <a:extLst>
              <a:ext uri="{FF2B5EF4-FFF2-40B4-BE49-F238E27FC236}">
                <a16:creationId xmlns:a16="http://schemas.microsoft.com/office/drawing/2014/main" id="{CA4A30C2-B748-F456-29ED-E9F08A751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1964" y="5569763"/>
            <a:ext cx="1160036" cy="11378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FB7CD6-8FAD-1A5A-461B-2E06711CF988}"/>
              </a:ext>
            </a:extLst>
          </p:cNvPr>
          <p:cNvSpPr txBox="1"/>
          <p:nvPr/>
        </p:nvSpPr>
        <p:spPr>
          <a:xfrm>
            <a:off x="839787" y="1899495"/>
            <a:ext cx="7658971" cy="40626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120000"/>
              </a:lnSpc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Different materials have different properties. </a:t>
            </a:r>
            <a:r>
              <a:rPr lang="en-US" sz="2400" dirty="0">
                <a:latin typeface="Poppins" pitchFamily="2" charset="77"/>
                <a:cs typeface="Poppins" pitchFamily="2" charset="77"/>
              </a:rPr>
              <a:t>​</a:t>
            </a:r>
          </a:p>
          <a:p>
            <a:pPr fontAlgn="base">
              <a:lnSpc>
                <a:spcPct val="120000"/>
              </a:lnSpc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​</a:t>
            </a:r>
          </a:p>
          <a:p>
            <a:pPr fontAlgn="base">
              <a:lnSpc>
                <a:spcPct val="120000"/>
              </a:lnSpc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Soft materials absorb impact. </a:t>
            </a:r>
            <a:r>
              <a:rPr lang="en-US" sz="2400" dirty="0">
                <a:latin typeface="Poppins" pitchFamily="2" charset="77"/>
                <a:cs typeface="Poppins" pitchFamily="2" charset="77"/>
              </a:rPr>
              <a:t>​</a:t>
            </a:r>
          </a:p>
          <a:p>
            <a:pPr fontAlgn="base">
              <a:lnSpc>
                <a:spcPct val="120000"/>
              </a:lnSpc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​</a:t>
            </a:r>
          </a:p>
          <a:p>
            <a:pPr fontAlgn="base">
              <a:lnSpc>
                <a:spcPct val="120000"/>
              </a:lnSpc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Hard materials are strong but may not protect fragile eggs. </a:t>
            </a:r>
            <a:r>
              <a:rPr lang="en-US" sz="2400" dirty="0">
                <a:latin typeface="Poppins" pitchFamily="2" charset="77"/>
                <a:cs typeface="Poppins" pitchFamily="2" charset="77"/>
              </a:rPr>
              <a:t>​</a:t>
            </a:r>
          </a:p>
          <a:p>
            <a:pPr fontAlgn="base">
              <a:lnSpc>
                <a:spcPct val="120000"/>
              </a:lnSpc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​</a:t>
            </a:r>
          </a:p>
          <a:p>
            <a:pPr fontAlgn="base">
              <a:lnSpc>
                <a:spcPct val="120000"/>
              </a:lnSpc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The harder the egg hits the floor, the more likely it is to break. </a:t>
            </a:r>
            <a:r>
              <a:rPr lang="en-US" sz="2400" dirty="0">
                <a:latin typeface="Poppins" pitchFamily="2" charset="77"/>
                <a:cs typeface="Poppins" pitchFamily="2" charset="77"/>
              </a:rPr>
              <a:t>​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ADCB9E-B87B-C296-24E6-6C9B5D4E80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1" r="1083" b="3867"/>
          <a:stretch>
            <a:fillRect/>
          </a:stretch>
        </p:blipFill>
        <p:spPr>
          <a:xfrm rot="618785">
            <a:off x="8003432" y="395989"/>
            <a:ext cx="3892980" cy="3952705"/>
          </a:xfrm>
          <a:prstGeom prst="ellipse">
            <a:avLst/>
          </a:prstGeom>
          <a:ln w="57150">
            <a:solidFill>
              <a:srgbClr val="E03F33"/>
            </a:solidFill>
          </a:ln>
        </p:spPr>
      </p:pic>
    </p:spTree>
    <p:extLst>
      <p:ext uri="{BB962C8B-B14F-4D97-AF65-F5344CB8AC3E}">
        <p14:creationId xmlns:p14="http://schemas.microsoft.com/office/powerpoint/2010/main" val="247303762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FE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59DEE0-B4F0-80D1-E1FD-F4F92A29B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3FAD4-3EF8-A824-7EFD-87FF74E3F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20211"/>
            <a:ext cx="6054787" cy="102804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b="1" dirty="0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Plan your design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B485AC-DB8A-D9D6-FDEE-8492EEF17BC9}"/>
              </a:ext>
            </a:extLst>
          </p:cNvPr>
          <p:cNvSpPr txBox="1"/>
          <p:nvPr/>
        </p:nvSpPr>
        <p:spPr>
          <a:xfrm>
            <a:off x="839788" y="2429847"/>
            <a:ext cx="6091300" cy="30223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120000"/>
              </a:lnSpc>
            </a:pPr>
            <a:r>
              <a:rPr lang="en-US" sz="3200" dirty="0">
                <a:latin typeface="Poppins" pitchFamily="2" charset="77"/>
                <a:cs typeface="Poppins" pitchFamily="2" charset="77"/>
              </a:rPr>
              <a:t>Draw your egg protector and list the materials you will use.</a:t>
            </a:r>
          </a:p>
          <a:p>
            <a:pPr fontAlgn="base">
              <a:lnSpc>
                <a:spcPct val="120000"/>
              </a:lnSpc>
            </a:pPr>
            <a:endParaRPr lang="en-US" sz="3200" dirty="0">
              <a:latin typeface="Poppins" pitchFamily="2" charset="77"/>
              <a:cs typeface="Poppins" pitchFamily="2" charset="77"/>
            </a:endParaRPr>
          </a:p>
          <a:p>
            <a:pPr fontAlgn="base">
              <a:lnSpc>
                <a:spcPct val="120000"/>
              </a:lnSpc>
            </a:pPr>
            <a:r>
              <a:rPr lang="en-US" sz="3200" b="1" dirty="0">
                <a:latin typeface="Poppins" pitchFamily="2" charset="77"/>
                <a:cs typeface="Poppins" pitchFamily="2" charset="77"/>
              </a:rPr>
              <a:t>What do you think will protect the egg the most?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358AAB-9904-49CC-5D9C-4270D83162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4515">
            <a:off x="7464003" y="1177002"/>
            <a:ext cx="7156722" cy="5057304"/>
          </a:xfrm>
          <a:prstGeom prst="rect">
            <a:avLst/>
          </a:prstGeom>
          <a:effectLst>
            <a:outerShdw blurRad="210961" sx="102000" sy="102000" algn="ctr" rotWithShape="0">
              <a:prstClr val="black">
                <a:alpha val="33746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9885581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35E1DC-0106-797C-70AC-CEF256645A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6994D06-D81E-D653-C58E-0CCB83560D68}"/>
              </a:ext>
            </a:extLst>
          </p:cNvPr>
          <p:cNvSpPr txBox="1"/>
          <p:nvPr/>
        </p:nvSpPr>
        <p:spPr>
          <a:xfrm>
            <a:off x="839787" y="980781"/>
            <a:ext cx="6287134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400" b="1" dirty="0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Building your device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7B9574-5AB3-3686-0D67-88ED3DC9BBC1}"/>
              </a:ext>
            </a:extLst>
          </p:cNvPr>
          <p:cNvSpPr txBox="1"/>
          <p:nvPr/>
        </p:nvSpPr>
        <p:spPr>
          <a:xfrm>
            <a:off x="839786" y="2191220"/>
            <a:ext cx="6287134" cy="36902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120000"/>
              </a:lnSpc>
            </a:pPr>
            <a:r>
              <a:rPr lang="en-GB" sz="2800" dirty="0">
                <a:latin typeface="Poppins" pitchFamily="2" charset="77"/>
                <a:cs typeface="Poppins" pitchFamily="2" charset="77"/>
              </a:rPr>
              <a:t>Using your plan, build your egg protector.  </a:t>
            </a:r>
            <a:r>
              <a:rPr lang="en-US" sz="2800" dirty="0">
                <a:latin typeface="Poppins" pitchFamily="2" charset="77"/>
                <a:cs typeface="Poppins" pitchFamily="2" charset="77"/>
              </a:rPr>
              <a:t>​</a:t>
            </a:r>
          </a:p>
          <a:p>
            <a:pPr fontAlgn="base">
              <a:lnSpc>
                <a:spcPct val="120000"/>
              </a:lnSpc>
            </a:pPr>
            <a:r>
              <a:rPr lang="en-GB" sz="2800" dirty="0">
                <a:latin typeface="Poppins" pitchFamily="2" charset="77"/>
                <a:cs typeface="Poppins" pitchFamily="2" charset="77"/>
              </a:rPr>
              <a:t>​</a:t>
            </a:r>
          </a:p>
          <a:p>
            <a:pPr fontAlgn="base">
              <a:lnSpc>
                <a:spcPct val="120000"/>
              </a:lnSpc>
            </a:pPr>
            <a:r>
              <a:rPr lang="en-GB" sz="2800" dirty="0">
                <a:latin typeface="Poppins" pitchFamily="2" charset="77"/>
                <a:cs typeface="Poppins" pitchFamily="2" charset="77"/>
              </a:rPr>
              <a:t>You could try different materials to see what works best. ​</a:t>
            </a:r>
          </a:p>
          <a:p>
            <a:pPr fontAlgn="base">
              <a:lnSpc>
                <a:spcPct val="120000"/>
              </a:lnSpc>
            </a:pPr>
            <a:r>
              <a:rPr lang="en-GB" sz="2800" dirty="0">
                <a:latin typeface="Poppins" pitchFamily="2" charset="77"/>
                <a:cs typeface="Poppins" pitchFamily="2" charset="77"/>
              </a:rPr>
              <a:t>​</a:t>
            </a:r>
          </a:p>
          <a:p>
            <a:pPr fontAlgn="base">
              <a:lnSpc>
                <a:spcPct val="120000"/>
              </a:lnSpc>
            </a:pPr>
            <a:r>
              <a:rPr lang="en-GB" sz="2800" dirty="0">
                <a:latin typeface="Poppins" pitchFamily="2" charset="77"/>
                <a:cs typeface="Poppins" pitchFamily="2" charset="77"/>
              </a:rPr>
              <a:t>Work carefully and safely. </a:t>
            </a:r>
            <a:r>
              <a:rPr lang="en-US" sz="2800" dirty="0">
                <a:latin typeface="Poppins" pitchFamily="2" charset="77"/>
                <a:cs typeface="Poppins" pitchFamily="2" charset="77"/>
              </a:rPr>
              <a:t>​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5698B0-BD1A-BF1E-85C2-5A1E6AB21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30" b="31230"/>
          <a:stretch>
            <a:fillRect/>
          </a:stretch>
        </p:blipFill>
        <p:spPr>
          <a:xfrm rot="5400000">
            <a:off x="6562857" y="1228862"/>
            <a:ext cx="6858001" cy="440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576040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F6A99F-A6AD-D791-55B3-6192E5D0D5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B9417DC-79EA-0201-4063-79FFD0202506}"/>
              </a:ext>
            </a:extLst>
          </p:cNvPr>
          <p:cNvSpPr txBox="1"/>
          <p:nvPr/>
        </p:nvSpPr>
        <p:spPr>
          <a:xfrm>
            <a:off x="839787" y="980781"/>
            <a:ext cx="6063931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400" b="1" dirty="0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Time to test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727197-928F-A68E-9DC8-93969B49014B}"/>
              </a:ext>
            </a:extLst>
          </p:cNvPr>
          <p:cNvSpPr txBox="1"/>
          <p:nvPr/>
        </p:nvSpPr>
        <p:spPr>
          <a:xfrm>
            <a:off x="839788" y="2191220"/>
            <a:ext cx="5256212" cy="36194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120000"/>
              </a:lnSpc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Time to see if your egg survives the drop. </a:t>
            </a:r>
            <a:r>
              <a:rPr lang="en-US" sz="2400" dirty="0">
                <a:latin typeface="Poppins" pitchFamily="2" charset="77"/>
                <a:cs typeface="Poppins" pitchFamily="2" charset="77"/>
              </a:rPr>
              <a:t>​</a:t>
            </a:r>
          </a:p>
          <a:p>
            <a:pPr fontAlgn="base">
              <a:lnSpc>
                <a:spcPct val="120000"/>
              </a:lnSpc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​</a:t>
            </a:r>
          </a:p>
          <a:p>
            <a:pPr fontAlgn="base">
              <a:lnSpc>
                <a:spcPct val="120000"/>
              </a:lnSpc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Make sure that each group's egg is dropped from the same height for a fair test. ​</a:t>
            </a:r>
          </a:p>
          <a:p>
            <a:pPr fontAlgn="base">
              <a:lnSpc>
                <a:spcPct val="120000"/>
              </a:lnSpc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​</a:t>
            </a:r>
          </a:p>
          <a:p>
            <a:pPr fontAlgn="base">
              <a:lnSpc>
                <a:spcPct val="120000"/>
              </a:lnSpc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Watch carefully. What happens? ​​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E438DD-756D-9C1E-3956-1D58E909DF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" r="73"/>
          <a:stretch/>
        </p:blipFill>
        <p:spPr>
          <a:xfrm>
            <a:off x="5394959" y="1047328"/>
            <a:ext cx="6797041" cy="599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440208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3F3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1BCBF9-0996-E7E2-AEDB-62729F5CF8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83A49-121E-1D2A-037D-40454220C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277698"/>
            <a:ext cx="8756467" cy="141133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GB" b="1" dirty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rPr>
              <a:t>Evaluate your design</a:t>
            </a:r>
            <a:endParaRPr lang="en-GB" dirty="0">
              <a:solidFill>
                <a:schemeClr val="bg1"/>
              </a:solidFill>
              <a:latin typeface="Bradley Hand ITC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F8E35A6-ADA9-EAF7-0AE6-04FADB50EB7D}"/>
              </a:ext>
            </a:extLst>
          </p:cNvPr>
          <p:cNvSpPr/>
          <p:nvPr/>
        </p:nvSpPr>
        <p:spPr>
          <a:xfrm>
            <a:off x="5350904" y="1205269"/>
            <a:ext cx="6471745" cy="4891266"/>
          </a:xfrm>
          <a:custGeom>
            <a:avLst/>
            <a:gdLst>
              <a:gd name="csX0" fmla="*/ 0 w 6471745"/>
              <a:gd name="csY0" fmla="*/ 2445633 h 4891266"/>
              <a:gd name="csX1" fmla="*/ 2445633 w 6471745"/>
              <a:gd name="csY1" fmla="*/ 0 h 4891266"/>
              <a:gd name="csX2" fmla="*/ 2972459 w 6471745"/>
              <a:gd name="csY2" fmla="*/ 0 h 4891266"/>
              <a:gd name="csX3" fmla="*/ 3467676 w 6471745"/>
              <a:gd name="csY3" fmla="*/ 0 h 4891266"/>
              <a:gd name="csX4" fmla="*/ 4026112 w 6471745"/>
              <a:gd name="csY4" fmla="*/ 0 h 4891266"/>
              <a:gd name="csX5" fmla="*/ 6471745 w 6471745"/>
              <a:gd name="csY5" fmla="*/ 2445633 h 4891266"/>
              <a:gd name="csX6" fmla="*/ 6471745 w 6471745"/>
              <a:gd name="csY6" fmla="*/ 2445633 h 4891266"/>
              <a:gd name="csX7" fmla="*/ 4026112 w 6471745"/>
              <a:gd name="csY7" fmla="*/ 4891266 h 4891266"/>
              <a:gd name="csX8" fmla="*/ 3467676 w 6471745"/>
              <a:gd name="csY8" fmla="*/ 4891266 h 4891266"/>
              <a:gd name="csX9" fmla="*/ 2972459 w 6471745"/>
              <a:gd name="csY9" fmla="*/ 4891266 h 4891266"/>
              <a:gd name="csX10" fmla="*/ 2445633 w 6471745"/>
              <a:gd name="csY10" fmla="*/ 4891266 h 4891266"/>
              <a:gd name="csX11" fmla="*/ 0 w 6471745"/>
              <a:gd name="csY11" fmla="*/ 2445633 h 489126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6471745" h="4891266" fill="none" extrusionOk="0">
                <a:moveTo>
                  <a:pt x="0" y="2445633"/>
                </a:moveTo>
                <a:cubicBezTo>
                  <a:pt x="-37204" y="1233561"/>
                  <a:pt x="1346178" y="-32811"/>
                  <a:pt x="2445633" y="0"/>
                </a:cubicBezTo>
                <a:cubicBezTo>
                  <a:pt x="2563707" y="-14803"/>
                  <a:pt x="2805014" y="-3413"/>
                  <a:pt x="2972459" y="0"/>
                </a:cubicBezTo>
                <a:cubicBezTo>
                  <a:pt x="3139904" y="3413"/>
                  <a:pt x="3327720" y="849"/>
                  <a:pt x="3467676" y="0"/>
                </a:cubicBezTo>
                <a:cubicBezTo>
                  <a:pt x="3607632" y="-849"/>
                  <a:pt x="3906491" y="7918"/>
                  <a:pt x="4026112" y="0"/>
                </a:cubicBezTo>
                <a:cubicBezTo>
                  <a:pt x="5234306" y="-149727"/>
                  <a:pt x="6378193" y="1190508"/>
                  <a:pt x="6471745" y="2445633"/>
                </a:cubicBezTo>
                <a:lnTo>
                  <a:pt x="6471745" y="2445633"/>
                </a:lnTo>
                <a:cubicBezTo>
                  <a:pt x="6491062" y="4128729"/>
                  <a:pt x="5588772" y="5104836"/>
                  <a:pt x="4026112" y="4891266"/>
                </a:cubicBezTo>
                <a:cubicBezTo>
                  <a:pt x="3843236" y="4916200"/>
                  <a:pt x="3640663" y="4884735"/>
                  <a:pt x="3467676" y="4891266"/>
                </a:cubicBezTo>
                <a:cubicBezTo>
                  <a:pt x="3294689" y="4897797"/>
                  <a:pt x="3090146" y="4888928"/>
                  <a:pt x="2972459" y="4891266"/>
                </a:cubicBezTo>
                <a:cubicBezTo>
                  <a:pt x="2854772" y="4893604"/>
                  <a:pt x="2587253" y="4880138"/>
                  <a:pt x="2445633" y="4891266"/>
                </a:cubicBezTo>
                <a:cubicBezTo>
                  <a:pt x="1316961" y="4983309"/>
                  <a:pt x="-68617" y="3681810"/>
                  <a:pt x="0" y="2445633"/>
                </a:cubicBezTo>
                <a:close/>
              </a:path>
              <a:path w="6471745" h="4891266" stroke="0" extrusionOk="0">
                <a:moveTo>
                  <a:pt x="0" y="2445633"/>
                </a:moveTo>
                <a:cubicBezTo>
                  <a:pt x="49021" y="1091573"/>
                  <a:pt x="1203646" y="62740"/>
                  <a:pt x="2445633" y="0"/>
                </a:cubicBezTo>
                <a:cubicBezTo>
                  <a:pt x="2671093" y="16090"/>
                  <a:pt x="2693493" y="15208"/>
                  <a:pt x="2940850" y="0"/>
                </a:cubicBezTo>
                <a:cubicBezTo>
                  <a:pt x="3188207" y="-15208"/>
                  <a:pt x="3229281" y="5903"/>
                  <a:pt x="3451871" y="0"/>
                </a:cubicBezTo>
                <a:cubicBezTo>
                  <a:pt x="3674461" y="-5903"/>
                  <a:pt x="3860122" y="4382"/>
                  <a:pt x="4026112" y="0"/>
                </a:cubicBezTo>
                <a:cubicBezTo>
                  <a:pt x="5137846" y="183410"/>
                  <a:pt x="6440113" y="1094003"/>
                  <a:pt x="6471745" y="2445633"/>
                </a:cubicBezTo>
                <a:lnTo>
                  <a:pt x="6471745" y="2445633"/>
                </a:lnTo>
                <a:cubicBezTo>
                  <a:pt x="6434942" y="3824774"/>
                  <a:pt x="5438779" y="4782223"/>
                  <a:pt x="4026112" y="4891266"/>
                </a:cubicBezTo>
                <a:cubicBezTo>
                  <a:pt x="3787979" y="4893498"/>
                  <a:pt x="3718792" y="4918029"/>
                  <a:pt x="3467676" y="4891266"/>
                </a:cubicBezTo>
                <a:cubicBezTo>
                  <a:pt x="3216560" y="4864503"/>
                  <a:pt x="3167843" y="4890223"/>
                  <a:pt x="2956655" y="4891266"/>
                </a:cubicBezTo>
                <a:cubicBezTo>
                  <a:pt x="2745467" y="4892309"/>
                  <a:pt x="2652850" y="4914756"/>
                  <a:pt x="2445633" y="4891266"/>
                </a:cubicBezTo>
                <a:cubicBezTo>
                  <a:pt x="775266" y="4929191"/>
                  <a:pt x="18976" y="3761410"/>
                  <a:pt x="0" y="2445633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123649143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lnSpc>
                <a:spcPct val="120000"/>
              </a:lnSpc>
            </a:pPr>
            <a:r>
              <a:rPr lang="en-GB" sz="2800" dirty="0">
                <a:solidFill>
                  <a:srgbClr val="0B5AA2"/>
                </a:solidFill>
                <a:latin typeface="Poppins" pitchFamily="2" charset="77"/>
                <a:cs typeface="Poppins" pitchFamily="2" charset="77"/>
              </a:rPr>
              <a:t>Did your egg survive? </a:t>
            </a:r>
            <a:r>
              <a:rPr lang="en-US" sz="2800" dirty="0">
                <a:solidFill>
                  <a:srgbClr val="0B5AA2"/>
                </a:solidFill>
                <a:latin typeface="Poppins" pitchFamily="2" charset="77"/>
                <a:cs typeface="Poppins" pitchFamily="2" charset="77"/>
              </a:rPr>
              <a:t>​</a:t>
            </a:r>
          </a:p>
          <a:p>
            <a:pPr algn="ctr" fontAlgn="base">
              <a:lnSpc>
                <a:spcPct val="120000"/>
              </a:lnSpc>
            </a:pPr>
            <a:r>
              <a:rPr lang="en-GB" sz="2800" dirty="0">
                <a:solidFill>
                  <a:srgbClr val="0B5AA2"/>
                </a:solidFill>
                <a:latin typeface="Poppins" pitchFamily="2" charset="77"/>
                <a:cs typeface="Poppins" pitchFamily="2" charset="77"/>
              </a:rPr>
              <a:t>​</a:t>
            </a:r>
          </a:p>
          <a:p>
            <a:pPr algn="ctr" fontAlgn="base">
              <a:lnSpc>
                <a:spcPct val="120000"/>
              </a:lnSpc>
            </a:pPr>
            <a:r>
              <a:rPr lang="en-GB" sz="2800" dirty="0">
                <a:solidFill>
                  <a:srgbClr val="0B5AA2"/>
                </a:solidFill>
                <a:latin typeface="Poppins" pitchFamily="2" charset="77"/>
                <a:cs typeface="Poppins" pitchFamily="2" charset="77"/>
              </a:rPr>
              <a:t>What part of your design worked best?</a:t>
            </a:r>
            <a:r>
              <a:rPr lang="en-US" sz="2800" dirty="0">
                <a:solidFill>
                  <a:srgbClr val="0B5AA2"/>
                </a:solidFill>
                <a:latin typeface="Poppins" pitchFamily="2" charset="77"/>
                <a:cs typeface="Poppins" pitchFamily="2" charset="77"/>
              </a:rPr>
              <a:t>​</a:t>
            </a:r>
          </a:p>
          <a:p>
            <a:pPr algn="ctr" fontAlgn="base">
              <a:lnSpc>
                <a:spcPct val="120000"/>
              </a:lnSpc>
            </a:pPr>
            <a:r>
              <a:rPr lang="en-GB" sz="2800" dirty="0">
                <a:solidFill>
                  <a:srgbClr val="0B5AA2"/>
                </a:solidFill>
                <a:latin typeface="Poppins" pitchFamily="2" charset="77"/>
                <a:cs typeface="Poppins" pitchFamily="2" charset="77"/>
              </a:rPr>
              <a:t>​</a:t>
            </a:r>
          </a:p>
          <a:p>
            <a:pPr algn="ctr" fontAlgn="base">
              <a:lnSpc>
                <a:spcPct val="120000"/>
              </a:lnSpc>
            </a:pPr>
            <a:r>
              <a:rPr lang="en-GB" sz="2800" dirty="0">
                <a:solidFill>
                  <a:srgbClr val="0B5AA2"/>
                </a:solidFill>
                <a:latin typeface="Poppins" pitchFamily="2" charset="77"/>
                <a:cs typeface="Poppins" pitchFamily="2" charset="77"/>
              </a:rPr>
              <a:t>If you could improve it, what would you change? ​​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92CC3D0-733A-2A7B-696C-E86A8D6E3A4C}"/>
              </a:ext>
            </a:extLst>
          </p:cNvPr>
          <p:cNvSpPr/>
          <p:nvPr/>
        </p:nvSpPr>
        <p:spPr>
          <a:xfrm>
            <a:off x="3736430" y="4636247"/>
            <a:ext cx="1460288" cy="1460288"/>
          </a:xfrm>
          <a:custGeom>
            <a:avLst/>
            <a:gdLst>
              <a:gd name="csX0" fmla="*/ 0 w 1460288"/>
              <a:gd name="csY0" fmla="*/ 730144 h 1460288"/>
              <a:gd name="csX1" fmla="*/ 730144 w 1460288"/>
              <a:gd name="csY1" fmla="*/ 0 h 1460288"/>
              <a:gd name="csX2" fmla="*/ 1460288 w 1460288"/>
              <a:gd name="csY2" fmla="*/ 730144 h 1460288"/>
              <a:gd name="csX3" fmla="*/ 730144 w 1460288"/>
              <a:gd name="csY3" fmla="*/ 1460288 h 1460288"/>
              <a:gd name="csX4" fmla="*/ 0 w 1460288"/>
              <a:gd name="csY4" fmla="*/ 730144 h 1460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460288" h="1460288" fill="none" extrusionOk="0">
                <a:moveTo>
                  <a:pt x="0" y="730144"/>
                </a:moveTo>
                <a:cubicBezTo>
                  <a:pt x="-14417" y="322278"/>
                  <a:pt x="413484" y="18270"/>
                  <a:pt x="730144" y="0"/>
                </a:cubicBezTo>
                <a:cubicBezTo>
                  <a:pt x="1097176" y="-27252"/>
                  <a:pt x="1427735" y="355263"/>
                  <a:pt x="1460288" y="730144"/>
                </a:cubicBezTo>
                <a:cubicBezTo>
                  <a:pt x="1431035" y="1127027"/>
                  <a:pt x="1073490" y="1509086"/>
                  <a:pt x="730144" y="1460288"/>
                </a:cubicBezTo>
                <a:cubicBezTo>
                  <a:pt x="321928" y="1402709"/>
                  <a:pt x="51327" y="1081132"/>
                  <a:pt x="0" y="730144"/>
                </a:cubicBezTo>
                <a:close/>
              </a:path>
              <a:path w="1460288" h="1460288" stroke="0" extrusionOk="0">
                <a:moveTo>
                  <a:pt x="0" y="730144"/>
                </a:moveTo>
                <a:cubicBezTo>
                  <a:pt x="-23587" y="391778"/>
                  <a:pt x="255376" y="-64551"/>
                  <a:pt x="730144" y="0"/>
                </a:cubicBezTo>
                <a:cubicBezTo>
                  <a:pt x="1047278" y="25105"/>
                  <a:pt x="1456649" y="283006"/>
                  <a:pt x="1460288" y="730144"/>
                </a:cubicBezTo>
                <a:cubicBezTo>
                  <a:pt x="1459414" y="1059706"/>
                  <a:pt x="1198938" y="1525843"/>
                  <a:pt x="730144" y="1460288"/>
                </a:cubicBezTo>
                <a:cubicBezTo>
                  <a:pt x="343949" y="1483769"/>
                  <a:pt x="51549" y="1060375"/>
                  <a:pt x="0" y="730144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02266370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5890992-83CD-C756-601E-E9586CBC8E81}"/>
              </a:ext>
            </a:extLst>
          </p:cNvPr>
          <p:cNvSpPr/>
          <p:nvPr/>
        </p:nvSpPr>
        <p:spPr>
          <a:xfrm>
            <a:off x="1996934" y="5366391"/>
            <a:ext cx="1129925" cy="1129925"/>
          </a:xfrm>
          <a:custGeom>
            <a:avLst/>
            <a:gdLst>
              <a:gd name="csX0" fmla="*/ 0 w 1129925"/>
              <a:gd name="csY0" fmla="*/ 564963 h 1129925"/>
              <a:gd name="csX1" fmla="*/ 564963 w 1129925"/>
              <a:gd name="csY1" fmla="*/ 0 h 1129925"/>
              <a:gd name="csX2" fmla="*/ 1129926 w 1129925"/>
              <a:gd name="csY2" fmla="*/ 564963 h 1129925"/>
              <a:gd name="csX3" fmla="*/ 564963 w 1129925"/>
              <a:gd name="csY3" fmla="*/ 1129926 h 1129925"/>
              <a:gd name="csX4" fmla="*/ 0 w 1129925"/>
              <a:gd name="csY4" fmla="*/ 564963 h 112992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129925" h="1129925" fill="none" extrusionOk="0">
                <a:moveTo>
                  <a:pt x="0" y="564963"/>
                </a:moveTo>
                <a:cubicBezTo>
                  <a:pt x="-17869" y="247219"/>
                  <a:pt x="287724" y="7339"/>
                  <a:pt x="564963" y="0"/>
                </a:cubicBezTo>
                <a:cubicBezTo>
                  <a:pt x="866055" y="-8223"/>
                  <a:pt x="1075304" y="300539"/>
                  <a:pt x="1129926" y="564963"/>
                </a:cubicBezTo>
                <a:cubicBezTo>
                  <a:pt x="1080733" y="866281"/>
                  <a:pt x="819946" y="1176391"/>
                  <a:pt x="564963" y="1129926"/>
                </a:cubicBezTo>
                <a:cubicBezTo>
                  <a:pt x="249790" y="1093391"/>
                  <a:pt x="33951" y="842415"/>
                  <a:pt x="0" y="564963"/>
                </a:cubicBezTo>
                <a:close/>
              </a:path>
              <a:path w="1129925" h="1129925" stroke="0" extrusionOk="0">
                <a:moveTo>
                  <a:pt x="0" y="564963"/>
                </a:moveTo>
                <a:cubicBezTo>
                  <a:pt x="-6815" y="271691"/>
                  <a:pt x="245269" y="-6926"/>
                  <a:pt x="564963" y="0"/>
                </a:cubicBezTo>
                <a:cubicBezTo>
                  <a:pt x="851801" y="7341"/>
                  <a:pt x="1126479" y="211375"/>
                  <a:pt x="1129926" y="564963"/>
                </a:cubicBezTo>
                <a:cubicBezTo>
                  <a:pt x="1129727" y="860174"/>
                  <a:pt x="916107" y="1169055"/>
                  <a:pt x="564963" y="1129926"/>
                </a:cubicBezTo>
                <a:cubicBezTo>
                  <a:pt x="261279" y="1141405"/>
                  <a:pt x="14880" y="855907"/>
                  <a:pt x="0" y="56496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02266370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D8781B5-76AA-36DF-555D-1F9D56E5CD5B}"/>
              </a:ext>
            </a:extLst>
          </p:cNvPr>
          <p:cNvSpPr/>
          <p:nvPr/>
        </p:nvSpPr>
        <p:spPr>
          <a:xfrm>
            <a:off x="525455" y="5234626"/>
            <a:ext cx="861909" cy="861909"/>
          </a:xfrm>
          <a:custGeom>
            <a:avLst/>
            <a:gdLst>
              <a:gd name="csX0" fmla="*/ 0 w 861909"/>
              <a:gd name="csY0" fmla="*/ 430955 h 861909"/>
              <a:gd name="csX1" fmla="*/ 430955 w 861909"/>
              <a:gd name="csY1" fmla="*/ 0 h 861909"/>
              <a:gd name="csX2" fmla="*/ 861910 w 861909"/>
              <a:gd name="csY2" fmla="*/ 430955 h 861909"/>
              <a:gd name="csX3" fmla="*/ 430955 w 861909"/>
              <a:gd name="csY3" fmla="*/ 861910 h 861909"/>
              <a:gd name="csX4" fmla="*/ 0 w 861909"/>
              <a:gd name="csY4" fmla="*/ 430955 h 86190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861909" h="861909" fill="none" extrusionOk="0">
                <a:moveTo>
                  <a:pt x="0" y="430955"/>
                </a:moveTo>
                <a:cubicBezTo>
                  <a:pt x="-27803" y="184038"/>
                  <a:pt x="237066" y="9310"/>
                  <a:pt x="430955" y="0"/>
                </a:cubicBezTo>
                <a:cubicBezTo>
                  <a:pt x="638821" y="-22684"/>
                  <a:pt x="852006" y="201575"/>
                  <a:pt x="861910" y="430955"/>
                </a:cubicBezTo>
                <a:cubicBezTo>
                  <a:pt x="848939" y="666143"/>
                  <a:pt x="658768" y="870217"/>
                  <a:pt x="430955" y="861910"/>
                </a:cubicBezTo>
                <a:cubicBezTo>
                  <a:pt x="191968" y="850585"/>
                  <a:pt x="12663" y="656072"/>
                  <a:pt x="0" y="430955"/>
                </a:cubicBezTo>
                <a:close/>
              </a:path>
              <a:path w="861909" h="861909" stroke="0" extrusionOk="0">
                <a:moveTo>
                  <a:pt x="0" y="430955"/>
                </a:moveTo>
                <a:cubicBezTo>
                  <a:pt x="-9516" y="219121"/>
                  <a:pt x="151315" y="-37573"/>
                  <a:pt x="430955" y="0"/>
                </a:cubicBezTo>
                <a:cubicBezTo>
                  <a:pt x="626775" y="12300"/>
                  <a:pt x="857282" y="137133"/>
                  <a:pt x="861910" y="430955"/>
                </a:cubicBezTo>
                <a:cubicBezTo>
                  <a:pt x="861675" y="649111"/>
                  <a:pt x="676186" y="869132"/>
                  <a:pt x="430955" y="861910"/>
                </a:cubicBezTo>
                <a:cubicBezTo>
                  <a:pt x="198184" y="869124"/>
                  <a:pt x="17486" y="644197"/>
                  <a:pt x="0" y="430955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02266370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7455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a2dfac2-b216-4dc1-978e-e7fc036e438b">
      <Terms xmlns="http://schemas.microsoft.com/office/infopath/2007/PartnerControls"/>
    </lcf76f155ced4ddcb4097134ff3c332f>
    <DataChecked xmlns="da2dfac2-b216-4dc1-978e-e7fc036e438b" xsi:nil="true"/>
    <TaxCatchAll xmlns="cb94c81a-359e-42e7-ac29-1e8abd43c7a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565F4EBDF2214EB88CD667D7FFCA60" ma:contentTypeVersion="16" ma:contentTypeDescription="Create a new document." ma:contentTypeScope="" ma:versionID="2c0dbca01436e14871cacd52dbd7165d">
  <xsd:schema xmlns:xsd="http://www.w3.org/2001/XMLSchema" xmlns:xs="http://www.w3.org/2001/XMLSchema" xmlns:p="http://schemas.microsoft.com/office/2006/metadata/properties" xmlns:ns2="da2dfac2-b216-4dc1-978e-e7fc036e438b" xmlns:ns3="cb94c81a-359e-42e7-ac29-1e8abd43c7a1" targetNamespace="http://schemas.microsoft.com/office/2006/metadata/properties" ma:root="true" ma:fieldsID="7f9a1fce2a9c11e643d49b1daf0fd728" ns2:_="" ns3:_="">
    <xsd:import namespace="da2dfac2-b216-4dc1-978e-e7fc036e438b"/>
    <xsd:import namespace="cb94c81a-359e-42e7-ac29-1e8abd43c7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DataChecked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2dfac2-b216-4dc1-978e-e7fc036e43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9007704f-416d-454c-bbc2-f265cb201e3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DataChecked" ma:index="20" nillable="true" ma:displayName="." ma:format="Dropdown" ma:internalName="DataChecked">
      <xsd:simpleType>
        <xsd:restriction base="dms:Text">
          <xsd:maxLength value="255"/>
        </xsd:restriction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94c81a-359e-42e7-ac29-1e8abd43c7a1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e1d7f7d7-40f4-4f03-b5c1-9e2157930511}" ma:internalName="TaxCatchAll" ma:showField="CatchAllData" ma:web="cb94c81a-359e-42e7-ac29-1e8abd43c7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8ADD7C3-C176-46B8-822A-24419EAA63BB}">
  <ds:schemaRefs>
    <ds:schemaRef ds:uri="cb94c81a-359e-42e7-ac29-1e8abd43c7a1"/>
    <ds:schemaRef ds:uri="da2dfac2-b216-4dc1-978e-e7fc036e438b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305C55F0-C4A6-4AEC-B026-B80053AC141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DEC272C-3758-4695-9A43-98C542D782A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a2dfac2-b216-4dc1-978e-e7fc036e438b"/>
    <ds:schemaRef ds:uri="cb94c81a-359e-42e7-ac29-1e8abd43c7a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1279</TotalTime>
  <Words>363</Words>
  <Application>Microsoft Macintosh PowerPoint</Application>
  <PresentationFormat>Widescreen</PresentationFormat>
  <Paragraphs>63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Bradley Hand ITC</vt:lpstr>
      <vt:lpstr>Poppins ExtraBold</vt:lpstr>
      <vt:lpstr>Aptos Display</vt:lpstr>
      <vt:lpstr>Arial</vt:lpstr>
      <vt:lpstr>Poppins</vt:lpstr>
      <vt:lpstr>Aptos</vt:lpstr>
      <vt:lpstr>office theme</vt:lpstr>
      <vt:lpstr>The great egg drop challenge</vt:lpstr>
      <vt:lpstr>PowerPoint Presentation</vt:lpstr>
      <vt:lpstr>PowerPoint Presentation</vt:lpstr>
      <vt:lpstr>How will we do it?</vt:lpstr>
      <vt:lpstr>Marvellous materials</vt:lpstr>
      <vt:lpstr>Plan your design</vt:lpstr>
      <vt:lpstr>PowerPoint Presentation</vt:lpstr>
      <vt:lpstr>PowerPoint Presentation</vt:lpstr>
      <vt:lpstr>Evaluate your design</vt:lpstr>
      <vt:lpstr>PowerPoint Presentation</vt:lpstr>
      <vt:lpstr>Brought to you by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Lauren Cribben</cp:lastModifiedBy>
  <cp:revision>63</cp:revision>
  <dcterms:created xsi:type="dcterms:W3CDTF">2025-12-03T09:28:16Z</dcterms:created>
  <dcterms:modified xsi:type="dcterms:W3CDTF">2026-04-29T10:42:34Z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0x01010039565F4EBDF2214EB88CD667D7FFCA60</vt:lpwstr>
  </property>
  <property fmtid="{D5CDD505-2E9C-101B-9397-08002B2CF9AE}" pid="3" name="MediaServiceImageTags">
    <vt:lpwstr/>
  </property>
</Properties>
</file>