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76" r:id="rId6"/>
    <p:sldId id="263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B7EF79-4CB2-C85D-E2A2-6B4980296126}" v="2" dt="2026-02-17T10:59:14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Barwell" userId="S::dan.barwell@educationcompany.co.uk::2a7f1cc5-30e4-4c59-9ee5-4339f4163110" providerId="AD" clId="Web-{60B7EF79-4CB2-C85D-E2A2-6B4980296126}"/>
    <pc:docChg chg="addSld delSld">
      <pc:chgData name="Dan Barwell" userId="S::dan.barwell@educationcompany.co.uk::2a7f1cc5-30e4-4c59-9ee5-4339f4163110" providerId="AD" clId="Web-{60B7EF79-4CB2-C85D-E2A2-6B4980296126}" dt="2026-02-17T10:59:14.900" v="1"/>
      <pc:docMkLst>
        <pc:docMk/>
      </pc:docMkLst>
      <pc:sldChg chg="del">
        <pc:chgData name="Dan Barwell" userId="S::dan.barwell@educationcompany.co.uk::2a7f1cc5-30e4-4c59-9ee5-4339f4163110" providerId="AD" clId="Web-{60B7EF79-4CB2-C85D-E2A2-6B4980296126}" dt="2026-02-17T10:59:14.900" v="1"/>
        <pc:sldMkLst>
          <pc:docMk/>
          <pc:sldMk cId="1911430617" sldId="259"/>
        </pc:sldMkLst>
      </pc:sldChg>
      <pc:sldChg chg="add">
        <pc:chgData name="Dan Barwell" userId="S::dan.barwell@educationcompany.co.uk::2a7f1cc5-30e4-4c59-9ee5-4339f4163110" providerId="AD" clId="Web-{60B7EF79-4CB2-C85D-E2A2-6B4980296126}" dt="2026-02-17T10:59:13.415" v="0"/>
        <pc:sldMkLst>
          <pc:docMk/>
          <pc:sldMk cId="1114254024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17/02/2026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Bradley Hand ITC"/>
              </a:rPr>
              <a:t>The secret life of eggs</a:t>
            </a:r>
          </a:p>
        </p:txBody>
      </p:sp>
      <p:pic>
        <p:nvPicPr>
          <p:cNvPr id="4" name="Picture 3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7ED1E24F-EA8C-5605-86F6-DF5DE93F2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7716" y="5566833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4C3AF-E770-40FC-540B-251628EA9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8C5B5B-5694-6C49-8B79-1C33FA7EA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704" y="-233009"/>
            <a:ext cx="7527977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The life cycle of a frog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F87DF3-D646-A72F-53A8-E3E2224BDD43}"/>
              </a:ext>
            </a:extLst>
          </p:cNvPr>
          <p:cNvSpPr txBox="1"/>
          <p:nvPr/>
        </p:nvSpPr>
        <p:spPr>
          <a:xfrm>
            <a:off x="386357" y="1717801"/>
            <a:ext cx="1100891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Next, it grows its front legs, and its tail gets shorter. At this point, it jumps out of the water onto land. </a:t>
            </a: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6ECE81D3-A030-7D42-5DC1-6C6D8D03E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3819" y="3389915"/>
            <a:ext cx="3004089" cy="27813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7AD0114-DC24-4646-CB0D-A0E64EA913E0}"/>
              </a:ext>
            </a:extLst>
          </p:cNvPr>
          <p:cNvSpPr txBox="1"/>
          <p:nvPr/>
        </p:nvSpPr>
        <p:spPr>
          <a:xfrm>
            <a:off x="5096049" y="3831996"/>
            <a:ext cx="2163704" cy="23391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Tadpole with front and back legs</a:t>
            </a:r>
            <a:endParaRPr lang="en-US" sz="3200" dirty="0"/>
          </a:p>
          <a:p>
            <a:pPr algn="ctr"/>
            <a:endParaRPr lang="en-GB"/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404B536C-EAAC-D55B-E677-63DBB0A90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7716" y="5604463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218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A8A83-A522-C81E-E40F-9FBD25579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9C5415-81CD-C204-EE30-3F6953ABE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704" y="-233009"/>
            <a:ext cx="7583904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The life cycle of a frog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F16360-6F55-7731-445B-71A4831D0662}"/>
              </a:ext>
            </a:extLst>
          </p:cNvPr>
          <p:cNvSpPr txBox="1"/>
          <p:nvPr/>
        </p:nvSpPr>
        <p:spPr>
          <a:xfrm>
            <a:off x="386357" y="1717801"/>
            <a:ext cx="9518530" cy="47089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Now its tail fully disappears, and it starts to eat insects to continue growing. It is now called a froglet.</a:t>
            </a:r>
            <a:endParaRPr lang="en-US" dirty="0">
              <a:latin typeface="Aptos" panose="020B0004020202020204"/>
            </a:endParaRPr>
          </a:p>
          <a:p>
            <a:endParaRPr lang="en-GB" sz="2000" dirty="0">
              <a:solidFill>
                <a:srgbClr val="FF0000"/>
              </a:solidFill>
              <a:latin typeface="Bradley Hand ITC"/>
            </a:endParaRPr>
          </a:p>
          <a:p>
            <a:r>
              <a:rPr lang="en-GB" sz="2000" dirty="0">
                <a:solidFill>
                  <a:srgbClr val="FF0000"/>
                </a:solidFill>
                <a:latin typeface="Bradley Hand ITC"/>
              </a:rPr>
              <a:t>Transition – above text and image to remove and below to take its place.</a:t>
            </a:r>
            <a:r>
              <a:rPr lang="en-GB" sz="4000" dirty="0">
                <a:latin typeface="Bradley Hand ITC"/>
              </a:rPr>
              <a:t> </a:t>
            </a:r>
            <a:endParaRPr lang="en-US">
              <a:latin typeface="Aptos" panose="020B0004020202020204"/>
            </a:endParaRPr>
          </a:p>
          <a:p>
            <a:r>
              <a:rPr lang="en-GB" sz="4000" dirty="0">
                <a:latin typeface="Bradley Hand ITC"/>
              </a:rPr>
              <a:t>It takes about 2 – 4 years for it to grow into an adult frog. Then the whole cycle starts again! </a:t>
            </a:r>
            <a:endParaRPr lang="en-US"/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CEF13392-0B5D-DB73-1A2E-BD81F234A9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613" y="1159944"/>
            <a:ext cx="1905913" cy="17616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8E6984E-F5F4-5F4D-6DA0-1C960BEAE8B3}"/>
              </a:ext>
            </a:extLst>
          </p:cNvPr>
          <p:cNvSpPr txBox="1"/>
          <p:nvPr/>
        </p:nvSpPr>
        <p:spPr>
          <a:xfrm>
            <a:off x="10148103" y="1927550"/>
            <a:ext cx="1439334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Froglet</a:t>
            </a:r>
            <a:endParaRPr lang="en-US" sz="3200" dirty="0"/>
          </a:p>
          <a:p>
            <a:pPr algn="ctr"/>
            <a:endParaRPr lang="en-GB"/>
          </a:p>
        </p:txBody>
      </p:sp>
      <p:pic>
        <p:nvPicPr>
          <p:cNvPr id="3" name="Picture 2" descr="A circle with four lines&#10;&#10;Description automatically generated">
            <a:extLst>
              <a:ext uri="{FF2B5EF4-FFF2-40B4-BE49-F238E27FC236}">
                <a16:creationId xmlns:a16="http://schemas.microsoft.com/office/drawing/2014/main" id="{35DF5931-D4FB-728B-536C-69FC600F6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612" y="4051061"/>
            <a:ext cx="1905913" cy="17616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D23A00-A108-8D42-2F2E-8C20383F83FA}"/>
              </a:ext>
            </a:extLst>
          </p:cNvPr>
          <p:cNvSpPr txBox="1"/>
          <p:nvPr/>
        </p:nvSpPr>
        <p:spPr>
          <a:xfrm>
            <a:off x="10272060" y="4451362"/>
            <a:ext cx="2330824" cy="13542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Adult </a:t>
            </a:r>
            <a:endParaRPr lang="en-US" sz="3200" dirty="0">
              <a:latin typeface="Aptos" panose="020B0004020202020204"/>
            </a:endParaRPr>
          </a:p>
          <a:p>
            <a:r>
              <a:rPr lang="en-US" sz="3200" dirty="0">
                <a:latin typeface="Bradley Hand ITC"/>
              </a:rPr>
              <a:t>frog</a:t>
            </a:r>
            <a:endParaRPr lang="en-US" sz="3200" dirty="0"/>
          </a:p>
          <a:p>
            <a:pPr algn="ctr"/>
            <a:endParaRPr lang="en-GB"/>
          </a:p>
        </p:txBody>
      </p:sp>
      <p:pic>
        <p:nvPicPr>
          <p:cNvPr id="8" name="Picture 7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FBF2C029-BD40-0FC4-DE1A-08E9725F6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2975" y="5717352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102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7C27A-BE21-689B-9958-6BED8EC55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677369-2549-CC91-F936-EEBEAC9CE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866929" y="-533614"/>
            <a:ext cx="6143794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Egg stations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B33D0F-5363-A026-96E3-8C4535A43E04}"/>
              </a:ext>
            </a:extLst>
          </p:cNvPr>
          <p:cNvSpPr txBox="1"/>
          <p:nvPr/>
        </p:nvSpPr>
        <p:spPr>
          <a:xfrm>
            <a:off x="327860" y="1296824"/>
            <a:ext cx="2717088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Bradley Hand ITC"/>
                <a:ea typeface="+mj-lt"/>
                <a:cs typeface="+mj-lt"/>
              </a:rPr>
              <a:t>Each to appear in their own box. </a:t>
            </a:r>
            <a:endParaRPr lang="en-GB" sz="2400" dirty="0">
              <a:solidFill>
                <a:srgbClr val="000000"/>
              </a:solidFill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r>
              <a:rPr lang="en-GB" sz="2400" dirty="0">
                <a:latin typeface="Bradley Hand ITC"/>
                <a:ea typeface="+mj-lt"/>
                <a:cs typeface="+mj-lt"/>
              </a:rPr>
              <a:t>Station 1: </a:t>
            </a:r>
          </a:p>
          <a:p>
            <a:r>
              <a:rPr lang="en-GB" sz="2400" dirty="0">
                <a:latin typeface="Bradley Hand ITC"/>
                <a:ea typeface="+mj-lt"/>
                <a:cs typeface="+mj-lt"/>
              </a:rPr>
              <a:t>Life cycle builder</a:t>
            </a:r>
            <a:endParaRPr lang="en-GB" dirty="0"/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Order the stages of a chicken's life cycle.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F3E2AA-13F9-A93B-90F9-8659CFEFEF61}"/>
              </a:ext>
            </a:extLst>
          </p:cNvPr>
          <p:cNvSpPr txBox="1"/>
          <p:nvPr/>
        </p:nvSpPr>
        <p:spPr>
          <a:xfrm>
            <a:off x="3187712" y="1155712"/>
            <a:ext cx="3319162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r>
              <a:rPr lang="en-GB" sz="2400" dirty="0">
                <a:latin typeface="Bradley Hand ITC"/>
                <a:ea typeface="+mj-lt"/>
                <a:cs typeface="+mj-lt"/>
              </a:rPr>
              <a:t>Station 2: </a:t>
            </a:r>
          </a:p>
          <a:p>
            <a:r>
              <a:rPr lang="en-GB" sz="2400" dirty="0">
                <a:latin typeface="Bradley Hand ITC"/>
                <a:ea typeface="+mj-lt"/>
                <a:cs typeface="+mj-lt"/>
              </a:rPr>
              <a:t>Mystery egg</a:t>
            </a:r>
            <a:endParaRPr lang="en-GB" dirty="0"/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Crack open the eggs and see what's inside. Can you tell what part of a chicken's life cycle the object represents? Match the labels to the object.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9D764F-085A-4C3B-C1D5-B9846832EC58}"/>
              </a:ext>
            </a:extLst>
          </p:cNvPr>
          <p:cNvSpPr txBox="1"/>
          <p:nvPr/>
        </p:nvSpPr>
        <p:spPr>
          <a:xfrm>
            <a:off x="6640229" y="1155712"/>
            <a:ext cx="3309754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r>
              <a:rPr lang="en-GB" sz="2400" dirty="0">
                <a:latin typeface="Bradley Hand ITC"/>
                <a:ea typeface="+mj-lt"/>
                <a:cs typeface="+mj-lt"/>
              </a:rPr>
              <a:t>Station 3: </a:t>
            </a:r>
          </a:p>
          <a:p>
            <a:r>
              <a:rPr lang="en-GB" sz="2400" dirty="0">
                <a:latin typeface="Bradley Hand ITC"/>
                <a:ea typeface="+mj-lt"/>
                <a:cs typeface="+mj-lt"/>
              </a:rPr>
              <a:t>Invest-egg-</a:t>
            </a:r>
            <a:r>
              <a:rPr lang="en-GB" sz="2400" dirty="0" err="1">
                <a:latin typeface="Bradley Hand ITC"/>
                <a:ea typeface="+mj-lt"/>
                <a:cs typeface="+mj-lt"/>
              </a:rPr>
              <a:t>ation</a:t>
            </a:r>
            <a:endParaRPr lang="en-GB" dirty="0" err="1"/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Take a look at the eggs and think about what you notice. Are they different or the same? </a:t>
            </a:r>
          </a:p>
          <a:p>
            <a:r>
              <a:rPr lang="en-GB" sz="2400" dirty="0">
                <a:latin typeface="Bradley Hand ITC"/>
              </a:rPr>
              <a:t>Which egg do you think belongs to each animal? </a:t>
            </a:r>
          </a:p>
        </p:txBody>
      </p:sp>
      <p:pic>
        <p:nvPicPr>
          <p:cNvPr id="12" name="Picture 11" descr="A circle with four lines&#10;&#10;Description automatically generated">
            <a:extLst>
              <a:ext uri="{FF2B5EF4-FFF2-40B4-BE49-F238E27FC236}">
                <a16:creationId xmlns:a16="http://schemas.microsoft.com/office/drawing/2014/main" id="{6217D564-47B8-0434-AAA6-7B5AD28E22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115" y="191396"/>
            <a:ext cx="2815942" cy="26308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9B512B-0809-0C1E-3476-FC95A8EAE991}"/>
              </a:ext>
            </a:extLst>
          </p:cNvPr>
          <p:cNvSpPr txBox="1"/>
          <p:nvPr/>
        </p:nvSpPr>
        <p:spPr>
          <a:xfrm>
            <a:off x="9773466" y="980028"/>
            <a:ext cx="2330824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Preview of the station cards</a:t>
            </a:r>
            <a:endParaRPr lang="en-US" sz="3200" dirty="0"/>
          </a:p>
          <a:p>
            <a:pPr algn="ctr"/>
            <a:endParaRPr lang="en-GB"/>
          </a:p>
        </p:txBody>
      </p:sp>
      <p:pic>
        <p:nvPicPr>
          <p:cNvPr id="13" name="Picture 1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0B5BB1EE-4E60-0433-4A47-E915EAB15C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7716" y="5679722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453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583B4-3D4D-684B-535E-A9E760A7F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9CD322-7911-540E-4329-AC5B0C934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54470" y="-365835"/>
            <a:ext cx="6143794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Cracking quiz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EE010D-50DA-967A-86D5-E9902E7DFA1C}"/>
              </a:ext>
            </a:extLst>
          </p:cNvPr>
          <p:cNvSpPr txBox="1"/>
          <p:nvPr/>
        </p:nvSpPr>
        <p:spPr>
          <a:xfrm>
            <a:off x="478377" y="1447342"/>
            <a:ext cx="7994642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r>
              <a:rPr lang="en-GB" sz="2400" dirty="0">
                <a:latin typeface="Bradley Hand ITC"/>
                <a:ea typeface="+mj-lt"/>
                <a:cs typeface="+mj-lt"/>
              </a:rPr>
              <a:t>We're going to finish the lesson with a quickfire cracking quiz to test what you have learned today. </a:t>
            </a:r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pPr marL="457200" indent="-457200">
              <a:buAutoNum type="arabicPeriod"/>
            </a:pPr>
            <a:r>
              <a:rPr lang="en-GB" sz="2400" dirty="0">
                <a:latin typeface="Bradley Hand ITC"/>
              </a:rPr>
              <a:t>Name one animal that hatches from an egg. </a:t>
            </a:r>
            <a:endParaRPr lang="en-GB" sz="2400" dirty="0">
              <a:solidFill>
                <a:srgbClr val="000000"/>
              </a:solidFill>
              <a:latin typeface="Bradley Hand ITC"/>
            </a:endParaRPr>
          </a:p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Answer to appear on a click with the image.</a:t>
            </a:r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Birds, snakes, fish. Lots and lots and lots!  </a:t>
            </a:r>
          </a:p>
          <a:p>
            <a:pPr marL="457200" indent="-457200">
              <a:buAutoNum type="arabicPeriod"/>
            </a:pPr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 </a:t>
            </a:r>
          </a:p>
        </p:txBody>
      </p:sp>
      <p:pic>
        <p:nvPicPr>
          <p:cNvPr id="12" name="Picture 11" descr="A circle with four lines&#10;&#10;Description automatically generated">
            <a:extLst>
              <a:ext uri="{FF2B5EF4-FFF2-40B4-BE49-F238E27FC236}">
                <a16:creationId xmlns:a16="http://schemas.microsoft.com/office/drawing/2014/main" id="{FA4823BF-B5C0-00D6-7B64-852C7E907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4518" y="802623"/>
            <a:ext cx="2815942" cy="26308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405495-1B25-B754-6C65-99F13D3B0A76}"/>
              </a:ext>
            </a:extLst>
          </p:cNvPr>
          <p:cNvSpPr txBox="1"/>
          <p:nvPr/>
        </p:nvSpPr>
        <p:spPr>
          <a:xfrm>
            <a:off x="9378355" y="1158769"/>
            <a:ext cx="2330824" cy="23391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Chick hatching from an egg. </a:t>
            </a:r>
          </a:p>
          <a:p>
            <a:pPr algn="ctr"/>
            <a:endParaRPr lang="en-GB"/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249EF946-75F7-DA76-E519-46A439E63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0160" y="5557426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209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7B023-35D7-D662-24E1-85F963DF4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5D22D1-6242-3C81-E778-704E94C59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38360" y="-435743"/>
            <a:ext cx="6143794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Cracking quiz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2EA767-FA69-9259-F086-230A891BE21A}"/>
              </a:ext>
            </a:extLst>
          </p:cNvPr>
          <p:cNvSpPr txBox="1"/>
          <p:nvPr/>
        </p:nvSpPr>
        <p:spPr>
          <a:xfrm>
            <a:off x="478377" y="1447342"/>
            <a:ext cx="7994642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2. What happens inside the hen's egg before it hatches?</a:t>
            </a:r>
          </a:p>
          <a:p>
            <a:endParaRPr lang="en-GB" sz="2400">
              <a:latin typeface="Bradley Hand ITC"/>
            </a:endParaRPr>
          </a:p>
          <a:p>
            <a:pPr marL="457200" indent="-457200">
              <a:buAutoNum type="arabicPeriod"/>
            </a:pPr>
            <a:endParaRPr lang="en-GB" sz="2400" dirty="0">
              <a:latin typeface="Bradley Hand ITC"/>
            </a:endParaRPr>
          </a:p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Answer to appear on a click with the image. </a:t>
            </a:r>
            <a:endParaRPr lang="en-GB" dirty="0"/>
          </a:p>
          <a:p>
            <a:endParaRPr lang="en-GB" sz="2400" dirty="0">
              <a:solidFill>
                <a:srgbClr val="FF0000"/>
              </a:solidFill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The chick develops and grows. </a:t>
            </a:r>
          </a:p>
          <a:p>
            <a:r>
              <a:rPr lang="en-GB" sz="2400" dirty="0">
                <a:latin typeface="Bradley Hand ITC"/>
              </a:rPr>
              <a:t> </a:t>
            </a:r>
          </a:p>
        </p:txBody>
      </p:sp>
      <p:pic>
        <p:nvPicPr>
          <p:cNvPr id="12" name="Picture 11" descr="A circle with four lines&#10;&#10;Description automatically generated">
            <a:extLst>
              <a:ext uri="{FF2B5EF4-FFF2-40B4-BE49-F238E27FC236}">
                <a16:creationId xmlns:a16="http://schemas.microsoft.com/office/drawing/2014/main" id="{9A791475-DF4D-53BA-D179-6A7F22A76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227" y="3079470"/>
            <a:ext cx="2815942" cy="26308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E31BE5-A52F-803F-6F45-F2BBA13D3F1D}"/>
              </a:ext>
            </a:extLst>
          </p:cNvPr>
          <p:cNvSpPr txBox="1"/>
          <p:nvPr/>
        </p:nvSpPr>
        <p:spPr>
          <a:xfrm>
            <a:off x="8898577" y="3576473"/>
            <a:ext cx="2330824" cy="23391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Chick inside an egg at development stage. </a:t>
            </a:r>
          </a:p>
          <a:p>
            <a:pPr algn="ctr"/>
            <a:endParaRPr lang="en-GB"/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1B4AC19F-BF86-3200-8D03-EBEE3CDE89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1419" y="5623278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435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EAA39-7917-6262-35D9-D531A8888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ECAF1B-AAFD-A3E0-A040-620362FF1D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66324" y="-519633"/>
            <a:ext cx="6143794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Cracking quiz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DF4FA-5484-86B0-D81B-F3D82BF6472A}"/>
              </a:ext>
            </a:extLst>
          </p:cNvPr>
          <p:cNvSpPr txBox="1"/>
          <p:nvPr/>
        </p:nvSpPr>
        <p:spPr>
          <a:xfrm>
            <a:off x="478377" y="1447342"/>
            <a:ext cx="7994642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3. What word is used when the baby first comes out of its egg?  </a:t>
            </a:r>
          </a:p>
          <a:p>
            <a:endParaRPr lang="en-GB" sz="2400" dirty="0">
              <a:solidFill>
                <a:srgbClr val="FF0000"/>
              </a:solidFill>
              <a:latin typeface="Bradley Hand ITC"/>
            </a:endParaRPr>
          </a:p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Answer to appear on a click with the image. </a:t>
            </a:r>
            <a:endParaRPr lang="en-GB" dirty="0"/>
          </a:p>
          <a:p>
            <a:endParaRPr lang="en-GB" sz="2400" dirty="0">
              <a:solidFill>
                <a:srgbClr val="FF0000"/>
              </a:solidFill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Chick or hatchling</a:t>
            </a: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pPr marL="457200" indent="-457200">
              <a:buAutoNum type="arabicPeriod"/>
            </a:pPr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 </a:t>
            </a:r>
          </a:p>
        </p:txBody>
      </p:sp>
      <p:pic>
        <p:nvPicPr>
          <p:cNvPr id="12" name="Picture 11" descr="A circle with four lines&#10;&#10;Description automatically generated">
            <a:extLst>
              <a:ext uri="{FF2B5EF4-FFF2-40B4-BE49-F238E27FC236}">
                <a16:creationId xmlns:a16="http://schemas.microsoft.com/office/drawing/2014/main" id="{A0240C1C-D0E4-50B4-4B2C-CF171072C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0189" y="1781248"/>
            <a:ext cx="2815942" cy="26308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DF14CB-111D-CA59-CCD0-E0D19DA832AE}"/>
              </a:ext>
            </a:extLst>
          </p:cNvPr>
          <p:cNvSpPr txBox="1"/>
          <p:nvPr/>
        </p:nvSpPr>
        <p:spPr>
          <a:xfrm>
            <a:off x="8860948" y="2917954"/>
            <a:ext cx="233082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Hatchling</a:t>
            </a:r>
            <a:endParaRPr lang="en-US" dirty="0"/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82FF430D-2FFD-F813-5026-56E474DB4D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7716" y="5566833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606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3A1FB5-ED26-52EA-9033-9F59BA7C7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3045C5-5FC1-5FC7-A8D7-8D98F866CD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22250" y="-463706"/>
            <a:ext cx="6143794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Cracking quiz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BD091D-D5E7-0CC5-B244-49681B35ECAA}"/>
              </a:ext>
            </a:extLst>
          </p:cNvPr>
          <p:cNvSpPr txBox="1"/>
          <p:nvPr/>
        </p:nvSpPr>
        <p:spPr>
          <a:xfrm>
            <a:off x="478377" y="1447342"/>
            <a:ext cx="7994642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4. Do only birds hatch from eggs? </a:t>
            </a:r>
          </a:p>
          <a:p>
            <a:endParaRPr lang="en-GB" sz="2400" dirty="0">
              <a:solidFill>
                <a:srgbClr val="FF0000"/>
              </a:solidFill>
              <a:latin typeface="Bradley Hand ITC"/>
            </a:endParaRPr>
          </a:p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Answer to appear on a click with the image. </a:t>
            </a:r>
            <a:endParaRPr lang="en-GB" dirty="0"/>
          </a:p>
          <a:p>
            <a:endParaRPr lang="en-GB" sz="2400" dirty="0">
              <a:solidFill>
                <a:srgbClr val="FF0000"/>
              </a:solidFill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No. Lots of animals hatch from eggs. </a:t>
            </a: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pPr marL="457200" indent="-457200">
              <a:buAutoNum type="arabicPeriod"/>
            </a:pPr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 </a:t>
            </a:r>
          </a:p>
        </p:txBody>
      </p:sp>
      <p:pic>
        <p:nvPicPr>
          <p:cNvPr id="12" name="Picture 11" descr="A circle with four lines&#10;&#10;Description automatically generated">
            <a:extLst>
              <a:ext uri="{FF2B5EF4-FFF2-40B4-BE49-F238E27FC236}">
                <a16:creationId xmlns:a16="http://schemas.microsoft.com/office/drawing/2014/main" id="{46732C18-89DE-97A9-00A8-FEA414487B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485" y="3427544"/>
            <a:ext cx="2815942" cy="26308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3DFA66-371E-23CD-19E2-097EDCDF5A0E}"/>
              </a:ext>
            </a:extLst>
          </p:cNvPr>
          <p:cNvSpPr txBox="1"/>
          <p:nvPr/>
        </p:nvSpPr>
        <p:spPr>
          <a:xfrm>
            <a:off x="8061318" y="4056250"/>
            <a:ext cx="233082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Amphibian and reptile eggs. </a:t>
            </a:r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7A6C3C3D-5F22-A2AF-BF0A-35327CC1A2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7716" y="5623278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768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A0C16-7409-053D-3998-1123B4C56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B255B2-C02A-8CA6-78F6-B297E3ADB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7" y="-561578"/>
            <a:ext cx="6143794" cy="1524613"/>
          </a:xfrm>
        </p:spPr>
        <p:txBody>
          <a:bodyPr>
            <a:normAutofit fontScale="90000"/>
          </a:bodyPr>
          <a:lstStyle/>
          <a:p>
            <a:r>
              <a:rPr lang="en-GB" sz="5400" dirty="0">
                <a:latin typeface="Bradley Hand ITC"/>
              </a:rPr>
              <a:t>Isn't that </a:t>
            </a:r>
            <a:r>
              <a:rPr lang="en-GB" sz="5400" dirty="0" err="1">
                <a:latin typeface="Bradley Hand ITC"/>
              </a:rPr>
              <a:t>eggscellent</a:t>
            </a:r>
            <a:r>
              <a:rPr lang="en-GB" sz="5400" dirty="0">
                <a:latin typeface="Bradley Hand ITC"/>
              </a:rPr>
              <a:t>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D77D4A-AF24-E69A-3B71-00501E4DBCF3}"/>
              </a:ext>
            </a:extLst>
          </p:cNvPr>
          <p:cNvSpPr txBox="1"/>
          <p:nvPr/>
        </p:nvSpPr>
        <p:spPr>
          <a:xfrm>
            <a:off x="403118" y="826453"/>
            <a:ext cx="9735013" cy="85869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400" dirty="0">
              <a:latin typeface="Bradley Hand ITC"/>
              <a:ea typeface="+mj-lt"/>
              <a:cs typeface="+mj-lt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Wow! </a:t>
            </a: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So many different animals hatch from eggs and go through life differently. </a:t>
            </a:r>
            <a:endParaRPr lang="en-GB" dirty="0"/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Eggs can all look different too. </a:t>
            </a:r>
          </a:p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On a click, transition.</a:t>
            </a:r>
            <a:r>
              <a:rPr lang="en-GB" sz="2400" dirty="0">
                <a:latin typeface="Bradley Hand ITC"/>
              </a:rPr>
              <a:t> </a:t>
            </a:r>
          </a:p>
          <a:p>
            <a:r>
              <a:rPr lang="en-GB" sz="2400" dirty="0">
                <a:latin typeface="Bradley Hand ITC"/>
              </a:rPr>
              <a:t>Well done, </a:t>
            </a:r>
            <a:r>
              <a:rPr lang="en-GB" sz="2400" dirty="0" err="1">
                <a:latin typeface="Bradley Hand ITC"/>
              </a:rPr>
              <a:t>eggsplorers</a:t>
            </a:r>
            <a:r>
              <a:rPr lang="en-GB" sz="2400" dirty="0">
                <a:latin typeface="Bradley Hand ITC"/>
              </a:rPr>
              <a:t>. </a:t>
            </a: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See if you can spot any animals that hatched from an egg when you are out and about. </a:t>
            </a: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pPr marL="457200" indent="-457200">
              <a:buAutoNum type="arabicPeriod"/>
            </a:pPr>
            <a:endParaRPr lang="en-GB" sz="2400" dirty="0">
              <a:latin typeface="Bradley Hand ITC"/>
            </a:endParaRPr>
          </a:p>
          <a:p>
            <a:endParaRPr lang="en-GB" sz="2400" dirty="0">
              <a:latin typeface="Bradley Hand ITC"/>
            </a:endParaRPr>
          </a:p>
          <a:p>
            <a:r>
              <a:rPr lang="en-GB" sz="2400" dirty="0">
                <a:latin typeface="Bradley Hand ITC"/>
              </a:rPr>
              <a:t> </a:t>
            </a:r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FCA10E85-428E-007C-07A8-3BB20781D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7716" y="5604463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222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349F2-460D-B33D-B320-455A03B35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6645A6-A2D2-0439-93A8-27017AD6E4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3961" y="-580944"/>
            <a:ext cx="7480475" cy="1524613"/>
          </a:xfrm>
        </p:spPr>
        <p:txBody>
          <a:bodyPr>
            <a:normAutofit/>
          </a:bodyPr>
          <a:lstStyle/>
          <a:p>
            <a:r>
              <a:rPr lang="en-GB" sz="5300" dirty="0">
                <a:latin typeface="Bradley Hand ITC"/>
              </a:rPr>
              <a:t>What's inside th</a:t>
            </a:r>
            <a:r>
              <a:rPr lang="en-GB" dirty="0">
                <a:latin typeface="Bradley Hand ITC"/>
              </a:rPr>
              <a:t>e egg?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F3AE81-F890-8FCA-C97A-5D52A589A1E0}"/>
              </a:ext>
            </a:extLst>
          </p:cNvPr>
          <p:cNvSpPr txBox="1"/>
          <p:nvPr/>
        </p:nvSpPr>
        <p:spPr>
          <a:xfrm>
            <a:off x="271670" y="946394"/>
            <a:ext cx="11269967" cy="25237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Every animal begins life from a tiny egg cell. Some eggs we can see. Like the ones animals lay. </a:t>
            </a:r>
            <a:endParaRPr lang="en-US" dirty="0"/>
          </a:p>
          <a:p>
            <a:endParaRPr lang="en-GB"/>
          </a:p>
          <a:p>
            <a:r>
              <a:rPr lang="en-GB" sz="2000">
                <a:solidFill>
                  <a:srgbClr val="FF0000"/>
                </a:solidFill>
                <a:latin typeface="Bradley Hand ITC"/>
              </a:rPr>
              <a:t>On a click</a:t>
            </a:r>
            <a:endParaRPr lang="en-GB" sz="2000" dirty="0">
              <a:solidFill>
                <a:srgbClr val="FF0000"/>
              </a:solidFill>
              <a:latin typeface="Aptos" panose="020B0004020202020204"/>
            </a:endParaRPr>
          </a:p>
          <a:p>
            <a:r>
              <a:rPr lang="en-GB" sz="4000" dirty="0">
                <a:latin typeface="Bradley Hand ITC"/>
              </a:rPr>
              <a:t>Which animals do you know that hatch from eggs? </a:t>
            </a:r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AB62F7-DA2B-DBDA-BEFA-E18618C01DA2}"/>
              </a:ext>
            </a:extLst>
          </p:cNvPr>
          <p:cNvSpPr txBox="1"/>
          <p:nvPr/>
        </p:nvSpPr>
        <p:spPr>
          <a:xfrm>
            <a:off x="271667" y="3356729"/>
            <a:ext cx="70084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Can you guess whose eggs these might be? </a:t>
            </a: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0723E736-2B71-4951-B55C-43FA4F128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8586" y="4577738"/>
            <a:ext cx="2062794" cy="1907296"/>
          </a:xfrm>
          <a:prstGeom prst="rect">
            <a:avLst/>
          </a:prstGeom>
        </p:spPr>
      </p:pic>
      <p:pic>
        <p:nvPicPr>
          <p:cNvPr id="8" name="Picture 7" descr="A circle with four lines&#10;&#10;Description automatically generated">
            <a:extLst>
              <a:ext uri="{FF2B5EF4-FFF2-40B4-BE49-F238E27FC236}">
                <a16:creationId xmlns:a16="http://schemas.microsoft.com/office/drawing/2014/main" id="{6CD98743-ABDB-603C-40E9-EE24EA793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5699" y="4577737"/>
            <a:ext cx="2062794" cy="1907296"/>
          </a:xfrm>
          <a:prstGeom prst="rect">
            <a:avLst/>
          </a:prstGeom>
        </p:spPr>
      </p:pic>
      <p:pic>
        <p:nvPicPr>
          <p:cNvPr id="9" name="Picture 8" descr="A circle with four lines&#10;&#10;Description automatically generated">
            <a:extLst>
              <a:ext uri="{FF2B5EF4-FFF2-40B4-BE49-F238E27FC236}">
                <a16:creationId xmlns:a16="http://schemas.microsoft.com/office/drawing/2014/main" id="{5D862203-6DD1-F170-C7E2-1A7C3930F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434" y="4577738"/>
            <a:ext cx="2062794" cy="1907296"/>
          </a:xfrm>
          <a:prstGeom prst="rect">
            <a:avLst/>
          </a:prstGeom>
        </p:spPr>
      </p:pic>
      <p:pic>
        <p:nvPicPr>
          <p:cNvPr id="10" name="Picture 9" descr="A circle with four lines&#10;&#10;Description automatically generated">
            <a:extLst>
              <a:ext uri="{FF2B5EF4-FFF2-40B4-BE49-F238E27FC236}">
                <a16:creationId xmlns:a16="http://schemas.microsoft.com/office/drawing/2014/main" id="{282EED2B-74B6-BB59-0714-AA645F313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6880" y="4577737"/>
            <a:ext cx="2062794" cy="19072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22B0EA1-1E2A-6EAF-68A7-CD8453EE42DC}"/>
              </a:ext>
            </a:extLst>
          </p:cNvPr>
          <p:cNvSpPr txBox="1"/>
          <p:nvPr/>
        </p:nvSpPr>
        <p:spPr>
          <a:xfrm>
            <a:off x="1871382" y="5244353"/>
            <a:ext cx="127747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dley Hand ITC"/>
              </a:rPr>
              <a:t>bird egg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E91AE1-F11A-24D9-EE1F-5584FF45B96A}"/>
              </a:ext>
            </a:extLst>
          </p:cNvPr>
          <p:cNvSpPr txBox="1"/>
          <p:nvPr/>
        </p:nvSpPr>
        <p:spPr>
          <a:xfrm>
            <a:off x="8852646" y="5345205"/>
            <a:ext cx="127747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dley Hand ITC"/>
              </a:rPr>
              <a:t>frogspawn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850B4-DBB6-7C72-BE76-EEC48FD78CEC}"/>
              </a:ext>
            </a:extLst>
          </p:cNvPr>
          <p:cNvSpPr txBox="1"/>
          <p:nvPr/>
        </p:nvSpPr>
        <p:spPr>
          <a:xfrm>
            <a:off x="6533028" y="5345205"/>
            <a:ext cx="127747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dley Hand ITC"/>
              </a:rPr>
              <a:t>reptile egg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648754-DB9F-68D1-298F-8CF320E7D22D}"/>
              </a:ext>
            </a:extLst>
          </p:cNvPr>
          <p:cNvSpPr txBox="1"/>
          <p:nvPr/>
        </p:nvSpPr>
        <p:spPr>
          <a:xfrm>
            <a:off x="4403911" y="5390029"/>
            <a:ext cx="127747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dley Hand ITC"/>
              </a:rPr>
              <a:t>insect egg</a:t>
            </a:r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C3FC9A08-27DD-B3A6-C565-1C7CA0219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7716" y="5623278"/>
            <a:ext cx="1162050" cy="1143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4263A8-C18E-8B65-C865-74477F196667}"/>
              </a:ext>
            </a:extLst>
          </p:cNvPr>
          <p:cNvSpPr txBox="1"/>
          <p:nvPr/>
        </p:nvSpPr>
        <p:spPr>
          <a:xfrm>
            <a:off x="5114325" y="4026243"/>
            <a:ext cx="60960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aseline="0" dirty="0">
                <a:solidFill>
                  <a:srgbClr val="FF0000"/>
                </a:solidFill>
                <a:latin typeface="Bradley Hand ITC"/>
              </a:rPr>
              <a:t>On a click after the images have appeared</a:t>
            </a:r>
            <a:r>
              <a:rPr lang="en-GB" dirty="0">
                <a:solidFill>
                  <a:srgbClr val="FF0000"/>
                </a:solidFill>
                <a:latin typeface="Bradley Hand ITC"/>
              </a:rPr>
              <a:t>, answer to appear. </a:t>
            </a:r>
            <a:endParaRPr lang="en-US">
              <a:solidFill>
                <a:srgbClr val="FF0000"/>
              </a:solidFill>
              <a:latin typeface="Bradley Hand ITC"/>
            </a:endParaRPr>
          </a:p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254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BA81D-C4FE-D50F-FEDB-51B5AD95F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CEC88A-3598-F4E3-0D14-94AEDD32F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19627" y="-312272"/>
            <a:ext cx="6793735" cy="1524613"/>
          </a:xfrm>
        </p:spPr>
        <p:txBody>
          <a:bodyPr>
            <a:normAutofit/>
          </a:bodyPr>
          <a:lstStyle/>
          <a:p>
            <a:r>
              <a:rPr lang="en-GB" dirty="0">
                <a:latin typeface="Bradley Hand ITC"/>
              </a:rPr>
              <a:t>Life cycles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0796A8-F795-D71F-15AA-C77F17792316}"/>
              </a:ext>
            </a:extLst>
          </p:cNvPr>
          <p:cNvSpPr txBox="1"/>
          <p:nvPr/>
        </p:nvSpPr>
        <p:spPr>
          <a:xfrm>
            <a:off x="412403" y="2300507"/>
            <a:ext cx="11283506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Even though lots of animals lay eggs. The process for this is very different. </a:t>
            </a:r>
          </a:p>
          <a:p>
            <a:endParaRPr lang="en-GB" sz="4000" dirty="0">
              <a:latin typeface="Bradley Hand ITC"/>
            </a:endParaRPr>
          </a:p>
          <a:p>
            <a:r>
              <a:rPr lang="en-GB" sz="4000" dirty="0">
                <a:latin typeface="Bradley Hand ITC"/>
              </a:rPr>
              <a:t>Let's look at some animal's life cycles and how they are different. </a:t>
            </a:r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D931928E-D19C-BBE4-053D-991A9BC4C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3642" y="5595056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2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EF0DC-9D5B-7E84-C2CF-5F85EEB11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E4EECD-DC99-3231-93E9-A58438B6B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" y="-271150"/>
            <a:ext cx="8087037" cy="1524613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Bradley Hand ITC"/>
              </a:rPr>
              <a:t>The life cycle of a chicken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3C688-87B8-D1E2-5A51-C4DC507C3D72}"/>
              </a:ext>
            </a:extLst>
          </p:cNvPr>
          <p:cNvSpPr txBox="1"/>
          <p:nvPr/>
        </p:nvSpPr>
        <p:spPr>
          <a:xfrm>
            <a:off x="453592" y="2300507"/>
            <a:ext cx="7960912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A chicken starts its life in a tiny egg. Hens (female chickens) lay their eggs in nests. The hen sits on the eggs which keeps them nice and warm until they are developed. </a:t>
            </a: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397D8439-F854-DFFA-9476-A07D5A921D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8586" y="1249591"/>
            <a:ext cx="2062794" cy="19072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D66E4FE-FD87-38C8-4F6B-60C443E3D080}"/>
              </a:ext>
            </a:extLst>
          </p:cNvPr>
          <p:cNvSpPr txBox="1"/>
          <p:nvPr/>
        </p:nvSpPr>
        <p:spPr>
          <a:xfrm>
            <a:off x="9625853" y="1837765"/>
            <a:ext cx="127747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dley Hand ITC"/>
              </a:rPr>
              <a:t>hen egg in a nest</a:t>
            </a:r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232682B3-92DC-51A7-111C-3667D25E6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5419" y="5604463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701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AF7DF-B818-0535-AC62-C14D0EFCC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A75E96-8BC1-7A82-0BD8-7800DD886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10305" y="-380227"/>
            <a:ext cx="8632322" cy="1524613"/>
          </a:xfrm>
        </p:spPr>
        <p:txBody>
          <a:bodyPr>
            <a:normAutofit/>
          </a:bodyPr>
          <a:lstStyle/>
          <a:p>
            <a:r>
              <a:rPr lang="en-GB" dirty="0">
                <a:latin typeface="Bradley Hand ITC"/>
              </a:rPr>
              <a:t>The life cycle of a chicken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274B9E-D621-0EE6-C73E-F5098F9945E8}"/>
              </a:ext>
            </a:extLst>
          </p:cNvPr>
          <p:cNvSpPr txBox="1"/>
          <p:nvPr/>
        </p:nvSpPr>
        <p:spPr>
          <a:xfrm>
            <a:off x="453592" y="2300507"/>
            <a:ext cx="7960912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It takes about 3 weeks for the chick inside the egg to fully grow. At this point, the egg starts to </a:t>
            </a:r>
            <a:r>
              <a:rPr lang="en-GB" sz="4000">
                <a:latin typeface="Bradley Hand ITC"/>
              </a:rPr>
              <a:t>crack,</a:t>
            </a:r>
            <a:r>
              <a:rPr lang="en-GB" sz="4000" dirty="0">
                <a:latin typeface="Bradley Hand ITC"/>
              </a:rPr>
              <a:t> and the chick comes out. This is called hatching. </a:t>
            </a: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C64F8A6C-AAE7-710B-E0DE-DA9473D57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6233" y="1709032"/>
            <a:ext cx="3676441" cy="339767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656D660-2311-CFA8-40B4-219AE0BB40AB}"/>
              </a:ext>
            </a:extLst>
          </p:cNvPr>
          <p:cNvSpPr txBox="1"/>
          <p:nvPr/>
        </p:nvSpPr>
        <p:spPr>
          <a:xfrm>
            <a:off x="9491382" y="2487706"/>
            <a:ext cx="182655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latin typeface="Bradley Hand ITC"/>
              </a:rPr>
              <a:t>Chick coming out of an egg. ​</a:t>
            </a:r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1C4E66B5-2521-0510-8B71-69D5CA7CF6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6827" y="5557426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908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57E4E-B804-A77A-D142-08073E512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DF15CB-17CA-21B9-2156-08B62E54BF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84737" y="170403"/>
            <a:ext cx="7970352" cy="1547024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The life cycle of a chicken</a:t>
            </a:r>
            <a:endParaRPr lang="en-US" dirty="0"/>
          </a:p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42E36D-7159-7A92-2453-C54CE52F1311}"/>
              </a:ext>
            </a:extLst>
          </p:cNvPr>
          <p:cNvSpPr txBox="1"/>
          <p:nvPr/>
        </p:nvSpPr>
        <p:spPr>
          <a:xfrm>
            <a:off x="431180" y="1415242"/>
            <a:ext cx="7960912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The chick is now ready to grow. The chick is fed until it is ready to find its own food. </a:t>
            </a:r>
          </a:p>
          <a:p>
            <a:endParaRPr lang="en-GB" sz="4000" dirty="0">
              <a:latin typeface="Bradley Hand ITC"/>
            </a:endParaRPr>
          </a:p>
          <a:p>
            <a:r>
              <a:rPr lang="en-GB" sz="4000" dirty="0">
                <a:latin typeface="Bradley Hand ITC"/>
              </a:rPr>
              <a:t>When it grows older, it will become either a hen (female chicken) or a rooster (male chicken). Then the whole cycle begins again. </a:t>
            </a: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12C1E5F5-EFB2-22C8-D092-C0C67044E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3261" y="28150"/>
            <a:ext cx="3004089" cy="278135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6426198-9BC9-160E-9603-4D2D1E78B990}"/>
              </a:ext>
            </a:extLst>
          </p:cNvPr>
          <p:cNvSpPr txBox="1"/>
          <p:nvPr/>
        </p:nvSpPr>
        <p:spPr>
          <a:xfrm>
            <a:off x="9890781" y="1980259"/>
            <a:ext cx="182655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latin typeface="Bradley Hand ITC"/>
              </a:rPr>
              <a:t>Hen​</a:t>
            </a:r>
          </a:p>
        </p:txBody>
      </p:sp>
      <p:pic>
        <p:nvPicPr>
          <p:cNvPr id="9" name="Picture 8" descr="A circle with four lines&#10;&#10;Description automatically generated">
            <a:extLst>
              <a:ext uri="{FF2B5EF4-FFF2-40B4-BE49-F238E27FC236}">
                <a16:creationId xmlns:a16="http://schemas.microsoft.com/office/drawing/2014/main" id="{7244BDF8-391A-FEA7-C7FE-12160A617E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5320" y="3244238"/>
            <a:ext cx="3004089" cy="278135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A55E3C3-4B0A-B6FD-FBBB-EF421DB3629C}"/>
              </a:ext>
            </a:extLst>
          </p:cNvPr>
          <p:cNvSpPr txBox="1"/>
          <p:nvPr/>
        </p:nvSpPr>
        <p:spPr>
          <a:xfrm>
            <a:off x="9669846" y="5135060"/>
            <a:ext cx="182655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latin typeface="Bradley Hand ITC"/>
              </a:rPr>
              <a:t>Rooster</a:t>
            </a:r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ACB21212-6E2F-58DF-D6EF-FAF14A7C65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0605" y="5717352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739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1D51D-624F-622D-632E-5EB5DD815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EC9F2B-9098-6F10-BC1C-D54F1816D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88674" y="-428658"/>
            <a:ext cx="7884509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The life cycle of a frog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289A58-1605-57F4-03D7-4B7D0A071C9E}"/>
              </a:ext>
            </a:extLst>
          </p:cNvPr>
          <p:cNvSpPr txBox="1"/>
          <p:nvPr/>
        </p:nvSpPr>
        <p:spPr>
          <a:xfrm>
            <a:off x="386357" y="1717801"/>
            <a:ext cx="1100891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A female frog lays lots of eggs called an egg mass or frogspawn. They look a little bit like jelly and are laid in water. </a:t>
            </a: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02177797-3308-E113-5B02-079587DA5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3819" y="3389915"/>
            <a:ext cx="3004089" cy="278135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EADCE88-3B09-EB86-589F-EE64A3B41FF7}"/>
              </a:ext>
            </a:extLst>
          </p:cNvPr>
          <p:cNvSpPr txBox="1"/>
          <p:nvPr/>
        </p:nvSpPr>
        <p:spPr>
          <a:xfrm>
            <a:off x="5078062" y="5118183"/>
            <a:ext cx="229720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dirty="0">
                <a:latin typeface="Bradley Hand ITC"/>
              </a:rPr>
              <a:t>Frogspawn</a:t>
            </a:r>
          </a:p>
        </p:txBody>
      </p:sp>
      <p:pic>
        <p:nvPicPr>
          <p:cNvPr id="2" name="Picture 1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50740B8A-4BB4-BCA3-A4C7-58CE2F3F6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0308" y="5604463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772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521F3-FAE1-83AB-FCCC-7D180B01B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45DAC5-41C3-DB75-BE01-1BDC83D61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704" y="-233009"/>
            <a:ext cx="7465060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The life cycle of a frog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C30118-6E5C-8AA8-0521-1EE502B79113}"/>
              </a:ext>
            </a:extLst>
          </p:cNvPr>
          <p:cNvSpPr txBox="1"/>
          <p:nvPr/>
        </p:nvSpPr>
        <p:spPr>
          <a:xfrm>
            <a:off x="386357" y="1717801"/>
            <a:ext cx="1100891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After just over three weeks, the eggs hatch. </a:t>
            </a:r>
          </a:p>
          <a:p>
            <a:r>
              <a:rPr lang="en-GB" sz="4000" dirty="0">
                <a:latin typeface="Bradley Hand ITC"/>
              </a:rPr>
              <a:t>At this stage, the baby is called a tadpole. </a:t>
            </a: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3DAFB634-98F6-79DE-D622-E5F13D0A3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3819" y="3389915"/>
            <a:ext cx="3004089" cy="27813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B70C1F6-7A09-3464-9EA0-4ACF49CD3473}"/>
              </a:ext>
            </a:extLst>
          </p:cNvPr>
          <p:cNvSpPr txBox="1"/>
          <p:nvPr/>
        </p:nvSpPr>
        <p:spPr>
          <a:xfrm>
            <a:off x="5395426" y="5083182"/>
            <a:ext cx="1589852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Bradley Hand ITC"/>
              </a:rPr>
              <a:t>Tadpole</a:t>
            </a:r>
            <a:endParaRPr lang="en-US" sz="3200" dirty="0"/>
          </a:p>
          <a:p>
            <a:pPr algn="ctr"/>
            <a:endParaRPr lang="en-GB"/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23E0FBBF-117B-866D-2E73-2BB44385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3642" y="5604463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75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9114D-5F9F-5E29-732E-258C96BC7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E5D1DE-3D88-52A2-F2C6-F115D5E8F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704" y="-233009"/>
            <a:ext cx="7527977" cy="1524613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Bradley Hand ITC"/>
              </a:rPr>
              <a:t>The life cycle of a frog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ED3C29-9734-D0CC-2875-083B0A59EAC6}"/>
              </a:ext>
            </a:extLst>
          </p:cNvPr>
          <p:cNvSpPr txBox="1"/>
          <p:nvPr/>
        </p:nvSpPr>
        <p:spPr>
          <a:xfrm>
            <a:off x="386357" y="1717801"/>
            <a:ext cx="1100891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000" dirty="0">
                <a:latin typeface="Bradley Hand ITC"/>
              </a:rPr>
              <a:t>The tadpole then grows fins and develops a stronger tail. Then, it grows lungs and its back legs. </a:t>
            </a:r>
          </a:p>
        </p:txBody>
      </p:sp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5117C00F-789A-6263-172D-CF33CAC97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745" y="3427545"/>
            <a:ext cx="3004089" cy="27813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B225488-E652-28B4-FF04-8873699A5852}"/>
              </a:ext>
            </a:extLst>
          </p:cNvPr>
          <p:cNvSpPr txBox="1"/>
          <p:nvPr/>
        </p:nvSpPr>
        <p:spPr>
          <a:xfrm>
            <a:off x="4907900" y="4697478"/>
            <a:ext cx="2370668" cy="13542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Bradley Hand ITC"/>
              </a:rPr>
              <a:t>Tadpole with</a:t>
            </a:r>
            <a:endParaRPr lang="en-US" sz="3200">
              <a:latin typeface="Aptos" panose="020B0004020202020204"/>
            </a:endParaRPr>
          </a:p>
          <a:p>
            <a:r>
              <a:rPr lang="en-US" sz="3200" dirty="0">
                <a:latin typeface="Bradley Hand ITC"/>
              </a:rPr>
              <a:t> back legs</a:t>
            </a:r>
            <a:endParaRPr lang="en-US" sz="3200"/>
          </a:p>
          <a:p>
            <a:pPr algn="ctr"/>
            <a:endParaRPr lang="en-GB"/>
          </a:p>
        </p:txBody>
      </p:sp>
      <p:pic>
        <p:nvPicPr>
          <p:cNvPr id="3" name="Picture 2" descr="A red lion with a crown and blue text&#10;&#10;AI-generated content may be incorrect.">
            <a:extLst>
              <a:ext uri="{FF2B5EF4-FFF2-40B4-BE49-F238E27FC236}">
                <a16:creationId xmlns:a16="http://schemas.microsoft.com/office/drawing/2014/main" id="{67696499-583F-6B0D-288F-1CD5F7539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7716" y="5604463"/>
            <a:ext cx="116205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576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565F4EBDF2214EB88CD667D7FFCA60" ma:contentTypeVersion="16" ma:contentTypeDescription="Create a new document." ma:contentTypeScope="" ma:versionID="2c0dbca01436e14871cacd52dbd7165d">
  <xsd:schema xmlns:xsd="http://www.w3.org/2001/XMLSchema" xmlns:xs="http://www.w3.org/2001/XMLSchema" xmlns:p="http://schemas.microsoft.com/office/2006/metadata/properties" xmlns:ns2="da2dfac2-b216-4dc1-978e-e7fc036e438b" xmlns:ns3="cb94c81a-359e-42e7-ac29-1e8abd43c7a1" targetNamespace="http://schemas.microsoft.com/office/2006/metadata/properties" ma:root="true" ma:fieldsID="7f9a1fce2a9c11e643d49b1daf0fd728" ns2:_="" ns3:_="">
    <xsd:import namespace="da2dfac2-b216-4dc1-978e-e7fc036e438b"/>
    <xsd:import namespace="cb94c81a-359e-42e7-ac29-1e8abd43c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DataChecked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dfac2-b216-4dc1-978e-e7fc036e43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07704f-416d-454c-bbc2-f265cb201e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ataChecked" ma:index="20" nillable="true" ma:displayName="." ma:format="Dropdown" ma:internalName="DataChecked">
      <xsd:simpleType>
        <xsd:restriction base="dms:Text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4c81a-359e-42e7-ac29-1e8abd43c7a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1d7f7d7-40f4-4f03-b5c1-9e2157930511}" ma:internalName="TaxCatchAll" ma:showField="CatchAllData" ma:web="cb94c81a-359e-42e7-ac29-1e8abd43c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2dfac2-b216-4dc1-978e-e7fc036e438b">
      <Terms xmlns="http://schemas.microsoft.com/office/infopath/2007/PartnerControls"/>
    </lcf76f155ced4ddcb4097134ff3c332f>
    <DataChecked xmlns="da2dfac2-b216-4dc1-978e-e7fc036e438b" xsi:nil="true"/>
    <TaxCatchAll xmlns="cb94c81a-359e-42e7-ac29-1e8abd43c7a1" xsi:nil="true"/>
  </documentManagement>
</p:properties>
</file>

<file path=customXml/itemProps1.xml><?xml version="1.0" encoding="utf-8"?>
<ds:datastoreItem xmlns:ds="http://schemas.openxmlformats.org/officeDocument/2006/customXml" ds:itemID="{28F20A93-5D3F-47D0-8DF6-5D66041DED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2dfac2-b216-4dc1-978e-e7fc036e438b"/>
    <ds:schemaRef ds:uri="cb94c81a-359e-42e7-ac29-1e8abd43c7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517A43-8C36-47FC-BFB8-AEBD675305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C87857-9765-4E00-A085-B994F07907F9}">
  <ds:schemaRefs>
    <ds:schemaRef ds:uri="http://schemas.microsoft.com/office/2006/metadata/properties"/>
    <ds:schemaRef ds:uri="http://schemas.microsoft.com/office/infopath/2007/PartnerControls"/>
    <ds:schemaRef ds:uri="da2dfac2-b216-4dc1-978e-e7fc036e438b"/>
    <ds:schemaRef ds:uri="cb94c81a-359e-42e7-ac29-1e8abd43c7a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The secret life of eggs</vt:lpstr>
      <vt:lpstr>What's inside the egg?</vt:lpstr>
      <vt:lpstr>Life cycles</vt:lpstr>
      <vt:lpstr>The life cycle of a chicken</vt:lpstr>
      <vt:lpstr>The life cycle of a chicken</vt:lpstr>
      <vt:lpstr>The life cycle of a chicken </vt:lpstr>
      <vt:lpstr>The life cycle of a frog </vt:lpstr>
      <vt:lpstr>The life cycle of a frog </vt:lpstr>
      <vt:lpstr>The life cycle of a frog </vt:lpstr>
      <vt:lpstr>The life cycle of a frog </vt:lpstr>
      <vt:lpstr>The life cycle of a frog </vt:lpstr>
      <vt:lpstr>Egg stations</vt:lpstr>
      <vt:lpstr>Cracking quiz</vt:lpstr>
      <vt:lpstr>Cracking quiz</vt:lpstr>
      <vt:lpstr>Cracking quiz</vt:lpstr>
      <vt:lpstr>Cracking quiz</vt:lpstr>
      <vt:lpstr>Isn't that eggscellent!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491</cp:revision>
  <dcterms:created xsi:type="dcterms:W3CDTF">2025-12-05T14:30:48Z</dcterms:created>
  <dcterms:modified xsi:type="dcterms:W3CDTF">2026-02-17T10:59:17Z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0x01010039565F4EBDF2214EB88CD667D7FFCA60</vt:lpwstr>
  </property>
  <property fmtid="{D5CDD505-2E9C-101B-9397-08002B2CF9AE}" pid="3" name="MediaServiceImageTags">
    <vt:lpwstr/>
  </property>
</Properties>
</file>