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59" r:id="rId8"/>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8C8B2B-18EF-CDE4-B658-16684618D9B1}" v="48" dt="2026-01-15T12:15:56.4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 Barwell" userId="S::dan.barwell@educationcompany.co.uk::2a7f1cc5-30e4-4c59-9ee5-4339f4163110" providerId="AD" clId="Web-{BC4A1A08-99E5-20CD-EC01-83B249B0D528}"/>
    <pc:docChg chg="modSld">
      <pc:chgData name="Dan Barwell" userId="S::dan.barwell@educationcompany.co.uk::2a7f1cc5-30e4-4c59-9ee5-4339f4163110" providerId="AD" clId="Web-{BC4A1A08-99E5-20CD-EC01-83B249B0D528}" dt="2025-12-16T09:17:53.073" v="19" actId="1076"/>
      <pc:docMkLst>
        <pc:docMk/>
      </pc:docMkLst>
      <pc:sldChg chg="modSp">
        <pc:chgData name="Dan Barwell" userId="S::dan.barwell@educationcompany.co.uk::2a7f1cc5-30e4-4c59-9ee5-4339f4163110" providerId="AD" clId="Web-{BC4A1A08-99E5-20CD-EC01-83B249B0D528}" dt="2025-12-16T09:17:53.073" v="19" actId="1076"/>
        <pc:sldMkLst>
          <pc:docMk/>
          <pc:sldMk cId="109857222" sldId="256"/>
        </pc:sldMkLst>
        <pc:spChg chg="mod">
          <ac:chgData name="Dan Barwell" userId="S::dan.barwell@educationcompany.co.uk::2a7f1cc5-30e4-4c59-9ee5-4339f4163110" providerId="AD" clId="Web-{BC4A1A08-99E5-20CD-EC01-83B249B0D528}" dt="2025-12-16T09:17:53.073" v="19" actId="1076"/>
          <ac:spMkLst>
            <pc:docMk/>
            <pc:sldMk cId="109857222" sldId="256"/>
            <ac:spMk id="2" creationId="{00000000-0000-0000-0000-000000000000}"/>
          </ac:spMkLst>
        </pc:spChg>
      </pc:sldChg>
    </pc:docChg>
  </pc:docChgLst>
  <pc:docChgLst>
    <pc:chgData name="Dan Barwell" userId="S::dan.barwell@educationcompany.co.uk::2a7f1cc5-30e4-4c59-9ee5-4339f4163110" providerId="AD" clId="Web-{EE8C8B2B-18EF-CDE4-B658-16684618D9B1}"/>
    <pc:docChg chg="modSld">
      <pc:chgData name="Dan Barwell" userId="S::dan.barwell@educationcompany.co.uk::2a7f1cc5-30e4-4c59-9ee5-4339f4163110" providerId="AD" clId="Web-{EE8C8B2B-18EF-CDE4-B658-16684618D9B1}" dt="2026-01-15T12:15:56.216" v="30" actId="20577"/>
      <pc:docMkLst>
        <pc:docMk/>
      </pc:docMkLst>
      <pc:sldChg chg="modSp">
        <pc:chgData name="Dan Barwell" userId="S::dan.barwell@educationcompany.co.uk::2a7f1cc5-30e4-4c59-9ee5-4339f4163110" providerId="AD" clId="Web-{EE8C8B2B-18EF-CDE4-B658-16684618D9B1}" dt="2026-01-15T12:14:53.059" v="9" actId="20577"/>
        <pc:sldMkLst>
          <pc:docMk/>
          <pc:sldMk cId="109857222" sldId="256"/>
        </pc:sldMkLst>
        <pc:spChg chg="mod">
          <ac:chgData name="Dan Barwell" userId="S::dan.barwell@educationcompany.co.uk::2a7f1cc5-30e4-4c59-9ee5-4339f4163110" providerId="AD" clId="Web-{EE8C8B2B-18EF-CDE4-B658-16684618D9B1}" dt="2026-01-15T12:14:53.059" v="9" actId="20577"/>
          <ac:spMkLst>
            <pc:docMk/>
            <pc:sldMk cId="109857222" sldId="256"/>
            <ac:spMk id="2" creationId="{00000000-0000-0000-0000-000000000000}"/>
          </ac:spMkLst>
        </pc:spChg>
        <pc:spChg chg="mod">
          <ac:chgData name="Dan Barwell" userId="S::dan.barwell@educationcompany.co.uk::2a7f1cc5-30e4-4c59-9ee5-4339f4163110" providerId="AD" clId="Web-{EE8C8B2B-18EF-CDE4-B658-16684618D9B1}" dt="2026-01-15T12:14:50.621" v="7" actId="20577"/>
          <ac:spMkLst>
            <pc:docMk/>
            <pc:sldMk cId="109857222" sldId="256"/>
            <ac:spMk id="3" creationId="{00000000-0000-0000-0000-000000000000}"/>
          </ac:spMkLst>
        </pc:spChg>
      </pc:sldChg>
      <pc:sldChg chg="modSp">
        <pc:chgData name="Dan Barwell" userId="S::dan.barwell@educationcompany.co.uk::2a7f1cc5-30e4-4c59-9ee5-4339f4163110" providerId="AD" clId="Web-{EE8C8B2B-18EF-CDE4-B658-16684618D9B1}" dt="2026-01-15T12:15:38.481" v="21" actId="20577"/>
        <pc:sldMkLst>
          <pc:docMk/>
          <pc:sldMk cId="3034461860" sldId="257"/>
        </pc:sldMkLst>
        <pc:spChg chg="mod">
          <ac:chgData name="Dan Barwell" userId="S::dan.barwell@educationcompany.co.uk::2a7f1cc5-30e4-4c59-9ee5-4339f4163110" providerId="AD" clId="Web-{EE8C8B2B-18EF-CDE4-B658-16684618D9B1}" dt="2026-01-15T12:15:08.512" v="11" actId="20577"/>
          <ac:spMkLst>
            <pc:docMk/>
            <pc:sldMk cId="3034461860" sldId="257"/>
            <ac:spMk id="2" creationId="{967AFDE0-E250-449C-C7FF-BFA3A45FB3BF}"/>
          </ac:spMkLst>
        </pc:spChg>
        <pc:spChg chg="mod">
          <ac:chgData name="Dan Barwell" userId="S::dan.barwell@educationcompany.co.uk::2a7f1cc5-30e4-4c59-9ee5-4339f4163110" providerId="AD" clId="Web-{EE8C8B2B-18EF-CDE4-B658-16684618D9B1}" dt="2026-01-15T12:15:06.950" v="10" actId="20577"/>
          <ac:spMkLst>
            <pc:docMk/>
            <pc:sldMk cId="3034461860" sldId="257"/>
            <ac:spMk id="3" creationId="{952CFBF3-A66D-C928-D198-920961367D2D}"/>
          </ac:spMkLst>
        </pc:spChg>
        <pc:spChg chg="mod">
          <ac:chgData name="Dan Barwell" userId="S::dan.barwell@educationcompany.co.uk::2a7f1cc5-30e4-4c59-9ee5-4339f4163110" providerId="AD" clId="Web-{EE8C8B2B-18EF-CDE4-B658-16684618D9B1}" dt="2026-01-15T12:15:38.481" v="21" actId="20577"/>
          <ac:spMkLst>
            <pc:docMk/>
            <pc:sldMk cId="3034461860" sldId="257"/>
            <ac:spMk id="7" creationId="{A1958FA4-CCC3-2276-0531-22035A981E31}"/>
          </ac:spMkLst>
        </pc:spChg>
      </pc:sldChg>
      <pc:sldChg chg="modSp">
        <pc:chgData name="Dan Barwell" userId="S::dan.barwell@educationcompany.co.uk::2a7f1cc5-30e4-4c59-9ee5-4339f4163110" providerId="AD" clId="Web-{EE8C8B2B-18EF-CDE4-B658-16684618D9B1}" dt="2026-01-15T12:15:41.606" v="22" actId="20577"/>
        <pc:sldMkLst>
          <pc:docMk/>
          <pc:sldMk cId="3713107671" sldId="258"/>
        </pc:sldMkLst>
        <pc:spChg chg="mod">
          <ac:chgData name="Dan Barwell" userId="S::dan.barwell@educationcompany.co.uk::2a7f1cc5-30e4-4c59-9ee5-4339f4163110" providerId="AD" clId="Web-{EE8C8B2B-18EF-CDE4-B658-16684618D9B1}" dt="2026-01-15T12:15:17.434" v="13" actId="20577"/>
          <ac:spMkLst>
            <pc:docMk/>
            <pc:sldMk cId="3713107671" sldId="258"/>
            <ac:spMk id="2" creationId="{6616AF7D-C4A7-2619-4435-8256E0DB2633}"/>
          </ac:spMkLst>
        </pc:spChg>
        <pc:spChg chg="mod">
          <ac:chgData name="Dan Barwell" userId="S::dan.barwell@educationcompany.co.uk::2a7f1cc5-30e4-4c59-9ee5-4339f4163110" providerId="AD" clId="Web-{EE8C8B2B-18EF-CDE4-B658-16684618D9B1}" dt="2026-01-15T12:15:30.575" v="20" actId="20577"/>
          <ac:spMkLst>
            <pc:docMk/>
            <pc:sldMk cId="3713107671" sldId="258"/>
            <ac:spMk id="3" creationId="{F8673F66-B586-452C-3CA9-C5C8741FB232}"/>
          </ac:spMkLst>
        </pc:spChg>
        <pc:spChg chg="mod">
          <ac:chgData name="Dan Barwell" userId="S::dan.barwell@educationcompany.co.uk::2a7f1cc5-30e4-4c59-9ee5-4339f4163110" providerId="AD" clId="Web-{EE8C8B2B-18EF-CDE4-B658-16684618D9B1}" dt="2026-01-15T12:15:41.606" v="22" actId="20577"/>
          <ac:spMkLst>
            <pc:docMk/>
            <pc:sldMk cId="3713107671" sldId="258"/>
            <ac:spMk id="7" creationId="{5251141B-D6BA-98A8-F556-9E5B028E2111}"/>
          </ac:spMkLst>
        </pc:spChg>
      </pc:sldChg>
      <pc:sldChg chg="modSp">
        <pc:chgData name="Dan Barwell" userId="S::dan.barwell@educationcompany.co.uk::2a7f1cc5-30e4-4c59-9ee5-4339f4163110" providerId="AD" clId="Web-{EE8C8B2B-18EF-CDE4-B658-16684618D9B1}" dt="2026-01-15T12:15:56.216" v="30" actId="20577"/>
        <pc:sldMkLst>
          <pc:docMk/>
          <pc:sldMk cId="809261088" sldId="259"/>
        </pc:sldMkLst>
        <pc:spChg chg="mod">
          <ac:chgData name="Dan Barwell" userId="S::dan.barwell@educationcompany.co.uk::2a7f1cc5-30e4-4c59-9ee5-4339f4163110" providerId="AD" clId="Web-{EE8C8B2B-18EF-CDE4-B658-16684618D9B1}" dt="2026-01-15T12:15:56.216" v="30" actId="20577"/>
          <ac:spMkLst>
            <pc:docMk/>
            <pc:sldMk cId="809261088" sldId="259"/>
            <ac:spMk id="3" creationId="{51A043C6-50D5-8765-2515-1CCFC8375F31}"/>
          </ac:spMkLst>
        </pc:spChg>
        <pc:spChg chg="mod">
          <ac:chgData name="Dan Barwell" userId="S::dan.barwell@educationcompany.co.uk::2a7f1cc5-30e4-4c59-9ee5-4339f4163110" providerId="AD" clId="Web-{EE8C8B2B-18EF-CDE4-B658-16684618D9B1}" dt="2026-01-15T12:15:44.434" v="23" actId="20577"/>
          <ac:spMkLst>
            <pc:docMk/>
            <pc:sldMk cId="809261088" sldId="259"/>
            <ac:spMk id="7" creationId="{FA826C26-5A30-71F0-3680-C36DEAA0A7C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15/01/2026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15/01/2026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15/01/2026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15/01/2026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15/01/2026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15/01/2026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38222" y="567326"/>
            <a:ext cx="4524963" cy="581378"/>
          </a:xfrm>
        </p:spPr>
        <p:txBody>
          <a:bodyPr>
            <a:normAutofit fontScale="90000"/>
          </a:bodyPr>
          <a:lstStyle/>
          <a:p>
            <a:r>
              <a:rPr lang="en-GB" sz="3200" dirty="0">
                <a:latin typeface="Bradley Hand ITC"/>
              </a:rPr>
              <a:t>Station cards</a:t>
            </a:r>
            <a:br>
              <a:rPr lang="en-GB" sz="3200" dirty="0">
                <a:latin typeface="Bradley Hand ITC"/>
              </a:rPr>
            </a:br>
            <a:r>
              <a:rPr lang="en-GB" sz="1800" dirty="0">
                <a:solidFill>
                  <a:srgbClr val="FF0000"/>
                </a:solidFill>
                <a:latin typeface="Bradley Hand ITC"/>
              </a:rPr>
              <a:t>All slides to be created as PDF documents</a:t>
            </a:r>
            <a:r>
              <a:rPr lang="en-GB" sz="3200" dirty="0">
                <a:latin typeface="Bradley Hand ITC"/>
              </a:rPr>
              <a:t> </a:t>
            </a:r>
          </a:p>
        </p:txBody>
      </p:sp>
      <p:sp>
        <p:nvSpPr>
          <p:cNvPr id="3" name="Subtitle 2"/>
          <p:cNvSpPr>
            <a:spLocks noGrp="1"/>
          </p:cNvSpPr>
          <p:nvPr>
            <p:ph type="subTitle" idx="1"/>
          </p:nvPr>
        </p:nvSpPr>
        <p:spPr>
          <a:xfrm>
            <a:off x="319851" y="1015001"/>
            <a:ext cx="11561703" cy="4252206"/>
          </a:xfrm>
        </p:spPr>
        <p:txBody>
          <a:bodyPr vert="horz" lIns="91440" tIns="45720" rIns="91440" bIns="45720" rtlCol="0" anchor="t">
            <a:normAutofit/>
          </a:bodyPr>
          <a:lstStyle/>
          <a:p>
            <a:r>
              <a:rPr lang="en-GB" sz="2000" b="1" dirty="0">
                <a:latin typeface="Bradley Hand ITC"/>
              </a:rPr>
              <a:t>Prepare the stations:</a:t>
            </a:r>
            <a:endParaRPr lang="en-GB" sz="2000" dirty="0">
              <a:latin typeface="Bradley Hand ITC"/>
            </a:endParaRPr>
          </a:p>
          <a:p>
            <a:endParaRPr lang="en-GB" sz="2000" b="1" dirty="0">
              <a:latin typeface="Bradley Hand ITC"/>
            </a:endParaRPr>
          </a:p>
          <a:p>
            <a:pPr marL="285750" indent="-285750">
              <a:buFont typeface="Symbol"/>
              <a:buChar char="•"/>
            </a:pPr>
            <a:r>
              <a:rPr lang="en-GB" sz="2000" dirty="0">
                <a:latin typeface="Bradley Hand ITC"/>
              </a:rPr>
              <a:t>Mystery eggs: Fill plastic eggs with items representing parts of an egg or baby animal - marble (embryo) yellow pom-pom (yolk), cotton ball (egg white), feather(chick growing), model or laminated image of a chick. Include matching life cycle cards.</a:t>
            </a:r>
          </a:p>
          <a:p>
            <a:endParaRPr lang="en-GB" sz="2000" dirty="0">
              <a:latin typeface="Bradley Hand ITC"/>
            </a:endParaRPr>
          </a:p>
          <a:p>
            <a:pPr marL="285750" indent="-285750">
              <a:buFont typeface="Symbol"/>
              <a:buChar char="•"/>
            </a:pPr>
            <a:r>
              <a:rPr lang="en-GB" sz="2000" dirty="0">
                <a:latin typeface="Bradley Hand ITC"/>
              </a:rPr>
              <a:t>Life cycle builder: Lay out life cycle picture cards for different animals (chick, frog, butterfly). Provide the </a:t>
            </a:r>
            <a:r>
              <a:rPr lang="en-GB" sz="2000" b="1" dirty="0">
                <a:latin typeface="Bradley Hand ITC"/>
              </a:rPr>
              <a:t>Life Cycle Builder</a:t>
            </a:r>
            <a:r>
              <a:rPr lang="en-GB" sz="2000" dirty="0">
                <a:latin typeface="Bradley Hand ITC"/>
              </a:rPr>
              <a:t> sheets. </a:t>
            </a:r>
          </a:p>
          <a:p>
            <a:endParaRPr lang="en-GB" sz="2000" dirty="0">
              <a:latin typeface="Bradley Hand ITC"/>
            </a:endParaRPr>
          </a:p>
          <a:p>
            <a:pPr marL="285750" indent="-285750">
              <a:buFont typeface="Symbol"/>
              <a:buChar char="•"/>
            </a:pPr>
            <a:r>
              <a:rPr lang="en-GB" sz="2000" dirty="0">
                <a:latin typeface="Bradley Hand ITC"/>
              </a:rPr>
              <a:t>Invest-egg-</a:t>
            </a:r>
            <a:r>
              <a:rPr lang="en-GB" sz="2000" err="1">
                <a:latin typeface="Bradley Hand ITC"/>
              </a:rPr>
              <a:t>ation</a:t>
            </a:r>
            <a:r>
              <a:rPr lang="en-GB" sz="2000" dirty="0">
                <a:latin typeface="Bradley Hand ITC"/>
              </a:rPr>
              <a:t>: Lay out picture cards of eggs and the animals that hatch from them. Optional sorting trays could be added for children to sort the egg type (hard shell, soft shell, jelly).</a:t>
            </a:r>
          </a:p>
          <a:p>
            <a:endParaRPr lang="en-GB" dirty="0"/>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EE8E6-9354-E816-6BF2-F952FE37A8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7AFDE0-E250-449C-C7FF-BFA3A45FB3BF}"/>
              </a:ext>
            </a:extLst>
          </p:cNvPr>
          <p:cNvSpPr>
            <a:spLocks noGrp="1"/>
          </p:cNvSpPr>
          <p:nvPr>
            <p:ph type="ctrTitle"/>
          </p:nvPr>
        </p:nvSpPr>
        <p:spPr>
          <a:xfrm>
            <a:off x="4477926" y="633178"/>
            <a:ext cx="3650075" cy="581378"/>
          </a:xfrm>
        </p:spPr>
        <p:txBody>
          <a:bodyPr>
            <a:normAutofit fontScale="90000"/>
          </a:bodyPr>
          <a:lstStyle/>
          <a:p>
            <a:r>
              <a:rPr lang="en-GB" sz="3200" dirty="0">
                <a:latin typeface="Bradley Hand ITC"/>
              </a:rPr>
              <a:t>Mystery eggs</a:t>
            </a:r>
            <a:br>
              <a:rPr lang="en-GB" sz="3200" dirty="0">
                <a:latin typeface="Bradley Hand ITC"/>
              </a:rPr>
            </a:br>
            <a:r>
              <a:rPr lang="en-GB" sz="3200" dirty="0">
                <a:latin typeface="Bradley Hand ITC"/>
              </a:rPr>
              <a:t> </a:t>
            </a:r>
          </a:p>
        </p:txBody>
      </p:sp>
      <p:sp>
        <p:nvSpPr>
          <p:cNvPr id="3" name="Subtitle 2">
            <a:extLst>
              <a:ext uri="{FF2B5EF4-FFF2-40B4-BE49-F238E27FC236}">
                <a16:creationId xmlns:a16="http://schemas.microsoft.com/office/drawing/2014/main" id="{952CFBF3-A66D-C928-D198-920961367D2D}"/>
              </a:ext>
            </a:extLst>
          </p:cNvPr>
          <p:cNvSpPr>
            <a:spLocks noGrp="1"/>
          </p:cNvSpPr>
          <p:nvPr>
            <p:ph type="subTitle" idx="1"/>
          </p:nvPr>
        </p:nvSpPr>
        <p:spPr>
          <a:xfrm>
            <a:off x="893703" y="394112"/>
            <a:ext cx="2982148" cy="2304873"/>
          </a:xfrm>
        </p:spPr>
        <p:txBody>
          <a:bodyPr vert="horz" lIns="91440" tIns="45720" rIns="91440" bIns="45720" rtlCol="0" anchor="t">
            <a:normAutofit lnSpcReduction="10000"/>
          </a:bodyPr>
          <a:lstStyle/>
          <a:p>
            <a:r>
              <a:rPr lang="en-GB" sz="2000" b="1" dirty="0">
                <a:latin typeface="Bradley Hand ITC"/>
              </a:rPr>
              <a:t>Resources needed: </a:t>
            </a:r>
          </a:p>
          <a:p>
            <a:r>
              <a:rPr lang="en-GB" sz="2000" dirty="0">
                <a:latin typeface="Bradley Hand ITC"/>
              </a:rPr>
              <a:t>Yellow pom-poms</a:t>
            </a:r>
          </a:p>
          <a:p>
            <a:r>
              <a:rPr lang="en-GB" sz="2000" dirty="0">
                <a:latin typeface="Bradley Hand ITC"/>
              </a:rPr>
              <a:t>Cotton balls</a:t>
            </a:r>
          </a:p>
          <a:p>
            <a:r>
              <a:rPr lang="en-GB" sz="2000" dirty="0">
                <a:latin typeface="Bradley Hand ITC"/>
              </a:rPr>
              <a:t>Feathers</a:t>
            </a:r>
          </a:p>
          <a:p>
            <a:r>
              <a:rPr lang="en-GB" sz="2000" dirty="0">
                <a:latin typeface="Bradley Hand ITC"/>
              </a:rPr>
              <a:t>Marbles</a:t>
            </a:r>
          </a:p>
          <a:p>
            <a:r>
              <a:rPr lang="en-GB" sz="2000" dirty="0">
                <a:latin typeface="Bradley Hand ITC"/>
              </a:rPr>
              <a:t>Chick pictures or models</a:t>
            </a:r>
          </a:p>
          <a:p>
            <a:endParaRPr lang="en-GB" sz="2000" b="1" dirty="0">
              <a:latin typeface="Bradley Hand ITC"/>
            </a:endParaRPr>
          </a:p>
          <a:p>
            <a:endParaRPr lang="en-GB" sz="2000" b="1" dirty="0">
              <a:latin typeface="Bradley Hand ITC"/>
            </a:endParaRPr>
          </a:p>
          <a:p>
            <a:endParaRPr lang="en-GB" sz="2000" dirty="0">
              <a:latin typeface="Bradley Hand ITC"/>
            </a:endParaRPr>
          </a:p>
        </p:txBody>
      </p:sp>
      <p:sp>
        <p:nvSpPr>
          <p:cNvPr id="5" name="Subtitle 2">
            <a:extLst>
              <a:ext uri="{FF2B5EF4-FFF2-40B4-BE49-F238E27FC236}">
                <a16:creationId xmlns:a16="http://schemas.microsoft.com/office/drawing/2014/main" id="{CCD07FB6-4E2A-06B9-0219-F01A2DC6D2FA}"/>
              </a:ext>
            </a:extLst>
          </p:cNvPr>
          <p:cNvSpPr txBox="1">
            <a:spLocks/>
          </p:cNvSpPr>
          <p:nvPr/>
        </p:nvSpPr>
        <p:spPr>
          <a:xfrm>
            <a:off x="4018843" y="1120364"/>
            <a:ext cx="7667036" cy="2304873"/>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GB" sz="2000" b="1" dirty="0">
              <a:latin typeface="Bradley Hand ITC"/>
            </a:endParaRPr>
          </a:p>
          <a:p>
            <a:endParaRPr lang="en-GB" sz="2800" b="1" dirty="0">
              <a:latin typeface="Bradley Hand ITC"/>
            </a:endParaRPr>
          </a:p>
          <a:p>
            <a:pPr marL="285750" indent="-285750">
              <a:buFont typeface="Arial"/>
              <a:buChar char="•"/>
            </a:pPr>
            <a:r>
              <a:rPr lang="en-GB" sz="2800" dirty="0">
                <a:latin typeface="Bradley Hand ITC"/>
                <a:ea typeface="+mn-lt"/>
                <a:cs typeface="+mn-lt"/>
              </a:rPr>
              <a:t>Pick up a plastic “mystery egg.”</a:t>
            </a:r>
            <a:endParaRPr lang="en-GB" sz="2800">
              <a:latin typeface="Bradley Hand ITC"/>
            </a:endParaRPr>
          </a:p>
          <a:p>
            <a:pPr marL="285750" indent="-285750">
              <a:buFont typeface="Arial"/>
              <a:buChar char="•"/>
            </a:pPr>
            <a:r>
              <a:rPr lang="en-GB" sz="2800" dirty="0">
                <a:latin typeface="Bradley Hand ITC"/>
                <a:ea typeface="+mn-lt"/>
                <a:cs typeface="+mn-lt"/>
              </a:rPr>
              <a:t>Carefully open the egg to see what is inside.</a:t>
            </a:r>
            <a:endParaRPr lang="en-GB" sz="2800">
              <a:latin typeface="Bradley Hand ITC"/>
            </a:endParaRPr>
          </a:p>
          <a:p>
            <a:pPr marL="285750" indent="-285750">
              <a:buFont typeface="Arial"/>
              <a:buChar char="•"/>
            </a:pPr>
            <a:r>
              <a:rPr lang="en-GB" sz="2800" dirty="0">
                <a:latin typeface="Bradley Hand ITC"/>
                <a:ea typeface="+mn-lt"/>
                <a:cs typeface="+mn-lt"/>
              </a:rPr>
              <a:t>Look at the item and try to guess what it represents.</a:t>
            </a:r>
            <a:endParaRPr lang="en-GB" sz="2800">
              <a:latin typeface="Bradley Hand ITC"/>
            </a:endParaRPr>
          </a:p>
          <a:p>
            <a:pPr marL="285750" indent="-285750">
              <a:buFont typeface="Arial"/>
              <a:buChar char="•"/>
            </a:pPr>
            <a:r>
              <a:rPr lang="en-GB" sz="2800" dirty="0">
                <a:latin typeface="Bradley Hand ITC"/>
                <a:ea typeface="+mn-lt"/>
                <a:cs typeface="+mn-lt"/>
              </a:rPr>
              <a:t>Match it to the correct stage in the life cycle cards (egg → hatchling → adult).</a:t>
            </a:r>
            <a:endParaRPr lang="en-GB" sz="2800">
              <a:latin typeface="Bradley Hand ITC"/>
            </a:endParaRPr>
          </a:p>
          <a:p>
            <a:pPr marL="285750" indent="-285750">
              <a:buFont typeface="Arial"/>
              <a:buChar char="•"/>
            </a:pPr>
            <a:r>
              <a:rPr lang="en-GB" sz="2800" dirty="0">
                <a:latin typeface="Bradley Hand ITC"/>
                <a:ea typeface="+mn-lt"/>
                <a:cs typeface="+mn-lt"/>
              </a:rPr>
              <a:t>Share your ideas with your group.</a:t>
            </a:r>
            <a:endParaRPr lang="en-GB" sz="3600" dirty="0">
              <a:latin typeface="Bradley Hand ITC"/>
            </a:endParaRPr>
          </a:p>
          <a:p>
            <a:endParaRPr lang="en-GB" sz="2000" b="1" dirty="0">
              <a:latin typeface="Bradley Hand ITC"/>
            </a:endParaRPr>
          </a:p>
          <a:p>
            <a:endParaRPr lang="en-GB" sz="2000" dirty="0">
              <a:latin typeface="Bradley Hand ITC"/>
            </a:endParaRPr>
          </a:p>
        </p:txBody>
      </p:sp>
      <p:pic>
        <p:nvPicPr>
          <p:cNvPr id="6" name="Picture 5" descr="A circle with four lines&#10;&#10;Description automatically generated">
            <a:extLst>
              <a:ext uri="{FF2B5EF4-FFF2-40B4-BE49-F238E27FC236}">
                <a16:creationId xmlns:a16="http://schemas.microsoft.com/office/drawing/2014/main" id="{21FD3B41-E0E5-C44D-E7C3-A0B660F53397}"/>
              </a:ext>
            </a:extLst>
          </p:cNvPr>
          <p:cNvPicPr>
            <a:picLocks noChangeAspect="1"/>
          </p:cNvPicPr>
          <p:nvPr/>
        </p:nvPicPr>
        <p:blipFill>
          <a:blip r:embed="rId2"/>
          <a:stretch>
            <a:fillRect/>
          </a:stretch>
        </p:blipFill>
        <p:spPr>
          <a:xfrm>
            <a:off x="890353" y="2627196"/>
            <a:ext cx="2828925" cy="2638425"/>
          </a:xfrm>
          <a:prstGeom prst="rect">
            <a:avLst/>
          </a:prstGeom>
        </p:spPr>
      </p:pic>
      <p:sp>
        <p:nvSpPr>
          <p:cNvPr id="7" name="TextBox 6">
            <a:extLst>
              <a:ext uri="{FF2B5EF4-FFF2-40B4-BE49-F238E27FC236}">
                <a16:creationId xmlns:a16="http://schemas.microsoft.com/office/drawing/2014/main" id="{A1958FA4-CCC3-2276-0531-22035A981E31}"/>
              </a:ext>
            </a:extLst>
          </p:cNvPr>
          <p:cNvSpPr txBox="1"/>
          <p:nvPr/>
        </p:nvSpPr>
        <p:spPr>
          <a:xfrm>
            <a:off x="1262529" y="3399117"/>
            <a:ext cx="2129117"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dirty="0">
                <a:latin typeface="Bradley Hand ITC"/>
              </a:rPr>
              <a:t>Coloured plastic eggs</a:t>
            </a:r>
          </a:p>
        </p:txBody>
      </p:sp>
    </p:spTree>
    <p:extLst>
      <p:ext uri="{BB962C8B-B14F-4D97-AF65-F5344CB8AC3E}">
        <p14:creationId xmlns:p14="http://schemas.microsoft.com/office/powerpoint/2010/main" val="3034461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964931-7D9C-72FA-B173-BC29141CD8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16AF7D-C4A7-2619-4435-8256E0DB2633}"/>
              </a:ext>
            </a:extLst>
          </p:cNvPr>
          <p:cNvSpPr>
            <a:spLocks noGrp="1"/>
          </p:cNvSpPr>
          <p:nvPr>
            <p:ph type="ctrTitle"/>
          </p:nvPr>
        </p:nvSpPr>
        <p:spPr>
          <a:xfrm>
            <a:off x="4477926" y="633178"/>
            <a:ext cx="3650075" cy="581378"/>
          </a:xfrm>
        </p:spPr>
        <p:txBody>
          <a:bodyPr>
            <a:normAutofit fontScale="90000"/>
          </a:bodyPr>
          <a:lstStyle/>
          <a:p>
            <a:r>
              <a:rPr lang="en-GB" sz="3200" dirty="0">
                <a:latin typeface="Bradley Hand ITC"/>
              </a:rPr>
              <a:t>Life cycle builder</a:t>
            </a:r>
            <a:br>
              <a:rPr lang="en-GB" sz="3200" dirty="0">
                <a:latin typeface="Bradley Hand ITC"/>
              </a:rPr>
            </a:br>
            <a:r>
              <a:rPr lang="en-GB" sz="3200" dirty="0">
                <a:latin typeface="Bradley Hand ITC"/>
              </a:rPr>
              <a:t> </a:t>
            </a:r>
            <a:endParaRPr lang="en-US"/>
          </a:p>
        </p:txBody>
      </p:sp>
      <p:sp>
        <p:nvSpPr>
          <p:cNvPr id="3" name="Subtitle 2">
            <a:extLst>
              <a:ext uri="{FF2B5EF4-FFF2-40B4-BE49-F238E27FC236}">
                <a16:creationId xmlns:a16="http://schemas.microsoft.com/office/drawing/2014/main" id="{F8673F66-B586-452C-3CA9-C5C8741FB232}"/>
              </a:ext>
            </a:extLst>
          </p:cNvPr>
          <p:cNvSpPr>
            <a:spLocks noGrp="1"/>
          </p:cNvSpPr>
          <p:nvPr>
            <p:ph type="subTitle" idx="1"/>
          </p:nvPr>
        </p:nvSpPr>
        <p:spPr>
          <a:xfrm>
            <a:off x="893703" y="394112"/>
            <a:ext cx="2982148" cy="2304873"/>
          </a:xfrm>
        </p:spPr>
        <p:txBody>
          <a:bodyPr vert="horz" lIns="91440" tIns="45720" rIns="91440" bIns="45720" rtlCol="0" anchor="t">
            <a:normAutofit/>
          </a:bodyPr>
          <a:lstStyle/>
          <a:p>
            <a:r>
              <a:rPr lang="en-GB" sz="2000" b="1" dirty="0">
                <a:latin typeface="Bradley Hand ITC"/>
              </a:rPr>
              <a:t>Resources needed: </a:t>
            </a:r>
          </a:p>
          <a:p>
            <a:r>
              <a:rPr lang="en-GB" sz="2000" dirty="0">
                <a:latin typeface="Bradley Hand ITC"/>
              </a:rPr>
              <a:t>Life cycle picture cards</a:t>
            </a:r>
            <a:endParaRPr lang="en-GB" dirty="0"/>
          </a:p>
          <a:p>
            <a:r>
              <a:rPr lang="en-GB" sz="2000" dirty="0">
                <a:latin typeface="Bradley Hand ITC"/>
              </a:rPr>
              <a:t>Life cycle builder sheets</a:t>
            </a:r>
          </a:p>
          <a:p>
            <a:endParaRPr lang="en-GB" sz="2000" dirty="0">
              <a:latin typeface="Bradley Hand ITC"/>
            </a:endParaRPr>
          </a:p>
          <a:p>
            <a:endParaRPr lang="en-GB" sz="2000" b="1" dirty="0">
              <a:latin typeface="Bradley Hand ITC"/>
            </a:endParaRPr>
          </a:p>
          <a:p>
            <a:endParaRPr lang="en-GB" sz="2000" b="1" dirty="0">
              <a:latin typeface="Bradley Hand ITC"/>
            </a:endParaRPr>
          </a:p>
          <a:p>
            <a:endParaRPr lang="en-GB" sz="2000" dirty="0">
              <a:latin typeface="Bradley Hand ITC"/>
            </a:endParaRPr>
          </a:p>
        </p:txBody>
      </p:sp>
      <p:sp>
        <p:nvSpPr>
          <p:cNvPr id="5" name="Subtitle 2">
            <a:extLst>
              <a:ext uri="{FF2B5EF4-FFF2-40B4-BE49-F238E27FC236}">
                <a16:creationId xmlns:a16="http://schemas.microsoft.com/office/drawing/2014/main" id="{7AF93374-4062-8FB8-A962-C39B9EC37A03}"/>
              </a:ext>
            </a:extLst>
          </p:cNvPr>
          <p:cNvSpPr txBox="1">
            <a:spLocks/>
          </p:cNvSpPr>
          <p:nvPr/>
        </p:nvSpPr>
        <p:spPr>
          <a:xfrm>
            <a:off x="4018843" y="1120364"/>
            <a:ext cx="7667036" cy="2304873"/>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GB" sz="2000" b="1" dirty="0">
              <a:latin typeface="Bradley Hand ITC"/>
            </a:endParaRPr>
          </a:p>
          <a:p>
            <a:pPr>
              <a:buFont typeface="Arial,Sans-Serif"/>
              <a:buChar char="•"/>
            </a:pPr>
            <a:r>
              <a:rPr lang="en-GB" sz="2800" dirty="0">
                <a:latin typeface="Bradley Hand ITC"/>
                <a:ea typeface="+mn-lt"/>
                <a:cs typeface="+mn-lt"/>
              </a:rPr>
              <a:t>Look at the life cycle picture cards for one animal (e.g., chick, frog).</a:t>
            </a:r>
            <a:endParaRPr lang="en-GB" dirty="0">
              <a:latin typeface="Bradley Hand ITC"/>
            </a:endParaRPr>
          </a:p>
          <a:p>
            <a:pPr>
              <a:buFont typeface="Arial,Sans-Serif"/>
              <a:buChar char="•"/>
            </a:pPr>
            <a:r>
              <a:rPr lang="en-GB" sz="2800" dirty="0">
                <a:latin typeface="Bradley Hand ITC"/>
                <a:ea typeface="+mn-lt"/>
                <a:cs typeface="+mn-lt"/>
              </a:rPr>
              <a:t>Put the cards in the correct order: </a:t>
            </a:r>
            <a:r>
              <a:rPr lang="en-GB" sz="2800" b="1" dirty="0">
                <a:latin typeface="Bradley Hand ITC"/>
                <a:ea typeface="+mn-lt"/>
                <a:cs typeface="+mn-lt"/>
              </a:rPr>
              <a:t>egg → baby/hatchling → adult</a:t>
            </a:r>
            <a:r>
              <a:rPr lang="en-GB" sz="2800" dirty="0">
                <a:latin typeface="Bradley Hand ITC"/>
                <a:ea typeface="+mn-lt"/>
                <a:cs typeface="+mn-lt"/>
              </a:rPr>
              <a:t>.</a:t>
            </a:r>
            <a:endParaRPr lang="en-GB" dirty="0">
              <a:latin typeface="Bradley Hand ITC"/>
            </a:endParaRPr>
          </a:p>
          <a:p>
            <a:pPr>
              <a:buFont typeface="Arial,Sans-Serif"/>
              <a:buChar char="•"/>
            </a:pPr>
            <a:r>
              <a:rPr lang="en-GB" sz="2800" dirty="0">
                <a:latin typeface="Bradley Hand ITC"/>
                <a:ea typeface="+mn-lt"/>
                <a:cs typeface="+mn-lt"/>
              </a:rPr>
              <a:t>Talk to your group about what happens in each stage.</a:t>
            </a:r>
            <a:endParaRPr lang="en-GB" dirty="0">
              <a:latin typeface="Bradley Hand ITC"/>
            </a:endParaRPr>
          </a:p>
          <a:p>
            <a:pPr>
              <a:buFont typeface="Arial,Sans-Serif"/>
              <a:buChar char="•"/>
            </a:pPr>
            <a:r>
              <a:rPr lang="en-GB" sz="2800" dirty="0">
                <a:latin typeface="Bradley Hand ITC"/>
                <a:ea typeface="+mn-lt"/>
                <a:cs typeface="+mn-lt"/>
              </a:rPr>
              <a:t>Repeat with other animal if time allows.</a:t>
            </a:r>
            <a:endParaRPr lang="en-GB" dirty="0">
              <a:latin typeface="Bradley Hand ITC"/>
              <a:ea typeface="+mn-lt"/>
              <a:cs typeface="+mn-lt"/>
            </a:endParaRPr>
          </a:p>
          <a:p>
            <a:pPr marL="285750" indent="-285750">
              <a:buFont typeface="Arial"/>
              <a:buChar char="•"/>
            </a:pPr>
            <a:endParaRPr lang="en-GB"/>
          </a:p>
          <a:p>
            <a:endParaRPr lang="en-GB" sz="2000" b="1" dirty="0">
              <a:latin typeface="Bradley Hand ITC"/>
            </a:endParaRPr>
          </a:p>
          <a:p>
            <a:endParaRPr lang="en-GB" sz="2000" dirty="0">
              <a:latin typeface="Bradley Hand ITC"/>
            </a:endParaRPr>
          </a:p>
        </p:txBody>
      </p:sp>
      <p:pic>
        <p:nvPicPr>
          <p:cNvPr id="6" name="Picture 5" descr="A circle with four lines&#10;&#10;Description automatically generated">
            <a:extLst>
              <a:ext uri="{FF2B5EF4-FFF2-40B4-BE49-F238E27FC236}">
                <a16:creationId xmlns:a16="http://schemas.microsoft.com/office/drawing/2014/main" id="{45D2B204-F25A-5D91-1AE2-36F5E8CA18C5}"/>
              </a:ext>
            </a:extLst>
          </p:cNvPr>
          <p:cNvPicPr>
            <a:picLocks noChangeAspect="1"/>
          </p:cNvPicPr>
          <p:nvPr/>
        </p:nvPicPr>
        <p:blipFill>
          <a:blip r:embed="rId2"/>
          <a:stretch>
            <a:fillRect/>
          </a:stretch>
        </p:blipFill>
        <p:spPr>
          <a:xfrm>
            <a:off x="768057" y="2269715"/>
            <a:ext cx="2828925" cy="2638425"/>
          </a:xfrm>
          <a:prstGeom prst="rect">
            <a:avLst/>
          </a:prstGeom>
        </p:spPr>
      </p:pic>
      <p:sp>
        <p:nvSpPr>
          <p:cNvPr id="7" name="TextBox 6">
            <a:extLst>
              <a:ext uri="{FF2B5EF4-FFF2-40B4-BE49-F238E27FC236}">
                <a16:creationId xmlns:a16="http://schemas.microsoft.com/office/drawing/2014/main" id="{5251141B-D6BA-98A8-F556-9E5B028E2111}"/>
              </a:ext>
            </a:extLst>
          </p:cNvPr>
          <p:cNvSpPr txBox="1"/>
          <p:nvPr/>
        </p:nvSpPr>
        <p:spPr>
          <a:xfrm>
            <a:off x="1262529" y="3399117"/>
            <a:ext cx="2129117"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dirty="0">
                <a:latin typeface="Bradley Hand ITC"/>
              </a:rPr>
              <a:t>Preview of life cycle builder sheet</a:t>
            </a:r>
          </a:p>
        </p:txBody>
      </p:sp>
    </p:spTree>
    <p:extLst>
      <p:ext uri="{BB962C8B-B14F-4D97-AF65-F5344CB8AC3E}">
        <p14:creationId xmlns:p14="http://schemas.microsoft.com/office/powerpoint/2010/main" val="3713107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0E36A-9557-9FCD-144E-38A80DBB8B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DED60A-DF90-43BD-51A7-7542501C24F3}"/>
              </a:ext>
            </a:extLst>
          </p:cNvPr>
          <p:cNvSpPr>
            <a:spLocks noGrp="1"/>
          </p:cNvSpPr>
          <p:nvPr>
            <p:ph type="ctrTitle"/>
          </p:nvPr>
        </p:nvSpPr>
        <p:spPr>
          <a:xfrm>
            <a:off x="4477926" y="633178"/>
            <a:ext cx="3650075" cy="581378"/>
          </a:xfrm>
        </p:spPr>
        <p:txBody>
          <a:bodyPr>
            <a:normAutofit fontScale="90000"/>
          </a:bodyPr>
          <a:lstStyle/>
          <a:p>
            <a:r>
              <a:rPr lang="en-GB" sz="3200" dirty="0">
                <a:latin typeface="Bradley Hand ITC"/>
              </a:rPr>
              <a:t>Invest-egg-</a:t>
            </a:r>
            <a:r>
              <a:rPr lang="en-GB" sz="3200" dirty="0" err="1">
                <a:latin typeface="Bradley Hand ITC"/>
              </a:rPr>
              <a:t>ation</a:t>
            </a:r>
            <a:br>
              <a:rPr lang="en-GB" sz="3200" dirty="0">
                <a:latin typeface="Bradley Hand ITC"/>
              </a:rPr>
            </a:br>
            <a:r>
              <a:rPr lang="en-GB" sz="3200" dirty="0">
                <a:latin typeface="Bradley Hand ITC"/>
              </a:rPr>
              <a:t> </a:t>
            </a:r>
            <a:endParaRPr lang="en-US"/>
          </a:p>
        </p:txBody>
      </p:sp>
      <p:sp>
        <p:nvSpPr>
          <p:cNvPr id="3" name="Subtitle 2">
            <a:extLst>
              <a:ext uri="{FF2B5EF4-FFF2-40B4-BE49-F238E27FC236}">
                <a16:creationId xmlns:a16="http://schemas.microsoft.com/office/drawing/2014/main" id="{51A043C6-50D5-8765-2515-1CCFC8375F31}"/>
              </a:ext>
            </a:extLst>
          </p:cNvPr>
          <p:cNvSpPr>
            <a:spLocks noGrp="1"/>
          </p:cNvSpPr>
          <p:nvPr>
            <p:ph type="subTitle" idx="1"/>
          </p:nvPr>
        </p:nvSpPr>
        <p:spPr>
          <a:xfrm>
            <a:off x="141110" y="347075"/>
            <a:ext cx="4383851" cy="2304873"/>
          </a:xfrm>
        </p:spPr>
        <p:txBody>
          <a:bodyPr vert="horz" lIns="91440" tIns="45720" rIns="91440" bIns="45720" rtlCol="0" anchor="t">
            <a:normAutofit/>
          </a:bodyPr>
          <a:lstStyle/>
          <a:p>
            <a:r>
              <a:rPr lang="en-GB" sz="2000" b="1" dirty="0">
                <a:latin typeface="Bradley Hand ITC"/>
              </a:rPr>
              <a:t>Resources needed: </a:t>
            </a:r>
          </a:p>
          <a:p>
            <a:endParaRPr lang="en-GB" sz="2000" dirty="0">
              <a:latin typeface="Bradley Hand ITC"/>
            </a:endParaRPr>
          </a:p>
          <a:p>
            <a:r>
              <a:rPr lang="en-GB" sz="2000" dirty="0">
                <a:latin typeface="Bradley Hand ITC"/>
              </a:rPr>
              <a:t>Animal picture cards</a:t>
            </a:r>
            <a:endParaRPr lang="en-GB" dirty="0">
              <a:latin typeface="Aptos" panose="020B0004020202020204"/>
            </a:endParaRPr>
          </a:p>
          <a:p>
            <a:r>
              <a:rPr lang="en-GB" sz="2000" dirty="0">
                <a:latin typeface="Bradley Hand ITC"/>
              </a:rPr>
              <a:t>Egg picture cards</a:t>
            </a:r>
            <a:endParaRPr lang="en-GB" dirty="0"/>
          </a:p>
          <a:p>
            <a:endParaRPr lang="en-GB" sz="2000" dirty="0">
              <a:latin typeface="Bradley Hand ITC"/>
            </a:endParaRPr>
          </a:p>
          <a:p>
            <a:endParaRPr lang="en-GB" sz="2000" dirty="0">
              <a:latin typeface="Bradley Hand ITC"/>
            </a:endParaRPr>
          </a:p>
          <a:p>
            <a:endParaRPr lang="en-GB" sz="2000" b="1" dirty="0">
              <a:latin typeface="Bradley Hand ITC"/>
            </a:endParaRPr>
          </a:p>
          <a:p>
            <a:endParaRPr lang="en-GB" sz="2000" b="1" dirty="0">
              <a:latin typeface="Bradley Hand ITC"/>
            </a:endParaRPr>
          </a:p>
          <a:p>
            <a:endParaRPr lang="en-GB" sz="2000" dirty="0">
              <a:latin typeface="Bradley Hand ITC"/>
            </a:endParaRPr>
          </a:p>
        </p:txBody>
      </p:sp>
      <p:sp>
        <p:nvSpPr>
          <p:cNvPr id="5" name="Subtitle 2">
            <a:extLst>
              <a:ext uri="{FF2B5EF4-FFF2-40B4-BE49-F238E27FC236}">
                <a16:creationId xmlns:a16="http://schemas.microsoft.com/office/drawing/2014/main" id="{3D229C10-6726-AEEA-002F-67EA3A45A488}"/>
              </a:ext>
            </a:extLst>
          </p:cNvPr>
          <p:cNvSpPr txBox="1">
            <a:spLocks/>
          </p:cNvSpPr>
          <p:nvPr/>
        </p:nvSpPr>
        <p:spPr>
          <a:xfrm>
            <a:off x="4018843" y="1120364"/>
            <a:ext cx="7667036" cy="2304873"/>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GB" sz="2000" b="1" dirty="0">
              <a:latin typeface="Bradley Hand ITC"/>
            </a:endParaRPr>
          </a:p>
          <a:p>
            <a:endParaRPr lang="en-GB" sz="2000" b="1" dirty="0">
              <a:latin typeface="Bradley Hand ITC"/>
              <a:ea typeface="+mn-lt"/>
              <a:cs typeface="+mn-lt"/>
            </a:endParaRPr>
          </a:p>
          <a:p>
            <a:pPr>
              <a:buFont typeface="Arial,Sans-Serif"/>
              <a:buChar char="•"/>
            </a:pPr>
            <a:r>
              <a:rPr lang="en-GB" sz="2800" dirty="0">
                <a:latin typeface="Bradley Hand ITC"/>
                <a:ea typeface="+mn-lt"/>
                <a:cs typeface="+mn-lt"/>
              </a:rPr>
              <a:t>Look at the egg pictures.</a:t>
            </a:r>
            <a:endParaRPr lang="en-GB" dirty="0">
              <a:latin typeface="Bradley Hand ITC"/>
            </a:endParaRPr>
          </a:p>
          <a:p>
            <a:pPr>
              <a:buFont typeface="Arial,Sans-Serif"/>
              <a:buChar char="•"/>
            </a:pPr>
            <a:r>
              <a:rPr lang="en-GB" sz="2800" dirty="0">
                <a:latin typeface="Bradley Hand ITC"/>
                <a:ea typeface="+mn-lt"/>
                <a:cs typeface="+mn-lt"/>
              </a:rPr>
              <a:t>Match each egg to the correct animal picture.</a:t>
            </a:r>
            <a:endParaRPr lang="en-GB" dirty="0">
              <a:latin typeface="Bradley Hand ITC"/>
              <a:ea typeface="+mn-lt"/>
              <a:cs typeface="+mn-lt"/>
            </a:endParaRPr>
          </a:p>
          <a:p>
            <a:pPr>
              <a:buFont typeface="Arial,Sans-Serif"/>
              <a:buChar char="•"/>
            </a:pPr>
            <a:r>
              <a:rPr lang="en-GB" sz="2800" dirty="0">
                <a:latin typeface="Bradley Hand ITC"/>
                <a:ea typeface="+mn-lt"/>
                <a:cs typeface="+mn-lt"/>
              </a:rPr>
              <a:t>Place the egg and animal pictures in the correct order on the life cycle mat: </a:t>
            </a:r>
            <a:r>
              <a:rPr lang="en-GB" sz="2800" b="1" dirty="0">
                <a:latin typeface="Bradley Hand ITC"/>
                <a:ea typeface="+mn-lt"/>
                <a:cs typeface="+mn-lt"/>
              </a:rPr>
              <a:t>egg → hatchling → adult</a:t>
            </a:r>
            <a:r>
              <a:rPr lang="en-GB" sz="2800" dirty="0">
                <a:latin typeface="Bradley Hand ITC"/>
                <a:ea typeface="+mn-lt"/>
                <a:cs typeface="+mn-lt"/>
              </a:rPr>
              <a:t>.</a:t>
            </a:r>
            <a:endParaRPr lang="en-GB">
              <a:latin typeface="Bradley Hand ITC"/>
              <a:ea typeface="+mn-lt"/>
              <a:cs typeface="+mn-lt"/>
            </a:endParaRPr>
          </a:p>
          <a:p>
            <a:pPr>
              <a:buFont typeface="Arial,Sans-Serif"/>
              <a:buChar char="•"/>
            </a:pPr>
            <a:r>
              <a:rPr lang="en-GB" sz="2800" dirty="0">
                <a:latin typeface="Bradley Hand ITC"/>
                <a:ea typeface="+mn-lt"/>
                <a:cs typeface="+mn-lt"/>
              </a:rPr>
              <a:t>Optional challenge: Sort eggs by type – </a:t>
            </a:r>
            <a:r>
              <a:rPr lang="en-GB" sz="2800" b="1" dirty="0">
                <a:latin typeface="Bradley Hand ITC"/>
                <a:ea typeface="+mn-lt"/>
                <a:cs typeface="+mn-lt"/>
              </a:rPr>
              <a:t>hard shell / soft shell / jelly eggs</a:t>
            </a:r>
            <a:r>
              <a:rPr lang="en-GB" sz="2800" dirty="0">
                <a:latin typeface="Bradley Hand ITC"/>
                <a:ea typeface="+mn-lt"/>
                <a:cs typeface="+mn-lt"/>
              </a:rPr>
              <a:t>.</a:t>
            </a:r>
            <a:endParaRPr lang="en-GB" dirty="0">
              <a:latin typeface="Bradley Hand ITC"/>
              <a:ea typeface="+mn-lt"/>
              <a:cs typeface="+mn-lt"/>
            </a:endParaRPr>
          </a:p>
          <a:p>
            <a:pPr>
              <a:buFont typeface="Arial,Sans-Serif"/>
              <a:buChar char="•"/>
            </a:pPr>
            <a:endParaRPr lang="en-GB"/>
          </a:p>
          <a:p>
            <a:pPr marL="285750" indent="-285750">
              <a:buFont typeface="Arial"/>
              <a:buChar char="•"/>
            </a:pPr>
            <a:endParaRPr lang="en-GB"/>
          </a:p>
          <a:p>
            <a:endParaRPr lang="en-GB" sz="2000" b="1" dirty="0">
              <a:latin typeface="Bradley Hand ITC"/>
            </a:endParaRPr>
          </a:p>
          <a:p>
            <a:endParaRPr lang="en-GB" sz="2000" dirty="0">
              <a:latin typeface="Bradley Hand ITC"/>
            </a:endParaRPr>
          </a:p>
        </p:txBody>
      </p:sp>
      <p:pic>
        <p:nvPicPr>
          <p:cNvPr id="6" name="Picture 5" descr="A circle with four lines&#10;&#10;Description automatically generated">
            <a:extLst>
              <a:ext uri="{FF2B5EF4-FFF2-40B4-BE49-F238E27FC236}">
                <a16:creationId xmlns:a16="http://schemas.microsoft.com/office/drawing/2014/main" id="{27592BA9-CECF-0DFB-8D72-FF4E270AA2C6}"/>
              </a:ext>
            </a:extLst>
          </p:cNvPr>
          <p:cNvPicPr>
            <a:picLocks noChangeAspect="1"/>
          </p:cNvPicPr>
          <p:nvPr/>
        </p:nvPicPr>
        <p:blipFill>
          <a:blip r:embed="rId2"/>
          <a:stretch>
            <a:fillRect/>
          </a:stretch>
        </p:blipFill>
        <p:spPr>
          <a:xfrm>
            <a:off x="768057" y="2269715"/>
            <a:ext cx="2828925" cy="2638425"/>
          </a:xfrm>
          <a:prstGeom prst="rect">
            <a:avLst/>
          </a:prstGeom>
        </p:spPr>
      </p:pic>
      <p:sp>
        <p:nvSpPr>
          <p:cNvPr id="7" name="TextBox 6">
            <a:extLst>
              <a:ext uri="{FF2B5EF4-FFF2-40B4-BE49-F238E27FC236}">
                <a16:creationId xmlns:a16="http://schemas.microsoft.com/office/drawing/2014/main" id="{FA826C26-5A30-71F0-3680-C36DEAA0A7C6}"/>
              </a:ext>
            </a:extLst>
          </p:cNvPr>
          <p:cNvSpPr txBox="1"/>
          <p:nvPr/>
        </p:nvSpPr>
        <p:spPr>
          <a:xfrm>
            <a:off x="1262529" y="3399117"/>
            <a:ext cx="2129117"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dirty="0">
                <a:latin typeface="Bradley Hand ITC"/>
              </a:rPr>
              <a:t>Preview of egg picture cards</a:t>
            </a:r>
          </a:p>
        </p:txBody>
      </p:sp>
    </p:spTree>
    <p:extLst>
      <p:ext uri="{BB962C8B-B14F-4D97-AF65-F5344CB8AC3E}">
        <p14:creationId xmlns:p14="http://schemas.microsoft.com/office/powerpoint/2010/main" val="8092610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a2dfac2-b216-4dc1-978e-e7fc036e438b">
      <Terms xmlns="http://schemas.microsoft.com/office/infopath/2007/PartnerControls"/>
    </lcf76f155ced4ddcb4097134ff3c332f>
    <DataChecked xmlns="da2dfac2-b216-4dc1-978e-e7fc036e438b" xsi:nil="true"/>
    <TaxCatchAll xmlns="cb94c81a-359e-42e7-ac29-1e8abd43c7a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9565F4EBDF2214EB88CD667D7FFCA60" ma:contentTypeVersion="16" ma:contentTypeDescription="Create a new document." ma:contentTypeScope="" ma:versionID="2c0dbca01436e14871cacd52dbd7165d">
  <xsd:schema xmlns:xsd="http://www.w3.org/2001/XMLSchema" xmlns:xs="http://www.w3.org/2001/XMLSchema" xmlns:p="http://schemas.microsoft.com/office/2006/metadata/properties" xmlns:ns2="da2dfac2-b216-4dc1-978e-e7fc036e438b" xmlns:ns3="cb94c81a-359e-42e7-ac29-1e8abd43c7a1" targetNamespace="http://schemas.microsoft.com/office/2006/metadata/properties" ma:root="true" ma:fieldsID="7f9a1fce2a9c11e643d49b1daf0fd728" ns2:_="" ns3:_="">
    <xsd:import namespace="da2dfac2-b216-4dc1-978e-e7fc036e438b"/>
    <xsd:import namespace="cb94c81a-359e-42e7-ac29-1e8abd43c7a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DataChecked"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2dfac2-b216-4dc1-978e-e7fc036e438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007704f-416d-454c-bbc2-f265cb201e3f"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DataChecked" ma:index="20" nillable="true" ma:displayName="." ma:format="Dropdown" ma:internalName="DataChecked">
      <xsd:simpleType>
        <xsd:restriction base="dms:Text">
          <xsd:maxLength value="255"/>
        </xsd:restrictio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Location" ma:index="22" nillable="true" ma:displayName="Location" ma:indexed="true" ma:internalName="MediaServiceLocation"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b94c81a-359e-42e7-ac29-1e8abd43c7a1"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e1d7f7d7-40f4-4f03-b5c1-9e2157930511}" ma:internalName="TaxCatchAll" ma:showField="CatchAllData" ma:web="cb94c81a-359e-42e7-ac29-1e8abd43c7a1">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969238-0439-42AE-849C-D92229EAF8AB}">
  <ds:schemaRefs>
    <ds:schemaRef ds:uri="http://schemas.microsoft.com/office/2006/metadata/properties"/>
    <ds:schemaRef ds:uri="http://schemas.microsoft.com/office/infopath/2007/PartnerControls"/>
    <ds:schemaRef ds:uri="da2dfac2-b216-4dc1-978e-e7fc036e438b"/>
    <ds:schemaRef ds:uri="cb94c81a-359e-42e7-ac29-1e8abd43c7a1"/>
  </ds:schemaRefs>
</ds:datastoreItem>
</file>

<file path=customXml/itemProps2.xml><?xml version="1.0" encoding="utf-8"?>
<ds:datastoreItem xmlns:ds="http://schemas.openxmlformats.org/officeDocument/2006/customXml" ds:itemID="{6B127827-E386-42F8-B36E-792337C65D9D}">
  <ds:schemaRefs>
    <ds:schemaRef ds:uri="http://schemas.microsoft.com/sharepoint/v3/contenttype/forms"/>
  </ds:schemaRefs>
</ds:datastoreItem>
</file>

<file path=customXml/itemProps3.xml><?xml version="1.0" encoding="utf-8"?>
<ds:datastoreItem xmlns:ds="http://schemas.openxmlformats.org/officeDocument/2006/customXml" ds:itemID="{5C726946-E72A-40FD-8ED0-2F2FCDDE2F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2dfac2-b216-4dc1-978e-e7fc036e438b"/>
    <ds:schemaRef ds:uri="cb94c81a-359e-42e7-ac29-1e8abd43c7a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Station cards All slides to be created as PDF documents </vt:lpstr>
      <vt:lpstr>Mystery eggs  </vt:lpstr>
      <vt:lpstr>Life cycle builder  </vt:lpstr>
      <vt:lpstr>Invest-egg-ation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77</cp:revision>
  <dcterms:created xsi:type="dcterms:W3CDTF">2025-12-08T11:16:23Z</dcterms:created>
  <dcterms:modified xsi:type="dcterms:W3CDTF">2026-01-15T12:16:02Z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0x01010039565F4EBDF2214EB88CD667D7FFCA60</vt:lpwstr>
  </property>
  <property fmtid="{D5CDD505-2E9C-101B-9397-08002B2CF9AE}" pid="3" name="MediaServiceImageTags">
    <vt:lpwstr/>
  </property>
</Properties>
</file>