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8"/>
  </p:notesMasterIdLst>
  <p:sldIdLst>
    <p:sldId id="307" r:id="rId5"/>
    <p:sldId id="339" r:id="rId6"/>
    <p:sldId id="320" r:id="rId7"/>
    <p:sldId id="332" r:id="rId8"/>
    <p:sldId id="333" r:id="rId9"/>
    <p:sldId id="340" r:id="rId10"/>
    <p:sldId id="257" r:id="rId11"/>
    <p:sldId id="341" r:id="rId12"/>
    <p:sldId id="342" r:id="rId13"/>
    <p:sldId id="343" r:id="rId14"/>
    <p:sldId id="344" r:id="rId15"/>
    <p:sldId id="338" r:id="rId16"/>
    <p:sldId id="278" r:id="rId17"/>
  </p:sldIdLst>
  <p:sldSz cx="12192000" cy="6858000"/>
  <p:notesSz cx="6858000" cy="9144000"/>
  <p:embeddedFontLst>
    <p:embeddedFont>
      <p:font typeface="Poppins" pitchFamily="2" charset="77"/>
      <p:regular r:id="rId19"/>
      <p:bold r:id="rId20"/>
      <p:italic r:id="rId21"/>
      <p:boldItalic r:id="rId22"/>
    </p:embeddedFont>
    <p:embeddedFont>
      <p:font typeface="Poppins ExtraBold" pitchFamily="2" charset="77"/>
      <p:bold r:id="rId23"/>
      <p:boldItalic r:id="rId24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3F33"/>
    <a:srgbClr val="D1DFED"/>
    <a:srgbClr val="0B5AA2"/>
    <a:srgbClr val="E03F33"/>
    <a:srgbClr val="FAB6B1"/>
    <a:srgbClr val="FFF2F0"/>
    <a:srgbClr val="2574D4"/>
    <a:srgbClr val="F6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C51571-2ACF-5B8F-ABD9-DF3E20EE98F9}" v="1" dt="2026-04-20T14:26:21.2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94607"/>
  </p:normalViewPr>
  <p:slideViewPr>
    <p:cSldViewPr snapToGrid="0">
      <p:cViewPr>
        <p:scale>
          <a:sx n="49" d="100"/>
          <a:sy n="49" d="100"/>
        </p:scale>
        <p:origin x="1776" y="1312"/>
      </p:cViewPr>
      <p:guideLst>
        <p:guide orient="horz" pos="1344"/>
        <p:guide pos="3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Barwell" userId="S::dan.barwell@educationcompany.co.uk::2a7f1cc5-30e4-4c59-9ee5-4339f4163110" providerId="AD" clId="Web-{55C51571-2ACF-5B8F-ABD9-DF3E20EE98F9}"/>
    <pc:docChg chg="modSld">
      <pc:chgData name="Dan Barwell" userId="S::dan.barwell@educationcompany.co.uk::2a7f1cc5-30e4-4c59-9ee5-4339f4163110" providerId="AD" clId="Web-{55C51571-2ACF-5B8F-ABD9-DF3E20EE98F9}" dt="2026-04-20T14:26:21.260" v="0"/>
      <pc:docMkLst>
        <pc:docMk/>
      </pc:docMkLst>
      <pc:sldChg chg="delSp">
        <pc:chgData name="Dan Barwell" userId="S::dan.barwell@educationcompany.co.uk::2a7f1cc5-30e4-4c59-9ee5-4339f4163110" providerId="AD" clId="Web-{55C51571-2ACF-5B8F-ABD9-DF3E20EE98F9}" dt="2026-04-20T14:26:21.260" v="0"/>
        <pc:sldMkLst>
          <pc:docMk/>
          <pc:sldMk cId="530125002" sldId="333"/>
        </pc:sldMkLst>
        <pc:picChg chg="del">
          <ac:chgData name="Dan Barwell" userId="S::dan.barwell@educationcompany.co.uk::2a7f1cc5-30e4-4c59-9ee5-4339f4163110" providerId="AD" clId="Web-{55C51571-2ACF-5B8F-ABD9-DF3E20EE98F9}" dt="2026-04-20T14:26:21.260" v="0"/>
          <ac:picMkLst>
            <pc:docMk/>
            <pc:sldMk cId="530125002" sldId="333"/>
            <ac:picMk id="5" creationId="{B2A8F051-4475-4C51-9D53-07C9BDAE1B7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F4B71-7E08-C14A-A413-F7DA8452FF44}" type="datetimeFigureOut">
              <a:rPr lang="en-US" smtClean="0"/>
              <a:t>4/29/26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B8757-1D66-7B48-B21F-FD17011FF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7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FAD7C-F56E-0905-FF9C-2FED20D85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91D762-1B5C-AC96-7EC3-4B42B93E4A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77E4E0-F3F5-00F4-9DCA-4690D52CF4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1D92A-A9E8-E229-9157-0672A10FB8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70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1FB2B-7705-67E1-7CB2-C4018CA89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14B195-0B92-28DE-D797-1044434D1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3A074A-9F40-CA11-4FE7-F0E2B153BF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0643D-D3FA-3807-5792-7652CDEB57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57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E7695-25C2-822C-B4DD-9B7FA8E98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7F4F25-05D6-593C-FF55-3CD8B30656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618509-E476-9FEE-338B-09544481DC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8D633-228B-D081-CAD5-BEA5588BF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7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A6E76-61EF-4813-F1B9-1D7B43C86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729CCC-C4CA-1872-638E-36456378E0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65C7DA-24F0-E322-6486-19394B7127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3B6C4-1386-F49D-ABFB-DAAFF4AA02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88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678DB-429F-1704-7506-DBCA3921C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95E22C-FAA9-8D91-9775-643171B1CD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A6D32F-6E0A-6F0D-4931-DC8507E04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C8ECD-5952-10AF-065E-50DBA34875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9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0AB8C-200A-697F-C49A-138589B5B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E0C331-DB5E-5134-39A0-64F4F255CC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46940D-B238-0704-FF7E-4C34FC0961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03089-9B8F-CAB2-B368-3FDC681DA8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29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74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EB162-E120-B4D2-217E-8C7E09285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1C457C-738E-F039-3BB9-E2360E3839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C7501E-37E3-AE4C-1D96-22A49475E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A339B-0AB0-C4E5-89AA-17194AC27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09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DA0B4-9EB3-C22C-7401-9906A2083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DCA92A-E28B-2A61-1BB1-DBCD821ED6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2F9835-5F2C-9583-0256-43170BE8D6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FF2B7-49F1-D960-DA22-8228B389C6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6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1511E-37B0-092E-75DD-32A1BD809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4AC195-50C3-F0A3-C608-1E818ACD72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069805-FEA6-DFDC-BD23-498FE1E1E4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E288D-D8CC-EFF1-A0D2-7CB591B288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42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87A70D-3A76-308D-F1F0-296A8559C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FEA90-B1BD-3D1C-A461-940389DACD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641" y="1484921"/>
            <a:ext cx="5621254" cy="2807443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The journey of an egg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2C9BC1-DE8D-3BB9-7E97-7BF2DE148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816" y="128588"/>
            <a:ext cx="8164626" cy="69570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8B8ABE-2393-C4D9-57A3-4EA025F2D3D4}"/>
              </a:ext>
            </a:extLst>
          </p:cNvPr>
          <p:cNvSpPr txBox="1"/>
          <p:nvPr/>
        </p:nvSpPr>
        <p:spPr>
          <a:xfrm>
            <a:off x="2665663" y="4509243"/>
            <a:ext cx="1223210" cy="6216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pic>
        <p:nvPicPr>
          <p:cNvPr id="6" name="Picture 5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350785ED-501B-DE95-75B6-9DBE27146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886" y="20677"/>
            <a:ext cx="1657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54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401DA6-533D-C458-3F40-0D0D08579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61DA66-696C-A537-F942-E65314C29A1C}"/>
              </a:ext>
            </a:extLst>
          </p:cNvPr>
          <p:cNvSpPr/>
          <p:nvPr/>
        </p:nvSpPr>
        <p:spPr>
          <a:xfrm>
            <a:off x="6572250" y="0"/>
            <a:ext cx="5619750" cy="6858000"/>
          </a:xfrm>
          <a:prstGeom prst="rect">
            <a:avLst/>
          </a:prstGeom>
          <a:solidFill>
            <a:srgbClr val="D1DF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DDB860-2AEA-8E2F-4A49-93B39C836989}"/>
              </a:ext>
            </a:extLst>
          </p:cNvPr>
          <p:cNvSpPr txBox="1"/>
          <p:nvPr/>
        </p:nvSpPr>
        <p:spPr>
          <a:xfrm>
            <a:off x="479424" y="1584315"/>
            <a:ext cx="5616575" cy="45058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Can you identify the four countries of the UK on a map?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Remember, the four countries are called: 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England</a:t>
            </a:r>
            <a:r>
              <a:rPr lang="en-US" sz="2400" b="1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Scotland</a:t>
            </a:r>
            <a:r>
              <a:rPr lang="en-US" sz="2400" b="1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Wales</a:t>
            </a:r>
            <a:r>
              <a:rPr lang="en-US" sz="2400" b="1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Northern Ireland</a:t>
            </a:r>
            <a:r>
              <a:rPr lang="en-US" sz="2400" b="1" dirty="0">
                <a:latin typeface="Poppins" pitchFamily="2" charset="77"/>
                <a:cs typeface="Poppins" pitchFamily="2" charset="77"/>
              </a:rPr>
              <a:t>​</a:t>
            </a:r>
            <a:r>
              <a:rPr lang="en-GB" sz="2400" b="1" dirty="0">
                <a:latin typeface="Poppins" pitchFamily="2" charset="77"/>
                <a:cs typeface="Poppins" pitchFamily="2" charset="77"/>
              </a:rPr>
              <a:t>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E07764-EF6D-8D75-3F01-C54B05D45CEA}"/>
              </a:ext>
            </a:extLst>
          </p:cNvPr>
          <p:cNvSpPr txBox="1"/>
          <p:nvPr/>
        </p:nvSpPr>
        <p:spPr>
          <a:xfrm>
            <a:off x="476250" y="407087"/>
            <a:ext cx="10374073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Country labelling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EE89A7-6BEC-2C69-F503-750BE9D94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42186" r="15416"/>
          <a:stretch>
            <a:fillRect/>
          </a:stretch>
        </p:blipFill>
        <p:spPr>
          <a:xfrm>
            <a:off x="6707613" y="190571"/>
            <a:ext cx="5484387" cy="647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94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AFE4AC-DB30-1798-0372-0AA5B5750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A6DF8F-A43E-2434-97FF-46A0380EB715}"/>
              </a:ext>
            </a:extLst>
          </p:cNvPr>
          <p:cNvSpPr/>
          <p:nvPr/>
        </p:nvSpPr>
        <p:spPr>
          <a:xfrm>
            <a:off x="6572250" y="0"/>
            <a:ext cx="5619750" cy="6858000"/>
          </a:xfrm>
          <a:prstGeom prst="rect">
            <a:avLst/>
          </a:prstGeom>
          <a:solidFill>
            <a:srgbClr val="D1DF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79AAB5-7C48-7449-8A63-E58A92D8D3C8}"/>
              </a:ext>
            </a:extLst>
          </p:cNvPr>
          <p:cNvSpPr txBox="1"/>
          <p:nvPr/>
        </p:nvSpPr>
        <p:spPr>
          <a:xfrm>
            <a:off x="479424" y="3063267"/>
            <a:ext cx="5548313" cy="22898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British eggs come from farms in each country of the UK. 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Can you remember the names of the four countries?  </a:t>
            </a:r>
            <a:endParaRPr lang="en-US" sz="24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496495-0BD9-EF44-BD0A-D77BC8372E9C}"/>
              </a:ext>
            </a:extLst>
          </p:cNvPr>
          <p:cNvSpPr txBox="1"/>
          <p:nvPr/>
        </p:nvSpPr>
        <p:spPr>
          <a:xfrm>
            <a:off x="479425" y="1228961"/>
            <a:ext cx="6821488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Thinking like a geographer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8587B-2782-CDA7-25D3-7007ECF91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42186" r="15416"/>
          <a:stretch>
            <a:fillRect/>
          </a:stretch>
        </p:blipFill>
        <p:spPr>
          <a:xfrm>
            <a:off x="6707613" y="190571"/>
            <a:ext cx="5484387" cy="647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51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77C4D9-39BA-2028-FDB4-19E07530B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6E19B-468F-4655-A066-F7002375E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8450" y="1384297"/>
            <a:ext cx="6630743" cy="8649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Recap our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9B650-FA47-47BB-27ED-612C3D619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8451" y="2401400"/>
            <a:ext cx="5484387" cy="328502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lnSpc>
                <a:spcPct val="130000"/>
              </a:lnSpc>
              <a:buNone/>
            </a:pPr>
            <a:r>
              <a:rPr lang="en-GB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Who knows where England is on the map? </a:t>
            </a: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​</a:t>
            </a:r>
          </a:p>
          <a:p>
            <a:pPr marL="0" indent="0" fontAlgn="base">
              <a:lnSpc>
                <a:spcPct val="130000"/>
              </a:lnSpc>
              <a:buNone/>
            </a:pPr>
            <a:r>
              <a:rPr lang="en-GB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​</a:t>
            </a:r>
          </a:p>
          <a:p>
            <a:pPr marL="0" indent="0" fontAlgn="base">
              <a:lnSpc>
                <a:spcPct val="130000"/>
              </a:lnSpc>
              <a:buNone/>
            </a:pPr>
            <a:r>
              <a:rPr lang="en-GB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Can you name any of the other countries of the UK? </a:t>
            </a: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​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0FC307-99DC-3CC2-5730-A997AB7A7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13" b="11875"/>
          <a:stretch>
            <a:fillRect/>
          </a:stretch>
        </p:blipFill>
        <p:spPr>
          <a:xfrm>
            <a:off x="116313" y="26690"/>
            <a:ext cx="5484387" cy="680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5877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7EDBAF49-AE58-EB35-3013-B68217BF1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0" y="0"/>
            <a:ext cx="1657350" cy="18859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EDFEB5F-BDC1-B309-CDCD-D7F60207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4270096"/>
            <a:ext cx="5868987" cy="10554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Brought to you by</a:t>
            </a:r>
          </a:p>
        </p:txBody>
      </p:sp>
      <p:pic>
        <p:nvPicPr>
          <p:cNvPr id="2" name="Picture 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B3A0FE3B-2C6D-87DF-EA72-EC603E3E5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5240815"/>
            <a:ext cx="8021782" cy="1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423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7E52C-67E0-A2EC-170D-3307B6147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238AEF8-3128-481E-2810-152E503AFB7C}"/>
              </a:ext>
            </a:extLst>
          </p:cNvPr>
          <p:cNvSpPr txBox="1"/>
          <p:nvPr/>
        </p:nvSpPr>
        <p:spPr>
          <a:xfrm>
            <a:off x="2314243" y="350157"/>
            <a:ext cx="7563514" cy="5878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120000"/>
              </a:lnSpc>
            </a:pPr>
            <a:r>
              <a:rPr lang="en-US" sz="2800" b="1" dirty="0">
                <a:latin typeface="Poppins ExtraBold" pitchFamily="2" charset="77"/>
                <a:cs typeface="Poppins ExtraBold" pitchFamily="2" charset="77"/>
              </a:rPr>
              <a:t>Where do you think eggs come from?</a:t>
            </a:r>
            <a:endParaRPr lang="en-GB" sz="2800" b="1" dirty="0">
              <a:latin typeface="Poppins ExtraBold" pitchFamily="2" charset="77"/>
              <a:cs typeface="Poppins ExtraBold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A9B1FC-EB30-BFFF-932D-44977F071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 b="31428"/>
          <a:stretch>
            <a:fillRect/>
          </a:stretch>
        </p:blipFill>
        <p:spPr>
          <a:xfrm>
            <a:off x="1404815" y="1045240"/>
            <a:ext cx="9382370" cy="4973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ED6687-1549-3EA6-88B4-7D5CBD34C90C}"/>
              </a:ext>
            </a:extLst>
          </p:cNvPr>
          <p:cNvSpPr txBox="1"/>
          <p:nvPr/>
        </p:nvSpPr>
        <p:spPr>
          <a:xfrm>
            <a:off x="702408" y="6019147"/>
            <a:ext cx="10787185" cy="5170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Eggs can come from here in the UK or other places around the world. ​</a:t>
            </a:r>
          </a:p>
        </p:txBody>
      </p:sp>
    </p:spTree>
    <p:extLst>
      <p:ext uri="{BB962C8B-B14F-4D97-AF65-F5344CB8AC3E}">
        <p14:creationId xmlns:p14="http://schemas.microsoft.com/office/powerpoint/2010/main" val="2995128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DB16C-2225-B05A-D844-5440757F0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3A1F508-21EF-CFF4-5CC8-38DBC3EF902E}"/>
              </a:ext>
            </a:extLst>
          </p:cNvPr>
          <p:cNvSpPr txBox="1"/>
          <p:nvPr/>
        </p:nvSpPr>
        <p:spPr>
          <a:xfrm>
            <a:off x="500063" y="2361837"/>
            <a:ext cx="6709558" cy="36194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Not all eggs we buy are from the UK. 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If you see the British Lion mark on an egg, it is produced in the UK. 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Eggs with the British Lion quality mark are from UK farms and are checked to make sure they are safe and good quality.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CE6F2D-2ACD-BD91-BB51-E643D27BA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6" t="12334" r="15316" b="12059"/>
          <a:stretch>
            <a:fillRect/>
          </a:stretch>
        </p:blipFill>
        <p:spPr>
          <a:xfrm>
            <a:off x="7754932" y="12700"/>
            <a:ext cx="4437067" cy="6845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3FCA3B-2E05-B300-DFA9-A4ED615EF200}"/>
              </a:ext>
            </a:extLst>
          </p:cNvPr>
          <p:cNvSpPr txBox="1"/>
          <p:nvPr/>
        </p:nvSpPr>
        <p:spPr>
          <a:xfrm>
            <a:off x="479425" y="638288"/>
            <a:ext cx="5797814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lvl="1"/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Where do British eggs come from?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442044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B7CAE-CF1B-A7C0-B1DF-C8BAD9730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3004DD1-1BFE-94B4-4926-C6D0FE4ADAF1}"/>
              </a:ext>
            </a:extLst>
          </p:cNvPr>
          <p:cNvSpPr txBox="1"/>
          <p:nvPr/>
        </p:nvSpPr>
        <p:spPr>
          <a:xfrm>
            <a:off x="5200650" y="909066"/>
            <a:ext cx="6538888" cy="6586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3200" dirty="0">
                <a:latin typeface="Poppins" pitchFamily="2" charset="77"/>
                <a:cs typeface="Poppins" pitchFamily="2" charset="77"/>
              </a:rPr>
              <a:t>Do eggs grow in shops?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EE1E93-E759-98AE-773F-3A4013C56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4" t="13204" r="36714" b="41194"/>
          <a:stretch>
            <a:fillRect/>
          </a:stretch>
        </p:blipFill>
        <p:spPr>
          <a:xfrm>
            <a:off x="0" y="0"/>
            <a:ext cx="4437067" cy="6858000"/>
          </a:xfrm>
          <a:prstGeom prst="rect">
            <a:avLst/>
          </a:prstGeom>
        </p:spPr>
      </p:pic>
      <p:pic>
        <p:nvPicPr>
          <p:cNvPr id="5" name="Picture 4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1FCD7536-1B01-2D9C-DFC7-54AF003D9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0994" y="5533746"/>
            <a:ext cx="1160036" cy="1137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124775-930F-EA2B-00B0-455E4EEEA5F9}"/>
              </a:ext>
            </a:extLst>
          </p:cNvPr>
          <p:cNvSpPr txBox="1"/>
          <p:nvPr/>
        </p:nvSpPr>
        <p:spPr>
          <a:xfrm>
            <a:off x="5200650" y="1883329"/>
            <a:ext cx="6538888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GB" sz="3200" dirty="0">
                <a:latin typeface="Poppins"/>
                <a:cs typeface="Poppins"/>
              </a:rPr>
              <a:t>You might get your eggs from a supermarket, but that's not where they start. ​</a:t>
            </a:r>
          </a:p>
          <a:p>
            <a:pPr fontAlgn="base"/>
            <a:r>
              <a:rPr lang="en-GB" sz="32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/>
            <a:r>
              <a:rPr lang="en-GB" sz="3200" dirty="0">
                <a:latin typeface="Poppins" pitchFamily="2" charset="77"/>
                <a:cs typeface="Poppins" pitchFamily="2" charset="77"/>
              </a:rPr>
              <a:t>Eggs come from farms. </a:t>
            </a:r>
            <a:r>
              <a:rPr lang="en-US" sz="32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/>
            <a:r>
              <a:rPr lang="en-GB" sz="32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/>
            <a:r>
              <a:rPr lang="en-GB" sz="3200" dirty="0">
                <a:latin typeface="Poppins"/>
                <a:cs typeface="Poppins"/>
              </a:rPr>
              <a:t>Do you know which animal lays these type of eggs?</a:t>
            </a:r>
            <a:endParaRPr lang="en-US" sz="3200" dirty="0">
              <a:latin typeface="Poppins"/>
              <a:cs typeface="Poppi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6A1930-95DD-1D2A-A5B1-69D458A38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8" t="60296" r="21510" b="819"/>
          <a:stretch>
            <a:fillRect/>
          </a:stretch>
        </p:blipFill>
        <p:spPr>
          <a:xfrm>
            <a:off x="-1" y="0"/>
            <a:ext cx="4437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592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88ADEC-721A-C74D-F209-CD434F2C5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631C93-BB3F-C0EF-17E4-7112901FDC82}"/>
              </a:ext>
            </a:extLst>
          </p:cNvPr>
          <p:cNvSpPr txBox="1"/>
          <p:nvPr/>
        </p:nvSpPr>
        <p:spPr>
          <a:xfrm>
            <a:off x="492248" y="1833793"/>
            <a:ext cx="6742905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A farm is a place where food is grown or produced.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Lots of the food we eat every day comes from these farms like milk, fruit, vegetables....and eggs. 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Hens live on farms. They lay their eggs and farmers collect them carefully. 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  <a:endParaRPr lang="en-GB" sz="2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039356-2D23-D31A-C8D1-6BA38520BD15}"/>
              </a:ext>
            </a:extLst>
          </p:cNvPr>
          <p:cNvSpPr txBox="1"/>
          <p:nvPr/>
        </p:nvSpPr>
        <p:spPr>
          <a:xfrm>
            <a:off x="479424" y="854155"/>
            <a:ext cx="6742905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What is a farm?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B015CA-8FE8-5603-0E7E-C71850842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3" r="14940" b="11862"/>
          <a:stretch>
            <a:fillRect/>
          </a:stretch>
        </p:blipFill>
        <p:spPr>
          <a:xfrm>
            <a:off x="7400309" y="257384"/>
            <a:ext cx="3720441" cy="3752431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FDCCA1-B568-97B8-A484-09AC5B20E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r="16907"/>
          <a:stretch/>
        </p:blipFill>
        <p:spPr>
          <a:xfrm>
            <a:off x="9749697" y="3902335"/>
            <a:ext cx="2742106" cy="2765684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A6EBBD-BF40-E4E8-F5CF-1E318AFFA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3" r="6911" b="19470"/>
          <a:stretch>
            <a:fillRect/>
          </a:stretch>
        </p:blipFill>
        <p:spPr>
          <a:xfrm rot="5400000">
            <a:off x="7648063" y="7636696"/>
            <a:ext cx="4203266" cy="4239407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</p:spTree>
    <p:extLst>
      <p:ext uri="{BB962C8B-B14F-4D97-AF65-F5344CB8AC3E}">
        <p14:creationId xmlns:p14="http://schemas.microsoft.com/office/powerpoint/2010/main" val="53012500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029B7D-EB08-9CE2-0E2F-440AA0DB6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848E0E0-42CF-C0A2-17F9-73C3FF291B99}"/>
              </a:ext>
            </a:extLst>
          </p:cNvPr>
          <p:cNvSpPr txBox="1"/>
          <p:nvPr/>
        </p:nvSpPr>
        <p:spPr>
          <a:xfrm>
            <a:off x="479424" y="1833793"/>
            <a:ext cx="9743867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Farms are usually in the countryside or a bit further outside towns and cities. 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endParaRPr lang="en-US" sz="2400" dirty="0">
              <a:latin typeface="Poppins" pitchFamily="2" charset="77"/>
              <a:cs typeface="Poppins" pitchFamily="2" charset="77"/>
            </a:endParaRPr>
          </a:p>
          <a:p>
            <a:pPr fontAlgn="base">
              <a:lnSpc>
                <a:spcPct val="120000"/>
              </a:lnSpc>
            </a:pPr>
            <a:endParaRPr lang="en-US" sz="2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EE6F50-1C5E-3FB1-3108-34D62E50D35B}"/>
              </a:ext>
            </a:extLst>
          </p:cNvPr>
          <p:cNvSpPr txBox="1"/>
          <p:nvPr/>
        </p:nvSpPr>
        <p:spPr>
          <a:xfrm>
            <a:off x="479424" y="854155"/>
            <a:ext cx="6742905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Farms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42541F-B595-166B-E07D-A0488BDB2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3" r="6911" b="19470"/>
          <a:stretch>
            <a:fillRect/>
          </a:stretch>
        </p:blipFill>
        <p:spPr>
          <a:xfrm rot="5400000">
            <a:off x="7811351" y="2462233"/>
            <a:ext cx="4203266" cy="4239407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C4CFFE-2A2F-FA49-90D8-2E92ECE91F54}"/>
              </a:ext>
            </a:extLst>
          </p:cNvPr>
          <p:cNvSpPr txBox="1"/>
          <p:nvPr/>
        </p:nvSpPr>
        <p:spPr>
          <a:xfrm>
            <a:off x="479424" y="3203933"/>
            <a:ext cx="6161219" cy="9602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​Why do you think farms are not usually in the middle of cities? 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75781C-21B2-1E8A-E2E9-B17B8A2FCE68}"/>
              </a:ext>
            </a:extLst>
          </p:cNvPr>
          <p:cNvSpPr txBox="1"/>
          <p:nvPr/>
        </p:nvSpPr>
        <p:spPr>
          <a:xfrm>
            <a:off x="479425" y="4563484"/>
            <a:ext cx="6135686" cy="9602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Farms need lots of space so that they can grow crops and raise animals.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2AA814-08D4-FDE1-3A14-7F09B8093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3" r="14940" b="11862"/>
          <a:stretch>
            <a:fillRect/>
          </a:stretch>
        </p:blipFill>
        <p:spPr>
          <a:xfrm>
            <a:off x="7100506" y="-6889136"/>
            <a:ext cx="3720441" cy="3752431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1523FF-B580-69AC-5B3D-63561A1890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r="16907"/>
          <a:stretch/>
        </p:blipFill>
        <p:spPr>
          <a:xfrm>
            <a:off x="9449894" y="-3244185"/>
            <a:ext cx="2742106" cy="2765684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</p:spTree>
    <p:extLst>
      <p:ext uri="{BB962C8B-B14F-4D97-AF65-F5344CB8AC3E}">
        <p14:creationId xmlns:p14="http://schemas.microsoft.com/office/powerpoint/2010/main" val="1481314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B558FE-D3A7-5FB7-A56E-D1A5C63FE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4A5EAF-3470-FB44-3C57-A13FAA5C70B2}"/>
              </a:ext>
            </a:extLst>
          </p:cNvPr>
          <p:cNvSpPr txBox="1"/>
          <p:nvPr/>
        </p:nvSpPr>
        <p:spPr>
          <a:xfrm>
            <a:off x="471755" y="1403666"/>
            <a:ext cx="11248491" cy="9602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Eggs with the British Lion mark come from farms in the United Kingdom.</a:t>
            </a:r>
          </a:p>
          <a:p>
            <a:pPr algn="ctr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Do you know where the UK is?</a:t>
            </a:r>
            <a:endParaRPr lang="en-GB" sz="3600" b="1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Picture 4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D2897C5D-D0FF-4C89-415E-9ECDC4E9C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94" y="5533746"/>
            <a:ext cx="1160036" cy="1137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49B7F-412E-E725-BBBB-1C472F94ADFF}"/>
              </a:ext>
            </a:extLst>
          </p:cNvPr>
          <p:cNvSpPr txBox="1"/>
          <p:nvPr/>
        </p:nvSpPr>
        <p:spPr>
          <a:xfrm>
            <a:off x="1341678" y="407087"/>
            <a:ext cx="9508645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Where is the United Kingdom?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F889E8-8EB2-7497-C42C-6BED56184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95"/>
          <a:stretch>
            <a:fillRect/>
          </a:stretch>
        </p:blipFill>
        <p:spPr>
          <a:xfrm>
            <a:off x="1940006" y="1928767"/>
            <a:ext cx="8311988" cy="498782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1DF3DF5-0A9D-C8C5-615F-ECA10FF380CE}"/>
              </a:ext>
            </a:extLst>
          </p:cNvPr>
          <p:cNvSpPr/>
          <p:nvPr/>
        </p:nvSpPr>
        <p:spPr>
          <a:xfrm>
            <a:off x="5411449" y="3612630"/>
            <a:ext cx="539646" cy="539646"/>
          </a:xfrm>
          <a:prstGeom prst="ellipse">
            <a:avLst/>
          </a:prstGeom>
          <a:noFill/>
          <a:ln w="57150">
            <a:solidFill>
              <a:srgbClr val="EE3F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1BB701-88EF-ADEC-87F4-4FB401FD5947}"/>
              </a:ext>
            </a:extLst>
          </p:cNvPr>
          <p:cNvSpPr txBox="1"/>
          <p:nvPr/>
        </p:nvSpPr>
        <p:spPr>
          <a:xfrm>
            <a:off x="5681272" y="4235539"/>
            <a:ext cx="4181499" cy="517065"/>
          </a:xfrm>
          <a:prstGeom prst="rect">
            <a:avLst/>
          </a:prstGeom>
          <a:solidFill>
            <a:srgbClr val="D1DFED">
              <a:alpha val="82745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The UK is where we live</a:t>
            </a:r>
            <a:endParaRPr lang="en-GB" sz="3600" b="1" dirty="0">
              <a:solidFill>
                <a:srgbClr val="FF000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FA540C6-9358-0D29-C99C-AB02C7D93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42186" r="15416"/>
          <a:stretch>
            <a:fillRect/>
          </a:stretch>
        </p:blipFill>
        <p:spPr>
          <a:xfrm>
            <a:off x="5733010" y="3919752"/>
            <a:ext cx="76366" cy="9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8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683D8A-EA60-8FFF-B44D-CB728B034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8A91D0F-8B12-9400-669D-88D6F742FA78}"/>
              </a:ext>
            </a:extLst>
          </p:cNvPr>
          <p:cNvSpPr txBox="1"/>
          <p:nvPr/>
        </p:nvSpPr>
        <p:spPr>
          <a:xfrm>
            <a:off x="471753" y="1217789"/>
            <a:ext cx="11248491" cy="9602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The United Kingdom is made up of four countries.</a:t>
            </a:r>
            <a:r>
              <a:rPr lang="en-GB" sz="2400" b="1" dirty="0">
                <a:latin typeface="Poppins" pitchFamily="2" charset="77"/>
                <a:cs typeface="Poppins" pitchFamily="2" charset="77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Do you know the names of any of these countries?</a:t>
            </a:r>
            <a:endParaRPr lang="en-GB" sz="3600" b="1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Picture 4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B92E0CF5-17D2-124E-2DC8-FB2557954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94" y="5533746"/>
            <a:ext cx="1160036" cy="1137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4BE380-3D04-C136-9AF9-F17B442844DA}"/>
              </a:ext>
            </a:extLst>
          </p:cNvPr>
          <p:cNvSpPr txBox="1"/>
          <p:nvPr/>
        </p:nvSpPr>
        <p:spPr>
          <a:xfrm>
            <a:off x="1341678" y="407087"/>
            <a:ext cx="9508645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The countries of the UK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2DEA3-CFC3-C479-BBF8-023A1D6DF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42186" r="15416"/>
          <a:stretch>
            <a:fillRect/>
          </a:stretch>
        </p:blipFill>
        <p:spPr>
          <a:xfrm>
            <a:off x="4233661" y="2264229"/>
            <a:ext cx="3809100" cy="44984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4459CF-F04C-0783-F807-62434498113E}"/>
              </a:ext>
            </a:extLst>
          </p:cNvPr>
          <p:cNvSpPr txBox="1"/>
          <p:nvPr/>
        </p:nvSpPr>
        <p:spPr>
          <a:xfrm>
            <a:off x="7190078" y="2613713"/>
            <a:ext cx="1705365" cy="517065"/>
          </a:xfrm>
          <a:prstGeom prst="rect">
            <a:avLst/>
          </a:prstGeom>
          <a:solidFill>
            <a:srgbClr val="D1DFED">
              <a:alpha val="82745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Scotland</a:t>
            </a:r>
            <a:endParaRPr lang="en-GB" sz="3600" b="1" dirty="0">
              <a:solidFill>
                <a:srgbClr val="FF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4386C8-5600-6911-6A34-DCA62DBF0300}"/>
              </a:ext>
            </a:extLst>
          </p:cNvPr>
          <p:cNvSpPr txBox="1"/>
          <p:nvPr/>
        </p:nvSpPr>
        <p:spPr>
          <a:xfrm>
            <a:off x="7891267" y="4429938"/>
            <a:ext cx="1705365" cy="517065"/>
          </a:xfrm>
          <a:prstGeom prst="rect">
            <a:avLst/>
          </a:prstGeom>
          <a:solidFill>
            <a:srgbClr val="D1DFED">
              <a:alpha val="82745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England</a:t>
            </a:r>
            <a:endParaRPr lang="en-GB" sz="3600" b="1" dirty="0">
              <a:solidFill>
                <a:srgbClr val="FF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78733A-A2EE-C84D-920E-6871E207F9A7}"/>
              </a:ext>
            </a:extLst>
          </p:cNvPr>
          <p:cNvSpPr txBox="1"/>
          <p:nvPr/>
        </p:nvSpPr>
        <p:spPr>
          <a:xfrm>
            <a:off x="3532472" y="6102667"/>
            <a:ext cx="1705365" cy="517065"/>
          </a:xfrm>
          <a:prstGeom prst="rect">
            <a:avLst/>
          </a:prstGeom>
          <a:solidFill>
            <a:srgbClr val="D1DFED">
              <a:alpha val="82745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Wales</a:t>
            </a:r>
            <a:endParaRPr lang="en-GB" sz="3600" b="1" dirty="0">
              <a:solidFill>
                <a:srgbClr val="FF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78E8A8-826C-E820-2331-4F0061E7E436}"/>
              </a:ext>
            </a:extLst>
          </p:cNvPr>
          <p:cNvSpPr txBox="1"/>
          <p:nvPr/>
        </p:nvSpPr>
        <p:spPr>
          <a:xfrm>
            <a:off x="1355429" y="3749766"/>
            <a:ext cx="3182126" cy="517065"/>
          </a:xfrm>
          <a:prstGeom prst="rect">
            <a:avLst/>
          </a:prstGeom>
          <a:solidFill>
            <a:srgbClr val="D1DFED">
              <a:alpha val="82745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Northern Ireland</a:t>
            </a:r>
            <a:endParaRPr lang="en-GB" sz="3600" b="1" dirty="0">
              <a:solidFill>
                <a:srgbClr val="FF0000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07DCAB-401F-B381-C603-7BBDA8D110D4}"/>
              </a:ext>
            </a:extLst>
          </p:cNvPr>
          <p:cNvCxnSpPr>
            <a:endCxn id="15" idx="1"/>
          </p:cNvCxnSpPr>
          <p:nvPr/>
        </p:nvCxnSpPr>
        <p:spPr>
          <a:xfrm flipV="1">
            <a:off x="6289704" y="2872246"/>
            <a:ext cx="900374" cy="441859"/>
          </a:xfrm>
          <a:prstGeom prst="line">
            <a:avLst/>
          </a:prstGeom>
          <a:ln w="38100">
            <a:solidFill>
              <a:srgbClr val="EE3F33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65851B-E2EE-1CB1-2B1F-A12C9224883D}"/>
              </a:ext>
            </a:extLst>
          </p:cNvPr>
          <p:cNvCxnSpPr>
            <a:cxnSpLocks/>
          </p:cNvCxnSpPr>
          <p:nvPr/>
        </p:nvCxnSpPr>
        <p:spPr>
          <a:xfrm flipV="1">
            <a:off x="7183759" y="4859707"/>
            <a:ext cx="707508" cy="706284"/>
          </a:xfrm>
          <a:prstGeom prst="line">
            <a:avLst/>
          </a:prstGeom>
          <a:ln w="38100">
            <a:solidFill>
              <a:srgbClr val="EE3F33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57C652-0469-62BD-1DBE-163A89F7E987}"/>
              </a:ext>
            </a:extLst>
          </p:cNvPr>
          <p:cNvCxnSpPr>
            <a:cxnSpLocks/>
          </p:cNvCxnSpPr>
          <p:nvPr/>
        </p:nvCxnSpPr>
        <p:spPr>
          <a:xfrm>
            <a:off x="4513709" y="4035339"/>
            <a:ext cx="829816" cy="394599"/>
          </a:xfrm>
          <a:prstGeom prst="line">
            <a:avLst/>
          </a:prstGeom>
          <a:ln w="38100">
            <a:solidFill>
              <a:srgbClr val="EE3F33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E4BAE8-CAB7-5631-1D27-207485235300}"/>
              </a:ext>
            </a:extLst>
          </p:cNvPr>
          <p:cNvCxnSpPr>
            <a:cxnSpLocks/>
          </p:cNvCxnSpPr>
          <p:nvPr/>
        </p:nvCxnSpPr>
        <p:spPr>
          <a:xfrm flipV="1">
            <a:off x="5008242" y="5565443"/>
            <a:ext cx="1322835" cy="678195"/>
          </a:xfrm>
          <a:prstGeom prst="line">
            <a:avLst/>
          </a:prstGeom>
          <a:ln w="38100">
            <a:solidFill>
              <a:srgbClr val="EE3F33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11C245-3B9E-B4DF-89F7-BB88965E04E4}"/>
              </a:ext>
            </a:extLst>
          </p:cNvPr>
          <p:cNvSpPr/>
          <p:nvPr/>
        </p:nvSpPr>
        <p:spPr>
          <a:xfrm>
            <a:off x="2449094" y="3566439"/>
            <a:ext cx="7147538" cy="1205957"/>
          </a:xfrm>
          <a:custGeom>
            <a:avLst/>
            <a:gdLst>
              <a:gd name="csX0" fmla="*/ 0 w 7147538"/>
              <a:gd name="csY0" fmla="*/ 200997 h 1205957"/>
              <a:gd name="csX1" fmla="*/ 200997 w 7147538"/>
              <a:gd name="csY1" fmla="*/ 0 h 1205957"/>
              <a:gd name="csX2" fmla="*/ 875551 w 7147538"/>
              <a:gd name="csY2" fmla="*/ 0 h 1205957"/>
              <a:gd name="csX3" fmla="*/ 1550106 w 7147538"/>
              <a:gd name="csY3" fmla="*/ 0 h 1205957"/>
              <a:gd name="csX4" fmla="*/ 2292116 w 7147538"/>
              <a:gd name="csY4" fmla="*/ 0 h 1205957"/>
              <a:gd name="csX5" fmla="*/ 2899215 w 7147538"/>
              <a:gd name="csY5" fmla="*/ 0 h 1205957"/>
              <a:gd name="csX6" fmla="*/ 3506314 w 7147538"/>
              <a:gd name="csY6" fmla="*/ 0 h 1205957"/>
              <a:gd name="csX7" fmla="*/ 3978502 w 7147538"/>
              <a:gd name="csY7" fmla="*/ 0 h 1205957"/>
              <a:gd name="csX8" fmla="*/ 4450690 w 7147538"/>
              <a:gd name="csY8" fmla="*/ 0 h 1205957"/>
              <a:gd name="csX9" fmla="*/ 5260155 w 7147538"/>
              <a:gd name="csY9" fmla="*/ 0 h 1205957"/>
              <a:gd name="csX10" fmla="*/ 6002165 w 7147538"/>
              <a:gd name="csY10" fmla="*/ 0 h 1205957"/>
              <a:gd name="csX11" fmla="*/ 6946541 w 7147538"/>
              <a:gd name="csY11" fmla="*/ 0 h 1205957"/>
              <a:gd name="csX12" fmla="*/ 7147538 w 7147538"/>
              <a:gd name="csY12" fmla="*/ 200997 h 1205957"/>
              <a:gd name="csX13" fmla="*/ 7147538 w 7147538"/>
              <a:gd name="csY13" fmla="*/ 611018 h 1205957"/>
              <a:gd name="csX14" fmla="*/ 7147538 w 7147538"/>
              <a:gd name="csY14" fmla="*/ 1004960 h 1205957"/>
              <a:gd name="csX15" fmla="*/ 6946541 w 7147538"/>
              <a:gd name="csY15" fmla="*/ 1205957 h 1205957"/>
              <a:gd name="csX16" fmla="*/ 6271987 w 7147538"/>
              <a:gd name="csY16" fmla="*/ 1205957 h 1205957"/>
              <a:gd name="csX17" fmla="*/ 5529977 w 7147538"/>
              <a:gd name="csY17" fmla="*/ 1205957 h 1205957"/>
              <a:gd name="csX18" fmla="*/ 5057789 w 7147538"/>
              <a:gd name="csY18" fmla="*/ 1205957 h 1205957"/>
              <a:gd name="csX19" fmla="*/ 4450690 w 7147538"/>
              <a:gd name="csY19" fmla="*/ 1205957 h 1205957"/>
              <a:gd name="csX20" fmla="*/ 3911046 w 7147538"/>
              <a:gd name="csY20" fmla="*/ 1205957 h 1205957"/>
              <a:gd name="csX21" fmla="*/ 3371403 w 7147538"/>
              <a:gd name="csY21" fmla="*/ 1205957 h 1205957"/>
              <a:gd name="csX22" fmla="*/ 2899215 w 7147538"/>
              <a:gd name="csY22" fmla="*/ 1205957 h 1205957"/>
              <a:gd name="csX23" fmla="*/ 2427027 w 7147538"/>
              <a:gd name="csY23" fmla="*/ 1205957 h 1205957"/>
              <a:gd name="csX24" fmla="*/ 1752472 w 7147538"/>
              <a:gd name="csY24" fmla="*/ 1205957 h 1205957"/>
              <a:gd name="csX25" fmla="*/ 1010462 w 7147538"/>
              <a:gd name="csY25" fmla="*/ 1205957 h 1205957"/>
              <a:gd name="csX26" fmla="*/ 200997 w 7147538"/>
              <a:gd name="csY26" fmla="*/ 1205957 h 1205957"/>
              <a:gd name="csX27" fmla="*/ 0 w 7147538"/>
              <a:gd name="csY27" fmla="*/ 1004960 h 1205957"/>
              <a:gd name="csX28" fmla="*/ 0 w 7147538"/>
              <a:gd name="csY28" fmla="*/ 611018 h 1205957"/>
              <a:gd name="csX29" fmla="*/ 0 w 7147538"/>
              <a:gd name="csY29" fmla="*/ 200997 h 120595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7147538" h="1205957" fill="none" extrusionOk="0">
                <a:moveTo>
                  <a:pt x="0" y="200997"/>
                </a:moveTo>
                <a:cubicBezTo>
                  <a:pt x="5112" y="71631"/>
                  <a:pt x="86416" y="3875"/>
                  <a:pt x="200997" y="0"/>
                </a:cubicBezTo>
                <a:cubicBezTo>
                  <a:pt x="419265" y="-2696"/>
                  <a:pt x="681748" y="-21755"/>
                  <a:pt x="875551" y="0"/>
                </a:cubicBezTo>
                <a:cubicBezTo>
                  <a:pt x="1069354" y="21755"/>
                  <a:pt x="1412134" y="24299"/>
                  <a:pt x="1550106" y="0"/>
                </a:cubicBezTo>
                <a:cubicBezTo>
                  <a:pt x="1688079" y="-24299"/>
                  <a:pt x="2021208" y="-128"/>
                  <a:pt x="2292116" y="0"/>
                </a:cubicBezTo>
                <a:cubicBezTo>
                  <a:pt x="2563024" y="128"/>
                  <a:pt x="2682896" y="-11283"/>
                  <a:pt x="2899215" y="0"/>
                </a:cubicBezTo>
                <a:cubicBezTo>
                  <a:pt x="3115534" y="11283"/>
                  <a:pt x="3220829" y="6655"/>
                  <a:pt x="3506314" y="0"/>
                </a:cubicBezTo>
                <a:cubicBezTo>
                  <a:pt x="3791799" y="-6655"/>
                  <a:pt x="3856170" y="-17595"/>
                  <a:pt x="3978502" y="0"/>
                </a:cubicBezTo>
                <a:cubicBezTo>
                  <a:pt x="4100834" y="17595"/>
                  <a:pt x="4331351" y="11332"/>
                  <a:pt x="4450690" y="0"/>
                </a:cubicBezTo>
                <a:cubicBezTo>
                  <a:pt x="4570029" y="-11332"/>
                  <a:pt x="4955949" y="-20190"/>
                  <a:pt x="5260155" y="0"/>
                </a:cubicBezTo>
                <a:cubicBezTo>
                  <a:pt x="5564361" y="20190"/>
                  <a:pt x="5768119" y="-31117"/>
                  <a:pt x="6002165" y="0"/>
                </a:cubicBezTo>
                <a:cubicBezTo>
                  <a:pt x="6236211" y="31117"/>
                  <a:pt x="6498586" y="28106"/>
                  <a:pt x="6946541" y="0"/>
                </a:cubicBezTo>
                <a:cubicBezTo>
                  <a:pt x="7080933" y="-10603"/>
                  <a:pt x="7132332" y="106303"/>
                  <a:pt x="7147538" y="200997"/>
                </a:cubicBezTo>
                <a:cubicBezTo>
                  <a:pt x="7143410" y="373088"/>
                  <a:pt x="7158152" y="490585"/>
                  <a:pt x="7147538" y="611018"/>
                </a:cubicBezTo>
                <a:cubicBezTo>
                  <a:pt x="7136924" y="731451"/>
                  <a:pt x="7145407" y="832960"/>
                  <a:pt x="7147538" y="1004960"/>
                </a:cubicBezTo>
                <a:cubicBezTo>
                  <a:pt x="7142495" y="1136181"/>
                  <a:pt x="7054076" y="1214305"/>
                  <a:pt x="6946541" y="1205957"/>
                </a:cubicBezTo>
                <a:cubicBezTo>
                  <a:pt x="6810630" y="1191955"/>
                  <a:pt x="6436656" y="1223231"/>
                  <a:pt x="6271987" y="1205957"/>
                </a:cubicBezTo>
                <a:cubicBezTo>
                  <a:pt x="6107318" y="1188683"/>
                  <a:pt x="5855951" y="1204233"/>
                  <a:pt x="5529977" y="1205957"/>
                </a:cubicBezTo>
                <a:cubicBezTo>
                  <a:pt x="5204003" y="1207682"/>
                  <a:pt x="5289591" y="1223256"/>
                  <a:pt x="5057789" y="1205957"/>
                </a:cubicBezTo>
                <a:cubicBezTo>
                  <a:pt x="4825987" y="1188658"/>
                  <a:pt x="4709274" y="1212770"/>
                  <a:pt x="4450690" y="1205957"/>
                </a:cubicBezTo>
                <a:cubicBezTo>
                  <a:pt x="4192106" y="1199144"/>
                  <a:pt x="4162561" y="1226323"/>
                  <a:pt x="3911046" y="1205957"/>
                </a:cubicBezTo>
                <a:cubicBezTo>
                  <a:pt x="3659531" y="1185591"/>
                  <a:pt x="3613039" y="1219546"/>
                  <a:pt x="3371403" y="1205957"/>
                </a:cubicBezTo>
                <a:cubicBezTo>
                  <a:pt x="3129767" y="1192368"/>
                  <a:pt x="3070329" y="1212090"/>
                  <a:pt x="2899215" y="1205957"/>
                </a:cubicBezTo>
                <a:cubicBezTo>
                  <a:pt x="2728101" y="1199824"/>
                  <a:pt x="2534240" y="1185181"/>
                  <a:pt x="2427027" y="1205957"/>
                </a:cubicBezTo>
                <a:cubicBezTo>
                  <a:pt x="2319814" y="1226733"/>
                  <a:pt x="2087674" y="1201297"/>
                  <a:pt x="1752472" y="1205957"/>
                </a:cubicBezTo>
                <a:cubicBezTo>
                  <a:pt x="1417271" y="1210617"/>
                  <a:pt x="1349863" y="1177107"/>
                  <a:pt x="1010462" y="1205957"/>
                </a:cubicBezTo>
                <a:cubicBezTo>
                  <a:pt x="671061" y="1234808"/>
                  <a:pt x="431356" y="1174901"/>
                  <a:pt x="200997" y="1205957"/>
                </a:cubicBezTo>
                <a:cubicBezTo>
                  <a:pt x="72278" y="1195310"/>
                  <a:pt x="11326" y="1108985"/>
                  <a:pt x="0" y="1004960"/>
                </a:cubicBezTo>
                <a:cubicBezTo>
                  <a:pt x="2491" y="844897"/>
                  <a:pt x="3127" y="782618"/>
                  <a:pt x="0" y="611018"/>
                </a:cubicBezTo>
                <a:cubicBezTo>
                  <a:pt x="-3127" y="439418"/>
                  <a:pt x="4558" y="306981"/>
                  <a:pt x="0" y="200997"/>
                </a:cubicBezTo>
                <a:close/>
              </a:path>
              <a:path w="7147538" h="1205957" stroke="0" extrusionOk="0">
                <a:moveTo>
                  <a:pt x="0" y="200997"/>
                </a:moveTo>
                <a:cubicBezTo>
                  <a:pt x="16800" y="78412"/>
                  <a:pt x="88576" y="8740"/>
                  <a:pt x="200997" y="0"/>
                </a:cubicBezTo>
                <a:cubicBezTo>
                  <a:pt x="432538" y="34701"/>
                  <a:pt x="602396" y="-24766"/>
                  <a:pt x="943007" y="0"/>
                </a:cubicBezTo>
                <a:cubicBezTo>
                  <a:pt x="1283618" y="24766"/>
                  <a:pt x="1360546" y="-16117"/>
                  <a:pt x="1685017" y="0"/>
                </a:cubicBezTo>
                <a:cubicBezTo>
                  <a:pt x="2009488" y="16117"/>
                  <a:pt x="2304999" y="-11865"/>
                  <a:pt x="2494482" y="0"/>
                </a:cubicBezTo>
                <a:cubicBezTo>
                  <a:pt x="2683965" y="11865"/>
                  <a:pt x="2754543" y="-7491"/>
                  <a:pt x="2966670" y="0"/>
                </a:cubicBezTo>
                <a:cubicBezTo>
                  <a:pt x="3178797" y="7491"/>
                  <a:pt x="3252224" y="17000"/>
                  <a:pt x="3438858" y="0"/>
                </a:cubicBezTo>
                <a:cubicBezTo>
                  <a:pt x="3625492" y="-17000"/>
                  <a:pt x="4081880" y="36666"/>
                  <a:pt x="4248323" y="0"/>
                </a:cubicBezTo>
                <a:cubicBezTo>
                  <a:pt x="4414767" y="-36666"/>
                  <a:pt x="4743945" y="-3725"/>
                  <a:pt x="4922878" y="0"/>
                </a:cubicBezTo>
                <a:cubicBezTo>
                  <a:pt x="5101812" y="3725"/>
                  <a:pt x="5529310" y="19346"/>
                  <a:pt x="5732343" y="0"/>
                </a:cubicBezTo>
                <a:cubicBezTo>
                  <a:pt x="5935376" y="-19346"/>
                  <a:pt x="6008391" y="16687"/>
                  <a:pt x="6271987" y="0"/>
                </a:cubicBezTo>
                <a:cubicBezTo>
                  <a:pt x="6535583" y="-16687"/>
                  <a:pt x="6747878" y="-10966"/>
                  <a:pt x="6946541" y="0"/>
                </a:cubicBezTo>
                <a:cubicBezTo>
                  <a:pt x="7069583" y="3617"/>
                  <a:pt x="7154394" y="85929"/>
                  <a:pt x="7147538" y="200997"/>
                </a:cubicBezTo>
                <a:cubicBezTo>
                  <a:pt x="7167447" y="310286"/>
                  <a:pt x="7130990" y="441347"/>
                  <a:pt x="7147538" y="619058"/>
                </a:cubicBezTo>
                <a:cubicBezTo>
                  <a:pt x="7164086" y="796769"/>
                  <a:pt x="7133191" y="923555"/>
                  <a:pt x="7147538" y="1004960"/>
                </a:cubicBezTo>
                <a:cubicBezTo>
                  <a:pt x="7140448" y="1106057"/>
                  <a:pt x="7058358" y="1202578"/>
                  <a:pt x="6946541" y="1205957"/>
                </a:cubicBezTo>
                <a:cubicBezTo>
                  <a:pt x="6710236" y="1226293"/>
                  <a:pt x="6561007" y="1211695"/>
                  <a:pt x="6339442" y="1205957"/>
                </a:cubicBezTo>
                <a:cubicBezTo>
                  <a:pt x="6117877" y="1200219"/>
                  <a:pt x="5763693" y="1213698"/>
                  <a:pt x="5597432" y="1205957"/>
                </a:cubicBezTo>
                <a:cubicBezTo>
                  <a:pt x="5431171" y="1198217"/>
                  <a:pt x="5148894" y="1199888"/>
                  <a:pt x="4990333" y="1205957"/>
                </a:cubicBezTo>
                <a:cubicBezTo>
                  <a:pt x="4831772" y="1212026"/>
                  <a:pt x="4646275" y="1175906"/>
                  <a:pt x="4383234" y="1205957"/>
                </a:cubicBezTo>
                <a:cubicBezTo>
                  <a:pt x="4120193" y="1236008"/>
                  <a:pt x="4103581" y="1228569"/>
                  <a:pt x="3911046" y="1205957"/>
                </a:cubicBezTo>
                <a:cubicBezTo>
                  <a:pt x="3718511" y="1183345"/>
                  <a:pt x="3626718" y="1192800"/>
                  <a:pt x="3438858" y="1205957"/>
                </a:cubicBezTo>
                <a:cubicBezTo>
                  <a:pt x="3250998" y="1219114"/>
                  <a:pt x="2900852" y="1178359"/>
                  <a:pt x="2696848" y="1205957"/>
                </a:cubicBezTo>
                <a:cubicBezTo>
                  <a:pt x="2492844" y="1233556"/>
                  <a:pt x="2299515" y="1205006"/>
                  <a:pt x="1954838" y="1205957"/>
                </a:cubicBezTo>
                <a:cubicBezTo>
                  <a:pt x="1610161" y="1206909"/>
                  <a:pt x="1385082" y="1217243"/>
                  <a:pt x="1145373" y="1205957"/>
                </a:cubicBezTo>
                <a:cubicBezTo>
                  <a:pt x="905664" y="1194671"/>
                  <a:pt x="576978" y="1195663"/>
                  <a:pt x="200997" y="1205957"/>
                </a:cubicBezTo>
                <a:cubicBezTo>
                  <a:pt x="80870" y="1229300"/>
                  <a:pt x="9108" y="1097985"/>
                  <a:pt x="0" y="1004960"/>
                </a:cubicBezTo>
                <a:cubicBezTo>
                  <a:pt x="-244" y="882506"/>
                  <a:pt x="-14494" y="741557"/>
                  <a:pt x="0" y="602979"/>
                </a:cubicBezTo>
                <a:cubicBezTo>
                  <a:pt x="14494" y="464401"/>
                  <a:pt x="-9357" y="282665"/>
                  <a:pt x="0" y="20099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817117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Which country of the UK do we live in?</a:t>
            </a:r>
            <a:endParaRPr lang="en-US" sz="2000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40147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7" grpId="0" animBg="1"/>
      <p:bldP spid="11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F4347A-0832-2F4A-AE29-BDA065DA7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B9369F-B705-60D2-7AC4-1B19F80871DB}"/>
              </a:ext>
            </a:extLst>
          </p:cNvPr>
          <p:cNvSpPr/>
          <p:nvPr/>
        </p:nvSpPr>
        <p:spPr>
          <a:xfrm>
            <a:off x="6572250" y="0"/>
            <a:ext cx="5619750" cy="6858000"/>
          </a:xfrm>
          <a:prstGeom prst="rect">
            <a:avLst/>
          </a:prstGeom>
          <a:solidFill>
            <a:srgbClr val="D1DF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C80DB-5CBE-87B7-15A6-4C17330C697B}"/>
              </a:ext>
            </a:extLst>
          </p:cNvPr>
          <p:cNvSpPr txBox="1"/>
          <p:nvPr/>
        </p:nvSpPr>
        <p:spPr>
          <a:xfrm>
            <a:off x="479424" y="1584315"/>
            <a:ext cx="5616575" cy="47243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British Lion eggs don't just come from one place. </a:t>
            </a:r>
            <a:r>
              <a:rPr lang="en-US" sz="28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They come from farms all over the UK.</a:t>
            </a:r>
          </a:p>
          <a:p>
            <a:pPr fontAlgn="base">
              <a:lnSpc>
                <a:spcPct val="120000"/>
              </a:lnSpc>
            </a:pPr>
            <a:endParaRPr lang="en-GB" sz="2800" dirty="0">
              <a:latin typeface="Poppins" pitchFamily="2" charset="77"/>
              <a:cs typeface="Poppins" pitchFamily="2" charset="77"/>
            </a:endParaRPr>
          </a:p>
          <a:p>
            <a:pPr fontAlgn="base">
              <a:lnSpc>
                <a:spcPct val="120000"/>
              </a:lnSpc>
            </a:pPr>
            <a:r>
              <a:rPr lang="en-GB" sz="2800" b="1" dirty="0">
                <a:latin typeface="Poppins" pitchFamily="2" charset="77"/>
                <a:cs typeface="Poppins" pitchFamily="2" charset="77"/>
              </a:rPr>
              <a:t>Why do you think eggs come from lots of different places?</a:t>
            </a:r>
            <a:endParaRPr lang="en-US" sz="28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483D7E-FBB0-4E43-5F78-DD01CA67964A}"/>
              </a:ext>
            </a:extLst>
          </p:cNvPr>
          <p:cNvSpPr txBox="1"/>
          <p:nvPr/>
        </p:nvSpPr>
        <p:spPr>
          <a:xfrm>
            <a:off x="479425" y="407087"/>
            <a:ext cx="10370898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Eggs all over the UK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014BDA-9164-DE64-1C17-8F8428A4F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42186" r="15416"/>
          <a:stretch>
            <a:fillRect/>
          </a:stretch>
        </p:blipFill>
        <p:spPr>
          <a:xfrm>
            <a:off x="6707613" y="190571"/>
            <a:ext cx="5484387" cy="64768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3AFB54-E024-DE69-5308-F1F74173B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33" y="2901866"/>
            <a:ext cx="388174" cy="549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A4E7E8-8DCE-68D6-98DA-AC5B3B38F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56" y="3022557"/>
            <a:ext cx="388174" cy="549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EEAEA0-11CE-D4C8-164C-5D53B114E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01" y="2828786"/>
            <a:ext cx="388174" cy="5493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E8F350-1D81-57C6-571E-FCF5E8AA2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038" y="999498"/>
            <a:ext cx="388174" cy="5493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61A906-A526-6D54-14A5-9872906C1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25" y="1190069"/>
            <a:ext cx="388174" cy="5493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6C4F53-F1F1-E832-5F0F-5CB34DAC0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248" y="1541926"/>
            <a:ext cx="388174" cy="5493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4044D4-9772-30B5-6BD4-C973DB610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272" y="2057137"/>
            <a:ext cx="388174" cy="54931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89F28D2-E83E-6F1B-DA36-72E2CFE4B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222" y="4573739"/>
            <a:ext cx="388174" cy="5493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36A3DD-B8F1-DD58-A99A-8E96CA023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038" y="4581262"/>
            <a:ext cx="388174" cy="5493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010703-64B4-84CF-DED6-BD5D410E9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661" y="4766759"/>
            <a:ext cx="388174" cy="5493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9B28D3-10AE-FEAA-5223-B63650F2F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038" y="5583844"/>
            <a:ext cx="388174" cy="549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D7822C-8E76-A283-AF77-A4C368F47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567" y="5404473"/>
            <a:ext cx="388174" cy="5493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06ED76D-9268-D707-CD53-7F4F86E08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628" y="4100055"/>
            <a:ext cx="388174" cy="5493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BD15FA-6231-79B5-46DF-18D2E4D82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801" y="5193816"/>
            <a:ext cx="388174" cy="549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6F7E474-D1B4-FCF6-9CFA-7CB4F7B90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014" y="4174223"/>
            <a:ext cx="388174" cy="5493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E66460-C934-4B1C-1B9F-6FA7D66AE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631" y="4421727"/>
            <a:ext cx="388174" cy="5493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6FFF1CE-515B-2758-4DD1-3FFFF7DD7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558" y="3067589"/>
            <a:ext cx="388174" cy="5493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68F62C0-49A2-5DB8-9A53-828101529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028" y="3971436"/>
            <a:ext cx="388174" cy="5493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44AC55-A886-6190-A34A-489CC4981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222" y="4979443"/>
            <a:ext cx="388174" cy="5493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CBD13BF-B387-4906-5AB1-A091FF4E3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142" y="5254101"/>
            <a:ext cx="388174" cy="54931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21C535F-89F5-BC7B-25B4-FD2301B4E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603" y="4979442"/>
            <a:ext cx="388174" cy="5493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CE0E7DE-D86C-D407-9C1E-A409A4416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3" y="3192305"/>
            <a:ext cx="388174" cy="54931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62EC029-7301-1B45-E1C7-EA295F892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616" y="3455454"/>
            <a:ext cx="388174" cy="54931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35F4FAA-F431-5C82-2559-E9A6DDAC0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121" y="4549215"/>
            <a:ext cx="388174" cy="5493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B7AE291-9B9D-73C2-B185-131EB6653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96" y="2742737"/>
            <a:ext cx="388174" cy="5493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EBB8CF2-725A-35D8-B616-1B45E59C7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664" y="2681559"/>
            <a:ext cx="388174" cy="5493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6B918B9-8445-6BD1-7CF0-A22FDAE94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357" y="5243714"/>
            <a:ext cx="388174" cy="54931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706E189-488D-ADCF-A642-16528D8D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246" y="4281410"/>
            <a:ext cx="388174" cy="5493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38A3537-986D-A8F1-F35E-487FFF66A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951" y="1846234"/>
            <a:ext cx="388174" cy="5493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93747DA-5EC5-D730-70FC-72C2299E0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904" y="2941630"/>
            <a:ext cx="388174" cy="5493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AA13E18-74FD-32A5-AA4C-0286677AF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16" y="3479154"/>
            <a:ext cx="388174" cy="54931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B0F8D43-1BBE-0B76-F3E6-BEB413332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88" y="3915608"/>
            <a:ext cx="388174" cy="5493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070FAB8-2A2B-F003-FC16-CBDE6087D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197" y="5289101"/>
            <a:ext cx="388174" cy="54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04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565F4EBDF2214EB88CD667D7FFCA60" ma:contentTypeVersion="16" ma:contentTypeDescription="Create a new document." ma:contentTypeScope="" ma:versionID="2c0dbca01436e14871cacd52dbd7165d">
  <xsd:schema xmlns:xsd="http://www.w3.org/2001/XMLSchema" xmlns:xs="http://www.w3.org/2001/XMLSchema" xmlns:p="http://schemas.microsoft.com/office/2006/metadata/properties" xmlns:ns2="da2dfac2-b216-4dc1-978e-e7fc036e438b" xmlns:ns3="cb94c81a-359e-42e7-ac29-1e8abd43c7a1" targetNamespace="http://schemas.microsoft.com/office/2006/metadata/properties" ma:root="true" ma:fieldsID="7f9a1fce2a9c11e643d49b1daf0fd728" ns2:_="" ns3:_="">
    <xsd:import namespace="da2dfac2-b216-4dc1-978e-e7fc036e438b"/>
    <xsd:import namespace="cb94c81a-359e-42e7-ac29-1e8abd43c7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DataChecked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2dfac2-b216-4dc1-978e-e7fc036e43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007704f-416d-454c-bbc2-f265cb201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DataChecked" ma:index="20" nillable="true" ma:displayName="." ma:format="Dropdown" ma:internalName="DataChecked">
      <xsd:simpleType>
        <xsd:restriction base="dms:Text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4c81a-359e-42e7-ac29-1e8abd43c7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1d7f7d7-40f4-4f03-b5c1-9e2157930511}" ma:internalName="TaxCatchAll" ma:showField="CatchAllData" ma:web="cb94c81a-359e-42e7-ac29-1e8abd43c7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2dfac2-b216-4dc1-978e-e7fc036e438b">
      <Terms xmlns="http://schemas.microsoft.com/office/infopath/2007/PartnerControls"/>
    </lcf76f155ced4ddcb4097134ff3c332f>
    <DataChecked xmlns="da2dfac2-b216-4dc1-978e-e7fc036e438b" xsi:nil="true"/>
    <TaxCatchAll xmlns="cb94c81a-359e-42e7-ac29-1e8abd43c7a1" xsi:nil="true"/>
  </documentManagement>
</p:properties>
</file>

<file path=customXml/itemProps1.xml><?xml version="1.0" encoding="utf-8"?>
<ds:datastoreItem xmlns:ds="http://schemas.openxmlformats.org/officeDocument/2006/customXml" ds:itemID="{305C55F0-C4A6-4AEC-B026-B80053AC14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4817C8-ED98-4DAE-8235-A7BA99D1F3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2dfac2-b216-4dc1-978e-e7fc036e438b"/>
    <ds:schemaRef ds:uri="cb94c81a-359e-42e7-ac29-1e8abd43c7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ADD7C3-C176-46B8-822A-24419EAA63BB}">
  <ds:schemaRefs>
    <ds:schemaRef ds:uri="cb94c81a-359e-42e7-ac29-1e8abd43c7a1"/>
    <ds:schemaRef ds:uri="da2dfac2-b216-4dc1-978e-e7fc036e438b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8647</TotalTime>
  <Words>439</Words>
  <Application>Microsoft Macintosh PowerPoint</Application>
  <PresentationFormat>Widescreen</PresentationFormat>
  <Paragraphs>71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Poppins ExtraBold</vt:lpstr>
      <vt:lpstr>Aptos Display</vt:lpstr>
      <vt:lpstr>Arial</vt:lpstr>
      <vt:lpstr>Poppins</vt:lpstr>
      <vt:lpstr>Aptos</vt:lpstr>
      <vt:lpstr>office theme</vt:lpstr>
      <vt:lpstr>The journey of an egg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 our learning</vt:lpstr>
      <vt:lpstr>Brought to you by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Lauren Cribben</cp:lastModifiedBy>
  <cp:revision>70</cp:revision>
  <dcterms:created xsi:type="dcterms:W3CDTF">2025-12-03T09:28:16Z</dcterms:created>
  <dcterms:modified xsi:type="dcterms:W3CDTF">2026-04-29T12:47:03Z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0x01010039565F4EBDF2214EB88CD667D7FFCA60</vt:lpwstr>
  </property>
  <property fmtid="{D5CDD505-2E9C-101B-9397-08002B2CF9AE}" pid="3" name="MediaServiceImageTags">
    <vt:lpwstr/>
  </property>
</Properties>
</file>