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3"/>
  </p:notesMasterIdLst>
  <p:sldIdLst>
    <p:sldId id="307" r:id="rId5"/>
    <p:sldId id="257" r:id="rId6"/>
    <p:sldId id="261" r:id="rId7"/>
    <p:sldId id="298" r:id="rId8"/>
    <p:sldId id="309" r:id="rId9"/>
    <p:sldId id="310" r:id="rId10"/>
    <p:sldId id="319" r:id="rId11"/>
    <p:sldId id="311" r:id="rId12"/>
    <p:sldId id="312" r:id="rId13"/>
    <p:sldId id="313" r:id="rId14"/>
    <p:sldId id="314" r:id="rId15"/>
    <p:sldId id="259" r:id="rId16"/>
    <p:sldId id="263" r:id="rId17"/>
    <p:sldId id="316" r:id="rId18"/>
    <p:sldId id="317" r:id="rId19"/>
    <p:sldId id="318" r:id="rId20"/>
    <p:sldId id="277" r:id="rId21"/>
    <p:sldId id="278" r:id="rId22"/>
  </p:sldIdLst>
  <p:sldSz cx="12192000" cy="6858000"/>
  <p:notesSz cx="6858000" cy="9144000"/>
  <p:embeddedFontLst>
    <p:embeddedFont>
      <p:font typeface="Bradley Hand ITC" panose="03070402050302030203" pitchFamily="66" charset="77"/>
      <p:regular r:id="rId24"/>
    </p:embeddedFon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Poppins ExtraBold" pitchFamily="2" charset="77"/>
      <p:bold r:id="rId29"/>
      <p:boldItalic r:id="rId30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3F33"/>
    <a:srgbClr val="E03F33"/>
    <a:srgbClr val="0B5AA2"/>
    <a:srgbClr val="D1DFED"/>
    <a:srgbClr val="FAB6B1"/>
    <a:srgbClr val="FFF2F0"/>
    <a:srgbClr val="2574D4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3127E0-169F-5879-4393-023EDE932386}" v="7" dt="2026-03-10T09:16:48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615"/>
  </p:normalViewPr>
  <p:slideViewPr>
    <p:cSldViewPr snapToGrid="0">
      <p:cViewPr>
        <p:scale>
          <a:sx n="47" d="100"/>
          <a:sy n="47" d="100"/>
        </p:scale>
        <p:origin x="2776" y="1368"/>
      </p:cViewPr>
      <p:guideLst>
        <p:guide orient="horz" pos="1344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6B3127E0-169F-5879-4393-023EDE932386}"/>
    <pc:docChg chg="modSld">
      <pc:chgData name="Dan Barwell" userId="S::dan.barwell@educationcompany.co.uk::2a7f1cc5-30e4-4c59-9ee5-4339f4163110" providerId="AD" clId="Web-{6B3127E0-169F-5879-4393-023EDE932386}" dt="2026-03-10T09:16:48.111" v="4" actId="20577"/>
      <pc:docMkLst>
        <pc:docMk/>
      </pc:docMkLst>
      <pc:sldChg chg="modSp">
        <pc:chgData name="Dan Barwell" userId="S::dan.barwell@educationcompany.co.uk::2a7f1cc5-30e4-4c59-9ee5-4339f4163110" providerId="AD" clId="Web-{6B3127E0-169F-5879-4393-023EDE932386}" dt="2026-03-10T09:15:24.079" v="0" actId="20577"/>
        <pc:sldMkLst>
          <pc:docMk/>
          <pc:sldMk cId="4033725716" sldId="313"/>
        </pc:sldMkLst>
        <pc:spChg chg="mod">
          <ac:chgData name="Dan Barwell" userId="S::dan.barwell@educationcompany.co.uk::2a7f1cc5-30e4-4c59-9ee5-4339f4163110" providerId="AD" clId="Web-{6B3127E0-169F-5879-4393-023EDE932386}" dt="2026-03-10T09:15:24.079" v="0" actId="20577"/>
          <ac:spMkLst>
            <pc:docMk/>
            <pc:sldMk cId="4033725716" sldId="313"/>
            <ac:spMk id="9" creationId="{53D5389D-FA66-8E2B-AF5A-C474AE0B2530}"/>
          </ac:spMkLst>
        </pc:spChg>
      </pc:sldChg>
      <pc:sldChg chg="modSp">
        <pc:chgData name="Dan Barwell" userId="S::dan.barwell@educationcompany.co.uk::2a7f1cc5-30e4-4c59-9ee5-4339f4163110" providerId="AD" clId="Web-{6B3127E0-169F-5879-4393-023EDE932386}" dt="2026-03-10T09:16:48.111" v="4" actId="20577"/>
        <pc:sldMkLst>
          <pc:docMk/>
          <pc:sldMk cId="4284880130" sldId="317"/>
        </pc:sldMkLst>
        <pc:spChg chg="mod">
          <ac:chgData name="Dan Barwell" userId="S::dan.barwell@educationcompany.co.uk::2a7f1cc5-30e4-4c59-9ee5-4339f4163110" providerId="AD" clId="Web-{6B3127E0-169F-5879-4393-023EDE932386}" dt="2026-03-10T09:16:48.111" v="4" actId="20577"/>
          <ac:spMkLst>
            <pc:docMk/>
            <pc:sldMk cId="4284880130" sldId="317"/>
            <ac:spMk id="5" creationId="{77239238-6325-3518-D531-7A2DEACED7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0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6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8.wdp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7A70D-3A76-308D-F1F0-296A8559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EA90-B1BD-3D1C-A461-940389DAC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850" y="2530929"/>
            <a:ext cx="4782468" cy="1978314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The secret life of eggs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B8ABE-2393-C4D9-57A3-4EA025F2D3D4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0785ED-501B-DE95-75B6-9DBE2714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C08EB-769E-8CE8-BC9D-D6959C95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6318" y="358636"/>
            <a:ext cx="5361152" cy="65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C7FC8-FFAA-5179-EF89-369123E94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A6F5FFB-8634-F1EE-B7BE-FD0A0B24C897}"/>
              </a:ext>
            </a:extLst>
          </p:cNvPr>
          <p:cNvSpPr txBox="1"/>
          <p:nvPr/>
        </p:nvSpPr>
        <p:spPr>
          <a:xfrm>
            <a:off x="4800600" y="475857"/>
            <a:ext cx="60388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frog</a:t>
            </a:r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D5389D-FA66-8E2B-AF5A-C474AE0B2530}"/>
              </a:ext>
            </a:extLst>
          </p:cNvPr>
          <p:cNvSpPr txBox="1"/>
          <p:nvPr/>
        </p:nvSpPr>
        <p:spPr>
          <a:xfrm>
            <a:off x="4800600" y="2382932"/>
            <a:ext cx="6610611" cy="1505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2400" dirty="0">
                <a:latin typeface="Poppins"/>
                <a:cs typeface="Poppins"/>
              </a:rPr>
              <a:t>Next, it grows its front legs and its tail gets shorter. At this point, it jumps out of the water onto land. </a:t>
            </a:r>
            <a:endParaRPr lang="en-US" sz="2400" dirty="0">
              <a:latin typeface="Poppins"/>
              <a:cs typeface="Poppin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EB1A3F-85B1-7445-5CC9-1D7D4733AE92}"/>
              </a:ext>
            </a:extLst>
          </p:cNvPr>
          <p:cNvGrpSpPr/>
          <p:nvPr/>
        </p:nvGrpSpPr>
        <p:grpSpPr>
          <a:xfrm rot="16200000">
            <a:off x="-4723112" y="-705101"/>
            <a:ext cx="9080782" cy="9010346"/>
            <a:chOff x="-4733576" y="-888058"/>
            <a:chExt cx="9080782" cy="901034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60BFB06-8C8B-C434-348C-C1C3875EE4D5}"/>
                </a:ext>
              </a:extLst>
            </p:cNvPr>
            <p:cNvGrpSpPr/>
            <p:nvPr/>
          </p:nvGrpSpPr>
          <p:grpSpPr>
            <a:xfrm>
              <a:off x="-4733576" y="-888058"/>
              <a:ext cx="9080782" cy="9010346"/>
              <a:chOff x="-4733576" y="-888058"/>
              <a:chExt cx="9080782" cy="901034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01C5442-15A8-7230-2100-84EC6454381B}"/>
                  </a:ext>
                </a:extLst>
              </p:cNvPr>
              <p:cNvGrpSpPr/>
              <p:nvPr/>
            </p:nvGrpSpPr>
            <p:grpSpPr>
              <a:xfrm>
                <a:off x="-4733576" y="-888058"/>
                <a:ext cx="9080782" cy="7597995"/>
                <a:chOff x="-4733576" y="-888058"/>
                <a:chExt cx="9080782" cy="759799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5C98211D-21BA-F767-116D-CA460BBF20FA}"/>
                    </a:ext>
                  </a:extLst>
                </p:cNvPr>
                <p:cNvSpPr/>
                <p:nvPr/>
              </p:nvSpPr>
              <p:spPr>
                <a:xfrm rot="10800000">
                  <a:off x="-3371850" y="524290"/>
                  <a:ext cx="6185647" cy="6185647"/>
                </a:xfrm>
                <a:prstGeom prst="ellipse">
                  <a:avLst/>
                </a:prstGeom>
                <a:noFill/>
                <a:ln w="1143000">
                  <a:solidFill>
                    <a:srgbClr val="0B5AA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8D1EB811-EF47-872D-652D-24D19782E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30" r="13595" b="45605"/>
                <a:stretch>
                  <a:fillRect/>
                </a:stretch>
              </p:blipFill>
              <p:spPr>
                <a:xfrm rot="10800000">
                  <a:off x="1280388" y="215234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03BCC5DF-430C-EEB6-AA07-E21B4363F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11" t="6053" r="21099" b="50000"/>
                <a:stretch>
                  <a:fillRect/>
                </a:stretch>
              </p:blipFill>
              <p:spPr>
                <a:xfrm rot="10800000">
                  <a:off x="-4733576" y="217876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95EC4C20-0C12-3EB3-D0A8-7892F020F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30" t="2982" r="7142" b="45129"/>
                <a:stretch>
                  <a:fillRect/>
                </a:stretch>
              </p:blipFill>
              <p:spPr>
                <a:xfrm rot="16200000">
                  <a:off x="-1838441" y="-888058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</p:grp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87352C7-7E67-31FD-B96D-5D36B9D4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6" r="17763" b="8164"/>
              <a:stretch>
                <a:fillRect/>
              </a:stretch>
            </p:blipFill>
            <p:spPr>
              <a:xfrm rot="5400000">
                <a:off x="-1697222" y="5055470"/>
                <a:ext cx="3066818" cy="3066818"/>
              </a:xfrm>
              <a:prstGeom prst="ellipse">
                <a:avLst/>
              </a:prstGeom>
              <a:ln w="38100">
                <a:solidFill>
                  <a:srgbClr val="0B5AA2"/>
                </a:solidFill>
              </a:ln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66F382B-574F-0098-8EEC-E0E97680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 radius="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" t="838" r="24130" b="47429"/>
            <a:stretch>
              <a:fillRect/>
            </a:stretch>
          </p:blipFill>
          <p:spPr>
            <a:xfrm>
              <a:off x="1278494" y="2109710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3372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819C9-AD85-4C05-59EF-6F8A4E4D6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EE4D42-0530-0564-E700-D15A156D8674}"/>
              </a:ext>
            </a:extLst>
          </p:cNvPr>
          <p:cNvSpPr txBox="1"/>
          <p:nvPr/>
        </p:nvSpPr>
        <p:spPr>
          <a:xfrm>
            <a:off x="4800600" y="475857"/>
            <a:ext cx="60388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frog</a:t>
            </a:r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17757-A710-9F81-C0AB-C1C8EF8F3147}"/>
              </a:ext>
            </a:extLst>
          </p:cNvPr>
          <p:cNvSpPr txBox="1"/>
          <p:nvPr/>
        </p:nvSpPr>
        <p:spPr>
          <a:xfrm>
            <a:off x="4800601" y="2382932"/>
            <a:ext cx="6483673" cy="342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Now its tail fully disappears, and it starts to eat insects to continue growing. It is now called a froglet.</a:t>
            </a:r>
          </a:p>
          <a:p>
            <a:pPr fontAlgn="base">
              <a:lnSpc>
                <a:spcPct val="130000"/>
              </a:lnSpc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3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It takes about 2-4 years for it to grow into an adult frog. Then the whole cycle starts again. 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86E8D4-557B-D17D-7B3A-8F39B0140920}"/>
              </a:ext>
            </a:extLst>
          </p:cNvPr>
          <p:cNvGrpSpPr/>
          <p:nvPr/>
        </p:nvGrpSpPr>
        <p:grpSpPr>
          <a:xfrm>
            <a:off x="-4812305" y="-705101"/>
            <a:ext cx="9168081" cy="9010346"/>
            <a:chOff x="-4822769" y="-888058"/>
            <a:chExt cx="9168081" cy="90103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3295BB-97CC-829E-3304-675C81F05E7A}"/>
                </a:ext>
              </a:extLst>
            </p:cNvPr>
            <p:cNvGrpSpPr/>
            <p:nvPr/>
          </p:nvGrpSpPr>
          <p:grpSpPr>
            <a:xfrm>
              <a:off x="-4822769" y="-888058"/>
              <a:ext cx="7636566" cy="9010346"/>
              <a:chOff x="-4822769" y="-888058"/>
              <a:chExt cx="7636566" cy="901034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011B0D7-EFDF-510D-E445-1276551BC640}"/>
                  </a:ext>
                </a:extLst>
              </p:cNvPr>
              <p:cNvGrpSpPr/>
              <p:nvPr/>
            </p:nvGrpSpPr>
            <p:grpSpPr>
              <a:xfrm>
                <a:off x="-4822769" y="-888058"/>
                <a:ext cx="7636566" cy="7597995"/>
                <a:chOff x="-4822769" y="-888058"/>
                <a:chExt cx="7636566" cy="7597995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9E8F2AA-BCA2-371B-E3D5-9575655A0595}"/>
                    </a:ext>
                  </a:extLst>
                </p:cNvPr>
                <p:cNvSpPr/>
                <p:nvPr/>
              </p:nvSpPr>
              <p:spPr>
                <a:xfrm rot="10800000">
                  <a:off x="-3371850" y="524290"/>
                  <a:ext cx="6185647" cy="6185647"/>
                </a:xfrm>
                <a:prstGeom prst="ellipse">
                  <a:avLst/>
                </a:prstGeom>
                <a:noFill/>
                <a:ln w="1143000">
                  <a:solidFill>
                    <a:srgbClr val="0B5AA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0F0C1E7A-6E51-7EBF-7D58-98BEE183B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30" r="13595" b="45605"/>
                <a:stretch>
                  <a:fillRect/>
                </a:stretch>
              </p:blipFill>
              <p:spPr>
                <a:xfrm rot="10800000">
                  <a:off x="-4814767" y="2324225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4D48BA9A-7224-AEBE-A33D-E21A3F162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11" t="6053" r="21099" b="50000"/>
                <a:stretch>
                  <a:fillRect/>
                </a:stretch>
              </p:blipFill>
              <p:spPr>
                <a:xfrm rot="10800000">
                  <a:off x="-4822769" y="2324224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35E5A105-0A1F-52D0-83DC-2887632926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30" t="2982" r="7142" b="45129"/>
                <a:stretch>
                  <a:fillRect/>
                </a:stretch>
              </p:blipFill>
              <p:spPr>
                <a:xfrm rot="16200000">
                  <a:off x="-3288096" y="-888058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3FE8043-21A9-BBA7-C603-378FB4508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6" r="17763" b="8164"/>
              <a:stretch>
                <a:fillRect/>
              </a:stretch>
            </p:blipFill>
            <p:spPr>
              <a:xfrm rot="5400000">
                <a:off x="-1697222" y="5055470"/>
                <a:ext cx="3066818" cy="3066818"/>
              </a:xfrm>
              <a:prstGeom prst="ellipse">
                <a:avLst/>
              </a:prstGeom>
              <a:ln w="38100">
                <a:solidFill>
                  <a:srgbClr val="0B5AA2"/>
                </a:solidFill>
              </a:ln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0E38AF-9DE0-D3B5-B0BB-F4C6BD9C8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" t="838" r="24130" b="47429"/>
            <a:stretch>
              <a:fillRect/>
            </a:stretch>
          </p:blipFill>
          <p:spPr>
            <a:xfrm>
              <a:off x="1278494" y="2109710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0709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329FA-3143-53BB-310A-22F85172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691" y="263626"/>
            <a:ext cx="5524617" cy="1325563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 stations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AC0DEDA-0759-21CB-491A-99F11216216D}"/>
              </a:ext>
            </a:extLst>
          </p:cNvPr>
          <p:cNvSpPr/>
          <p:nvPr/>
        </p:nvSpPr>
        <p:spPr>
          <a:xfrm>
            <a:off x="192088" y="1722539"/>
            <a:ext cx="3793618" cy="4678259"/>
          </a:xfrm>
          <a:custGeom>
            <a:avLst/>
            <a:gdLst>
              <a:gd name="csX0" fmla="*/ 0 w 3793618"/>
              <a:gd name="csY0" fmla="*/ 632282 h 4678259"/>
              <a:gd name="csX1" fmla="*/ 632282 w 3793618"/>
              <a:gd name="csY1" fmla="*/ 0 h 4678259"/>
              <a:gd name="csX2" fmla="*/ 1213964 w 3793618"/>
              <a:gd name="csY2" fmla="*/ 0 h 4678259"/>
              <a:gd name="csX3" fmla="*/ 1871518 w 3793618"/>
              <a:gd name="csY3" fmla="*/ 0 h 4678259"/>
              <a:gd name="csX4" fmla="*/ 2529073 w 3793618"/>
              <a:gd name="csY4" fmla="*/ 0 h 4678259"/>
              <a:gd name="csX5" fmla="*/ 3161336 w 3793618"/>
              <a:gd name="csY5" fmla="*/ 0 h 4678259"/>
              <a:gd name="csX6" fmla="*/ 3793618 w 3793618"/>
              <a:gd name="csY6" fmla="*/ 632282 h 4678259"/>
              <a:gd name="csX7" fmla="*/ 3793618 w 3793618"/>
              <a:gd name="csY7" fmla="*/ 1212610 h 4678259"/>
              <a:gd name="csX8" fmla="*/ 3793618 w 3793618"/>
              <a:gd name="csY8" fmla="*/ 1895349 h 4678259"/>
              <a:gd name="csX9" fmla="*/ 3793618 w 3793618"/>
              <a:gd name="csY9" fmla="*/ 2578088 h 4678259"/>
              <a:gd name="csX10" fmla="*/ 3793618 w 3793618"/>
              <a:gd name="csY10" fmla="*/ 3294964 h 4678259"/>
              <a:gd name="csX11" fmla="*/ 3793618 w 3793618"/>
              <a:gd name="csY11" fmla="*/ 4045977 h 4678259"/>
              <a:gd name="csX12" fmla="*/ 3161336 w 3793618"/>
              <a:gd name="csY12" fmla="*/ 4678259 h 4678259"/>
              <a:gd name="csX13" fmla="*/ 2579654 w 3793618"/>
              <a:gd name="csY13" fmla="*/ 4678259 h 4678259"/>
              <a:gd name="csX14" fmla="*/ 1896809 w 3793618"/>
              <a:gd name="csY14" fmla="*/ 4678259 h 4678259"/>
              <a:gd name="csX15" fmla="*/ 1239255 w 3793618"/>
              <a:gd name="csY15" fmla="*/ 4678259 h 4678259"/>
              <a:gd name="csX16" fmla="*/ 632282 w 3793618"/>
              <a:gd name="csY16" fmla="*/ 4678259 h 4678259"/>
              <a:gd name="csX17" fmla="*/ 0 w 3793618"/>
              <a:gd name="csY17" fmla="*/ 4045977 h 4678259"/>
              <a:gd name="csX18" fmla="*/ 0 w 3793618"/>
              <a:gd name="csY18" fmla="*/ 3329101 h 4678259"/>
              <a:gd name="csX19" fmla="*/ 0 w 3793618"/>
              <a:gd name="csY19" fmla="*/ 2714636 h 4678259"/>
              <a:gd name="csX20" fmla="*/ 0 w 3793618"/>
              <a:gd name="csY20" fmla="*/ 2066034 h 4678259"/>
              <a:gd name="csX21" fmla="*/ 0 w 3793618"/>
              <a:gd name="csY21" fmla="*/ 1349158 h 4678259"/>
              <a:gd name="csX22" fmla="*/ 0 w 3793618"/>
              <a:gd name="csY22" fmla="*/ 632282 h 46782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793618" h="4678259" fill="none" extrusionOk="0">
                <a:moveTo>
                  <a:pt x="0" y="632282"/>
                </a:moveTo>
                <a:cubicBezTo>
                  <a:pt x="705" y="258124"/>
                  <a:pt x="332816" y="12600"/>
                  <a:pt x="632282" y="0"/>
                </a:cubicBezTo>
                <a:cubicBezTo>
                  <a:pt x="770001" y="-25502"/>
                  <a:pt x="1057284" y="8819"/>
                  <a:pt x="1213964" y="0"/>
                </a:cubicBezTo>
                <a:cubicBezTo>
                  <a:pt x="1370644" y="-8819"/>
                  <a:pt x="1728906" y="-8101"/>
                  <a:pt x="1871518" y="0"/>
                </a:cubicBezTo>
                <a:cubicBezTo>
                  <a:pt x="2014130" y="8101"/>
                  <a:pt x="2353641" y="-8150"/>
                  <a:pt x="2529073" y="0"/>
                </a:cubicBezTo>
                <a:cubicBezTo>
                  <a:pt x="2704506" y="8150"/>
                  <a:pt x="3022762" y="-21019"/>
                  <a:pt x="3161336" y="0"/>
                </a:cubicBezTo>
                <a:cubicBezTo>
                  <a:pt x="3540849" y="-57980"/>
                  <a:pt x="3734403" y="264484"/>
                  <a:pt x="3793618" y="632282"/>
                </a:cubicBezTo>
                <a:cubicBezTo>
                  <a:pt x="3785265" y="913849"/>
                  <a:pt x="3807290" y="1029948"/>
                  <a:pt x="3793618" y="1212610"/>
                </a:cubicBezTo>
                <a:cubicBezTo>
                  <a:pt x="3779946" y="1395272"/>
                  <a:pt x="3803476" y="1594088"/>
                  <a:pt x="3793618" y="1895349"/>
                </a:cubicBezTo>
                <a:cubicBezTo>
                  <a:pt x="3783760" y="2196610"/>
                  <a:pt x="3819646" y="2428186"/>
                  <a:pt x="3793618" y="2578088"/>
                </a:cubicBezTo>
                <a:cubicBezTo>
                  <a:pt x="3767590" y="2727990"/>
                  <a:pt x="3772446" y="3034605"/>
                  <a:pt x="3793618" y="3294964"/>
                </a:cubicBezTo>
                <a:cubicBezTo>
                  <a:pt x="3814790" y="3555323"/>
                  <a:pt x="3818701" y="3675254"/>
                  <a:pt x="3793618" y="4045977"/>
                </a:cubicBezTo>
                <a:cubicBezTo>
                  <a:pt x="3753277" y="4428281"/>
                  <a:pt x="3483624" y="4707858"/>
                  <a:pt x="3161336" y="4678259"/>
                </a:cubicBezTo>
                <a:cubicBezTo>
                  <a:pt x="2926325" y="4697488"/>
                  <a:pt x="2741313" y="4662752"/>
                  <a:pt x="2579654" y="4678259"/>
                </a:cubicBezTo>
                <a:cubicBezTo>
                  <a:pt x="2417995" y="4693766"/>
                  <a:pt x="2106258" y="4646681"/>
                  <a:pt x="1896809" y="4678259"/>
                </a:cubicBezTo>
                <a:cubicBezTo>
                  <a:pt x="1687360" y="4709837"/>
                  <a:pt x="1556586" y="4684853"/>
                  <a:pt x="1239255" y="4678259"/>
                </a:cubicBezTo>
                <a:cubicBezTo>
                  <a:pt x="921924" y="4671665"/>
                  <a:pt x="799887" y="4651741"/>
                  <a:pt x="632282" y="4678259"/>
                </a:cubicBezTo>
                <a:cubicBezTo>
                  <a:pt x="335427" y="4654525"/>
                  <a:pt x="-19971" y="4416602"/>
                  <a:pt x="0" y="4045977"/>
                </a:cubicBezTo>
                <a:cubicBezTo>
                  <a:pt x="-26611" y="3861585"/>
                  <a:pt x="25887" y="3646064"/>
                  <a:pt x="0" y="3329101"/>
                </a:cubicBezTo>
                <a:cubicBezTo>
                  <a:pt x="-25887" y="3012138"/>
                  <a:pt x="15746" y="3008754"/>
                  <a:pt x="0" y="2714636"/>
                </a:cubicBezTo>
                <a:cubicBezTo>
                  <a:pt x="-15746" y="2420518"/>
                  <a:pt x="21665" y="2364330"/>
                  <a:pt x="0" y="2066034"/>
                </a:cubicBezTo>
                <a:cubicBezTo>
                  <a:pt x="-21665" y="1767738"/>
                  <a:pt x="-25264" y="1535962"/>
                  <a:pt x="0" y="1349158"/>
                </a:cubicBezTo>
                <a:cubicBezTo>
                  <a:pt x="25264" y="1162354"/>
                  <a:pt x="-15932" y="850839"/>
                  <a:pt x="0" y="632282"/>
                </a:cubicBezTo>
                <a:close/>
              </a:path>
              <a:path w="3793618" h="4678259" stroke="0" extrusionOk="0">
                <a:moveTo>
                  <a:pt x="0" y="632282"/>
                </a:moveTo>
                <a:cubicBezTo>
                  <a:pt x="29270" y="262911"/>
                  <a:pt x="274469" y="53283"/>
                  <a:pt x="632282" y="0"/>
                </a:cubicBezTo>
                <a:cubicBezTo>
                  <a:pt x="805070" y="10220"/>
                  <a:pt x="1016724" y="1702"/>
                  <a:pt x="1289836" y="0"/>
                </a:cubicBezTo>
                <a:cubicBezTo>
                  <a:pt x="1562948" y="-1702"/>
                  <a:pt x="1792121" y="-223"/>
                  <a:pt x="1947390" y="0"/>
                </a:cubicBezTo>
                <a:cubicBezTo>
                  <a:pt x="2102659" y="223"/>
                  <a:pt x="2802319" y="48750"/>
                  <a:pt x="3161336" y="0"/>
                </a:cubicBezTo>
                <a:cubicBezTo>
                  <a:pt x="3517758" y="33627"/>
                  <a:pt x="3818340" y="337319"/>
                  <a:pt x="3793618" y="632282"/>
                </a:cubicBezTo>
                <a:cubicBezTo>
                  <a:pt x="3825357" y="839055"/>
                  <a:pt x="3776592" y="993598"/>
                  <a:pt x="3793618" y="1315021"/>
                </a:cubicBezTo>
                <a:cubicBezTo>
                  <a:pt x="3810644" y="1636444"/>
                  <a:pt x="3788316" y="1843963"/>
                  <a:pt x="3793618" y="1997760"/>
                </a:cubicBezTo>
                <a:cubicBezTo>
                  <a:pt x="3798920" y="2151557"/>
                  <a:pt x="3764889" y="2409887"/>
                  <a:pt x="3793618" y="2748773"/>
                </a:cubicBezTo>
                <a:cubicBezTo>
                  <a:pt x="3822347" y="3087659"/>
                  <a:pt x="3794920" y="3132696"/>
                  <a:pt x="3793618" y="3363238"/>
                </a:cubicBezTo>
                <a:cubicBezTo>
                  <a:pt x="3792316" y="3593781"/>
                  <a:pt x="3777717" y="3867115"/>
                  <a:pt x="3793618" y="4045977"/>
                </a:cubicBezTo>
                <a:cubicBezTo>
                  <a:pt x="3806519" y="4399055"/>
                  <a:pt x="3577083" y="4638850"/>
                  <a:pt x="3161336" y="4678259"/>
                </a:cubicBezTo>
                <a:cubicBezTo>
                  <a:pt x="2846530" y="4690418"/>
                  <a:pt x="2787393" y="4666834"/>
                  <a:pt x="2478491" y="4678259"/>
                </a:cubicBezTo>
                <a:cubicBezTo>
                  <a:pt x="2169589" y="4689684"/>
                  <a:pt x="2161840" y="4700486"/>
                  <a:pt x="1871518" y="4678259"/>
                </a:cubicBezTo>
                <a:cubicBezTo>
                  <a:pt x="1581196" y="4656032"/>
                  <a:pt x="1438602" y="4656300"/>
                  <a:pt x="1239255" y="4678259"/>
                </a:cubicBezTo>
                <a:cubicBezTo>
                  <a:pt x="1039908" y="4700218"/>
                  <a:pt x="767565" y="4654307"/>
                  <a:pt x="632282" y="4678259"/>
                </a:cubicBezTo>
                <a:cubicBezTo>
                  <a:pt x="241876" y="4686880"/>
                  <a:pt x="28692" y="4471856"/>
                  <a:pt x="0" y="4045977"/>
                </a:cubicBezTo>
                <a:cubicBezTo>
                  <a:pt x="-23546" y="3910648"/>
                  <a:pt x="-9501" y="3739781"/>
                  <a:pt x="0" y="3465649"/>
                </a:cubicBezTo>
                <a:cubicBezTo>
                  <a:pt x="9501" y="3191517"/>
                  <a:pt x="883" y="3027748"/>
                  <a:pt x="0" y="2817047"/>
                </a:cubicBezTo>
                <a:cubicBezTo>
                  <a:pt x="-883" y="2606346"/>
                  <a:pt x="-20133" y="2486005"/>
                  <a:pt x="0" y="2236719"/>
                </a:cubicBezTo>
                <a:cubicBezTo>
                  <a:pt x="20133" y="1987433"/>
                  <a:pt x="20608" y="1873374"/>
                  <a:pt x="0" y="1656390"/>
                </a:cubicBezTo>
                <a:cubicBezTo>
                  <a:pt x="-20608" y="1439406"/>
                  <a:pt x="-20841" y="1042337"/>
                  <a:pt x="0" y="6322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b="1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Station 1: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Life cycle builder</a:t>
            </a:r>
          </a:p>
          <a:p>
            <a:pPr algn="ctr"/>
            <a:endParaRPr lang="en-GB" sz="2400" b="1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230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Order the stages of a chicken’s life cycle.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42977F8-4DE7-5A94-F5A2-53CFDDEE2687}"/>
              </a:ext>
            </a:extLst>
          </p:cNvPr>
          <p:cNvSpPr/>
          <p:nvPr/>
        </p:nvSpPr>
        <p:spPr>
          <a:xfrm>
            <a:off x="4153185" y="1722539"/>
            <a:ext cx="3793618" cy="4678259"/>
          </a:xfrm>
          <a:custGeom>
            <a:avLst/>
            <a:gdLst>
              <a:gd name="csX0" fmla="*/ 0 w 3793618"/>
              <a:gd name="csY0" fmla="*/ 632282 h 4678259"/>
              <a:gd name="csX1" fmla="*/ 632282 w 3793618"/>
              <a:gd name="csY1" fmla="*/ 0 h 4678259"/>
              <a:gd name="csX2" fmla="*/ 1213964 w 3793618"/>
              <a:gd name="csY2" fmla="*/ 0 h 4678259"/>
              <a:gd name="csX3" fmla="*/ 1871518 w 3793618"/>
              <a:gd name="csY3" fmla="*/ 0 h 4678259"/>
              <a:gd name="csX4" fmla="*/ 2529073 w 3793618"/>
              <a:gd name="csY4" fmla="*/ 0 h 4678259"/>
              <a:gd name="csX5" fmla="*/ 3161336 w 3793618"/>
              <a:gd name="csY5" fmla="*/ 0 h 4678259"/>
              <a:gd name="csX6" fmla="*/ 3793618 w 3793618"/>
              <a:gd name="csY6" fmla="*/ 632282 h 4678259"/>
              <a:gd name="csX7" fmla="*/ 3793618 w 3793618"/>
              <a:gd name="csY7" fmla="*/ 1212610 h 4678259"/>
              <a:gd name="csX8" fmla="*/ 3793618 w 3793618"/>
              <a:gd name="csY8" fmla="*/ 1895349 h 4678259"/>
              <a:gd name="csX9" fmla="*/ 3793618 w 3793618"/>
              <a:gd name="csY9" fmla="*/ 2578088 h 4678259"/>
              <a:gd name="csX10" fmla="*/ 3793618 w 3793618"/>
              <a:gd name="csY10" fmla="*/ 3294964 h 4678259"/>
              <a:gd name="csX11" fmla="*/ 3793618 w 3793618"/>
              <a:gd name="csY11" fmla="*/ 4045977 h 4678259"/>
              <a:gd name="csX12" fmla="*/ 3161336 w 3793618"/>
              <a:gd name="csY12" fmla="*/ 4678259 h 4678259"/>
              <a:gd name="csX13" fmla="*/ 2579654 w 3793618"/>
              <a:gd name="csY13" fmla="*/ 4678259 h 4678259"/>
              <a:gd name="csX14" fmla="*/ 1896809 w 3793618"/>
              <a:gd name="csY14" fmla="*/ 4678259 h 4678259"/>
              <a:gd name="csX15" fmla="*/ 1239255 w 3793618"/>
              <a:gd name="csY15" fmla="*/ 4678259 h 4678259"/>
              <a:gd name="csX16" fmla="*/ 632282 w 3793618"/>
              <a:gd name="csY16" fmla="*/ 4678259 h 4678259"/>
              <a:gd name="csX17" fmla="*/ 0 w 3793618"/>
              <a:gd name="csY17" fmla="*/ 4045977 h 4678259"/>
              <a:gd name="csX18" fmla="*/ 0 w 3793618"/>
              <a:gd name="csY18" fmla="*/ 3329101 h 4678259"/>
              <a:gd name="csX19" fmla="*/ 0 w 3793618"/>
              <a:gd name="csY19" fmla="*/ 2714636 h 4678259"/>
              <a:gd name="csX20" fmla="*/ 0 w 3793618"/>
              <a:gd name="csY20" fmla="*/ 2066034 h 4678259"/>
              <a:gd name="csX21" fmla="*/ 0 w 3793618"/>
              <a:gd name="csY21" fmla="*/ 1349158 h 4678259"/>
              <a:gd name="csX22" fmla="*/ 0 w 3793618"/>
              <a:gd name="csY22" fmla="*/ 632282 h 46782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793618" h="4678259" fill="none" extrusionOk="0">
                <a:moveTo>
                  <a:pt x="0" y="632282"/>
                </a:moveTo>
                <a:cubicBezTo>
                  <a:pt x="705" y="258124"/>
                  <a:pt x="332816" y="12600"/>
                  <a:pt x="632282" y="0"/>
                </a:cubicBezTo>
                <a:cubicBezTo>
                  <a:pt x="770001" y="-25502"/>
                  <a:pt x="1057284" y="8819"/>
                  <a:pt x="1213964" y="0"/>
                </a:cubicBezTo>
                <a:cubicBezTo>
                  <a:pt x="1370644" y="-8819"/>
                  <a:pt x="1728906" y="-8101"/>
                  <a:pt x="1871518" y="0"/>
                </a:cubicBezTo>
                <a:cubicBezTo>
                  <a:pt x="2014130" y="8101"/>
                  <a:pt x="2353641" y="-8150"/>
                  <a:pt x="2529073" y="0"/>
                </a:cubicBezTo>
                <a:cubicBezTo>
                  <a:pt x="2704506" y="8150"/>
                  <a:pt x="3022762" y="-21019"/>
                  <a:pt x="3161336" y="0"/>
                </a:cubicBezTo>
                <a:cubicBezTo>
                  <a:pt x="3540849" y="-57980"/>
                  <a:pt x="3734403" y="264484"/>
                  <a:pt x="3793618" y="632282"/>
                </a:cubicBezTo>
                <a:cubicBezTo>
                  <a:pt x="3785265" y="913849"/>
                  <a:pt x="3807290" y="1029948"/>
                  <a:pt x="3793618" y="1212610"/>
                </a:cubicBezTo>
                <a:cubicBezTo>
                  <a:pt x="3779946" y="1395272"/>
                  <a:pt x="3803476" y="1594088"/>
                  <a:pt x="3793618" y="1895349"/>
                </a:cubicBezTo>
                <a:cubicBezTo>
                  <a:pt x="3783760" y="2196610"/>
                  <a:pt x="3819646" y="2428186"/>
                  <a:pt x="3793618" y="2578088"/>
                </a:cubicBezTo>
                <a:cubicBezTo>
                  <a:pt x="3767590" y="2727990"/>
                  <a:pt x="3772446" y="3034605"/>
                  <a:pt x="3793618" y="3294964"/>
                </a:cubicBezTo>
                <a:cubicBezTo>
                  <a:pt x="3814790" y="3555323"/>
                  <a:pt x="3818701" y="3675254"/>
                  <a:pt x="3793618" y="4045977"/>
                </a:cubicBezTo>
                <a:cubicBezTo>
                  <a:pt x="3753277" y="4428281"/>
                  <a:pt x="3483624" y="4707858"/>
                  <a:pt x="3161336" y="4678259"/>
                </a:cubicBezTo>
                <a:cubicBezTo>
                  <a:pt x="2926325" y="4697488"/>
                  <a:pt x="2741313" y="4662752"/>
                  <a:pt x="2579654" y="4678259"/>
                </a:cubicBezTo>
                <a:cubicBezTo>
                  <a:pt x="2417995" y="4693766"/>
                  <a:pt x="2106258" y="4646681"/>
                  <a:pt x="1896809" y="4678259"/>
                </a:cubicBezTo>
                <a:cubicBezTo>
                  <a:pt x="1687360" y="4709837"/>
                  <a:pt x="1556586" y="4684853"/>
                  <a:pt x="1239255" y="4678259"/>
                </a:cubicBezTo>
                <a:cubicBezTo>
                  <a:pt x="921924" y="4671665"/>
                  <a:pt x="799887" y="4651741"/>
                  <a:pt x="632282" y="4678259"/>
                </a:cubicBezTo>
                <a:cubicBezTo>
                  <a:pt x="335427" y="4654525"/>
                  <a:pt x="-19971" y="4416602"/>
                  <a:pt x="0" y="4045977"/>
                </a:cubicBezTo>
                <a:cubicBezTo>
                  <a:pt x="-26611" y="3861585"/>
                  <a:pt x="25887" y="3646064"/>
                  <a:pt x="0" y="3329101"/>
                </a:cubicBezTo>
                <a:cubicBezTo>
                  <a:pt x="-25887" y="3012138"/>
                  <a:pt x="15746" y="3008754"/>
                  <a:pt x="0" y="2714636"/>
                </a:cubicBezTo>
                <a:cubicBezTo>
                  <a:pt x="-15746" y="2420518"/>
                  <a:pt x="21665" y="2364330"/>
                  <a:pt x="0" y="2066034"/>
                </a:cubicBezTo>
                <a:cubicBezTo>
                  <a:pt x="-21665" y="1767738"/>
                  <a:pt x="-25264" y="1535962"/>
                  <a:pt x="0" y="1349158"/>
                </a:cubicBezTo>
                <a:cubicBezTo>
                  <a:pt x="25264" y="1162354"/>
                  <a:pt x="-15932" y="850839"/>
                  <a:pt x="0" y="632282"/>
                </a:cubicBezTo>
                <a:close/>
              </a:path>
              <a:path w="3793618" h="4678259" stroke="0" extrusionOk="0">
                <a:moveTo>
                  <a:pt x="0" y="632282"/>
                </a:moveTo>
                <a:cubicBezTo>
                  <a:pt x="29270" y="262911"/>
                  <a:pt x="274469" y="53283"/>
                  <a:pt x="632282" y="0"/>
                </a:cubicBezTo>
                <a:cubicBezTo>
                  <a:pt x="805070" y="10220"/>
                  <a:pt x="1016724" y="1702"/>
                  <a:pt x="1289836" y="0"/>
                </a:cubicBezTo>
                <a:cubicBezTo>
                  <a:pt x="1562948" y="-1702"/>
                  <a:pt x="1792121" y="-223"/>
                  <a:pt x="1947390" y="0"/>
                </a:cubicBezTo>
                <a:cubicBezTo>
                  <a:pt x="2102659" y="223"/>
                  <a:pt x="2802319" y="48750"/>
                  <a:pt x="3161336" y="0"/>
                </a:cubicBezTo>
                <a:cubicBezTo>
                  <a:pt x="3517758" y="33627"/>
                  <a:pt x="3818340" y="337319"/>
                  <a:pt x="3793618" y="632282"/>
                </a:cubicBezTo>
                <a:cubicBezTo>
                  <a:pt x="3825357" y="839055"/>
                  <a:pt x="3776592" y="993598"/>
                  <a:pt x="3793618" y="1315021"/>
                </a:cubicBezTo>
                <a:cubicBezTo>
                  <a:pt x="3810644" y="1636444"/>
                  <a:pt x="3788316" y="1843963"/>
                  <a:pt x="3793618" y="1997760"/>
                </a:cubicBezTo>
                <a:cubicBezTo>
                  <a:pt x="3798920" y="2151557"/>
                  <a:pt x="3764889" y="2409887"/>
                  <a:pt x="3793618" y="2748773"/>
                </a:cubicBezTo>
                <a:cubicBezTo>
                  <a:pt x="3822347" y="3087659"/>
                  <a:pt x="3794920" y="3132696"/>
                  <a:pt x="3793618" y="3363238"/>
                </a:cubicBezTo>
                <a:cubicBezTo>
                  <a:pt x="3792316" y="3593781"/>
                  <a:pt x="3777717" y="3867115"/>
                  <a:pt x="3793618" y="4045977"/>
                </a:cubicBezTo>
                <a:cubicBezTo>
                  <a:pt x="3806519" y="4399055"/>
                  <a:pt x="3577083" y="4638850"/>
                  <a:pt x="3161336" y="4678259"/>
                </a:cubicBezTo>
                <a:cubicBezTo>
                  <a:pt x="2846530" y="4690418"/>
                  <a:pt x="2787393" y="4666834"/>
                  <a:pt x="2478491" y="4678259"/>
                </a:cubicBezTo>
                <a:cubicBezTo>
                  <a:pt x="2169589" y="4689684"/>
                  <a:pt x="2161840" y="4700486"/>
                  <a:pt x="1871518" y="4678259"/>
                </a:cubicBezTo>
                <a:cubicBezTo>
                  <a:pt x="1581196" y="4656032"/>
                  <a:pt x="1438602" y="4656300"/>
                  <a:pt x="1239255" y="4678259"/>
                </a:cubicBezTo>
                <a:cubicBezTo>
                  <a:pt x="1039908" y="4700218"/>
                  <a:pt x="767565" y="4654307"/>
                  <a:pt x="632282" y="4678259"/>
                </a:cubicBezTo>
                <a:cubicBezTo>
                  <a:pt x="241876" y="4686880"/>
                  <a:pt x="28692" y="4471856"/>
                  <a:pt x="0" y="4045977"/>
                </a:cubicBezTo>
                <a:cubicBezTo>
                  <a:pt x="-23546" y="3910648"/>
                  <a:pt x="-9501" y="3739781"/>
                  <a:pt x="0" y="3465649"/>
                </a:cubicBezTo>
                <a:cubicBezTo>
                  <a:pt x="9501" y="3191517"/>
                  <a:pt x="883" y="3027748"/>
                  <a:pt x="0" y="2817047"/>
                </a:cubicBezTo>
                <a:cubicBezTo>
                  <a:pt x="-883" y="2606346"/>
                  <a:pt x="-20133" y="2486005"/>
                  <a:pt x="0" y="2236719"/>
                </a:cubicBezTo>
                <a:cubicBezTo>
                  <a:pt x="20133" y="1987433"/>
                  <a:pt x="20608" y="1873374"/>
                  <a:pt x="0" y="1656390"/>
                </a:cubicBezTo>
                <a:cubicBezTo>
                  <a:pt x="-20608" y="1439406"/>
                  <a:pt x="-20841" y="1042337"/>
                  <a:pt x="0" y="6322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b="1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Station 2: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Mystery egg</a:t>
            </a:r>
          </a:p>
          <a:p>
            <a:pPr algn="ctr"/>
            <a:endParaRPr lang="en-GB" sz="240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230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Crack open the eggs and see what’s inside. Can you tell what part of a chicken’s life cycle the object represents? Match the labels to the object.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5AF556-CFCF-F5CE-5754-6DA5F1C28853}"/>
              </a:ext>
            </a:extLst>
          </p:cNvPr>
          <p:cNvSpPr/>
          <p:nvPr/>
        </p:nvSpPr>
        <p:spPr>
          <a:xfrm>
            <a:off x="8114280" y="1722539"/>
            <a:ext cx="3793618" cy="4678258"/>
          </a:xfrm>
          <a:custGeom>
            <a:avLst/>
            <a:gdLst>
              <a:gd name="csX0" fmla="*/ 0 w 3793618"/>
              <a:gd name="csY0" fmla="*/ 632282 h 4678258"/>
              <a:gd name="csX1" fmla="*/ 632282 w 3793618"/>
              <a:gd name="csY1" fmla="*/ 0 h 4678258"/>
              <a:gd name="csX2" fmla="*/ 1213964 w 3793618"/>
              <a:gd name="csY2" fmla="*/ 0 h 4678258"/>
              <a:gd name="csX3" fmla="*/ 1871518 w 3793618"/>
              <a:gd name="csY3" fmla="*/ 0 h 4678258"/>
              <a:gd name="csX4" fmla="*/ 2529073 w 3793618"/>
              <a:gd name="csY4" fmla="*/ 0 h 4678258"/>
              <a:gd name="csX5" fmla="*/ 3161336 w 3793618"/>
              <a:gd name="csY5" fmla="*/ 0 h 4678258"/>
              <a:gd name="csX6" fmla="*/ 3793618 w 3793618"/>
              <a:gd name="csY6" fmla="*/ 632282 h 4678258"/>
              <a:gd name="csX7" fmla="*/ 3793618 w 3793618"/>
              <a:gd name="csY7" fmla="*/ 1212610 h 4678258"/>
              <a:gd name="csX8" fmla="*/ 3793618 w 3793618"/>
              <a:gd name="csY8" fmla="*/ 1895349 h 4678258"/>
              <a:gd name="csX9" fmla="*/ 3793618 w 3793618"/>
              <a:gd name="csY9" fmla="*/ 2578088 h 4678258"/>
              <a:gd name="csX10" fmla="*/ 3793618 w 3793618"/>
              <a:gd name="csY10" fmla="*/ 3294963 h 4678258"/>
              <a:gd name="csX11" fmla="*/ 3793618 w 3793618"/>
              <a:gd name="csY11" fmla="*/ 4045976 h 4678258"/>
              <a:gd name="csX12" fmla="*/ 3161336 w 3793618"/>
              <a:gd name="csY12" fmla="*/ 4678258 h 4678258"/>
              <a:gd name="csX13" fmla="*/ 2579654 w 3793618"/>
              <a:gd name="csY13" fmla="*/ 4678258 h 4678258"/>
              <a:gd name="csX14" fmla="*/ 1896809 w 3793618"/>
              <a:gd name="csY14" fmla="*/ 4678258 h 4678258"/>
              <a:gd name="csX15" fmla="*/ 1239255 w 3793618"/>
              <a:gd name="csY15" fmla="*/ 4678258 h 4678258"/>
              <a:gd name="csX16" fmla="*/ 632282 w 3793618"/>
              <a:gd name="csY16" fmla="*/ 4678258 h 4678258"/>
              <a:gd name="csX17" fmla="*/ 0 w 3793618"/>
              <a:gd name="csY17" fmla="*/ 4045976 h 4678258"/>
              <a:gd name="csX18" fmla="*/ 0 w 3793618"/>
              <a:gd name="csY18" fmla="*/ 3329100 h 4678258"/>
              <a:gd name="csX19" fmla="*/ 0 w 3793618"/>
              <a:gd name="csY19" fmla="*/ 2714635 h 4678258"/>
              <a:gd name="csX20" fmla="*/ 0 w 3793618"/>
              <a:gd name="csY20" fmla="*/ 2066033 h 4678258"/>
              <a:gd name="csX21" fmla="*/ 0 w 3793618"/>
              <a:gd name="csY21" fmla="*/ 1349158 h 4678258"/>
              <a:gd name="csX22" fmla="*/ 0 w 3793618"/>
              <a:gd name="csY22" fmla="*/ 632282 h 46782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793618" h="4678258" fill="none" extrusionOk="0">
                <a:moveTo>
                  <a:pt x="0" y="632282"/>
                </a:moveTo>
                <a:cubicBezTo>
                  <a:pt x="705" y="258124"/>
                  <a:pt x="332816" y="12600"/>
                  <a:pt x="632282" y="0"/>
                </a:cubicBezTo>
                <a:cubicBezTo>
                  <a:pt x="770001" y="-25502"/>
                  <a:pt x="1057284" y="8819"/>
                  <a:pt x="1213964" y="0"/>
                </a:cubicBezTo>
                <a:cubicBezTo>
                  <a:pt x="1370644" y="-8819"/>
                  <a:pt x="1728906" y="-8101"/>
                  <a:pt x="1871518" y="0"/>
                </a:cubicBezTo>
                <a:cubicBezTo>
                  <a:pt x="2014130" y="8101"/>
                  <a:pt x="2353641" y="-8150"/>
                  <a:pt x="2529073" y="0"/>
                </a:cubicBezTo>
                <a:cubicBezTo>
                  <a:pt x="2704506" y="8150"/>
                  <a:pt x="3022762" y="-21019"/>
                  <a:pt x="3161336" y="0"/>
                </a:cubicBezTo>
                <a:cubicBezTo>
                  <a:pt x="3540849" y="-57980"/>
                  <a:pt x="3734403" y="264484"/>
                  <a:pt x="3793618" y="632282"/>
                </a:cubicBezTo>
                <a:cubicBezTo>
                  <a:pt x="3785265" y="913849"/>
                  <a:pt x="3807290" y="1029948"/>
                  <a:pt x="3793618" y="1212610"/>
                </a:cubicBezTo>
                <a:cubicBezTo>
                  <a:pt x="3779946" y="1395272"/>
                  <a:pt x="3803476" y="1594088"/>
                  <a:pt x="3793618" y="1895349"/>
                </a:cubicBezTo>
                <a:cubicBezTo>
                  <a:pt x="3783760" y="2196610"/>
                  <a:pt x="3819646" y="2428186"/>
                  <a:pt x="3793618" y="2578088"/>
                </a:cubicBezTo>
                <a:cubicBezTo>
                  <a:pt x="3767590" y="2727990"/>
                  <a:pt x="3768312" y="3036101"/>
                  <a:pt x="3793618" y="3294963"/>
                </a:cubicBezTo>
                <a:cubicBezTo>
                  <a:pt x="3818924" y="3553825"/>
                  <a:pt x="3818701" y="3675253"/>
                  <a:pt x="3793618" y="4045976"/>
                </a:cubicBezTo>
                <a:cubicBezTo>
                  <a:pt x="3753277" y="4428280"/>
                  <a:pt x="3483624" y="4707857"/>
                  <a:pt x="3161336" y="4678258"/>
                </a:cubicBezTo>
                <a:cubicBezTo>
                  <a:pt x="2926325" y="4697487"/>
                  <a:pt x="2741313" y="4662751"/>
                  <a:pt x="2579654" y="4678258"/>
                </a:cubicBezTo>
                <a:cubicBezTo>
                  <a:pt x="2417995" y="4693765"/>
                  <a:pt x="2106258" y="4646680"/>
                  <a:pt x="1896809" y="4678258"/>
                </a:cubicBezTo>
                <a:cubicBezTo>
                  <a:pt x="1687360" y="4709836"/>
                  <a:pt x="1556586" y="4684852"/>
                  <a:pt x="1239255" y="4678258"/>
                </a:cubicBezTo>
                <a:cubicBezTo>
                  <a:pt x="921924" y="4671664"/>
                  <a:pt x="799887" y="4651740"/>
                  <a:pt x="632282" y="4678258"/>
                </a:cubicBezTo>
                <a:cubicBezTo>
                  <a:pt x="335427" y="4654524"/>
                  <a:pt x="-19971" y="4416601"/>
                  <a:pt x="0" y="4045976"/>
                </a:cubicBezTo>
                <a:cubicBezTo>
                  <a:pt x="-26611" y="3861584"/>
                  <a:pt x="25887" y="3646063"/>
                  <a:pt x="0" y="3329100"/>
                </a:cubicBezTo>
                <a:cubicBezTo>
                  <a:pt x="-25887" y="3012137"/>
                  <a:pt x="15746" y="3008753"/>
                  <a:pt x="0" y="2714635"/>
                </a:cubicBezTo>
                <a:cubicBezTo>
                  <a:pt x="-15746" y="2420517"/>
                  <a:pt x="21665" y="2364329"/>
                  <a:pt x="0" y="2066033"/>
                </a:cubicBezTo>
                <a:cubicBezTo>
                  <a:pt x="-21665" y="1767737"/>
                  <a:pt x="-24767" y="1531864"/>
                  <a:pt x="0" y="1349158"/>
                </a:cubicBezTo>
                <a:cubicBezTo>
                  <a:pt x="24767" y="1166452"/>
                  <a:pt x="-15932" y="850839"/>
                  <a:pt x="0" y="632282"/>
                </a:cubicBezTo>
                <a:close/>
              </a:path>
              <a:path w="3793618" h="4678258" stroke="0" extrusionOk="0">
                <a:moveTo>
                  <a:pt x="0" y="632282"/>
                </a:moveTo>
                <a:cubicBezTo>
                  <a:pt x="29270" y="262911"/>
                  <a:pt x="274469" y="53283"/>
                  <a:pt x="632282" y="0"/>
                </a:cubicBezTo>
                <a:cubicBezTo>
                  <a:pt x="805070" y="10220"/>
                  <a:pt x="1016724" y="1702"/>
                  <a:pt x="1289836" y="0"/>
                </a:cubicBezTo>
                <a:cubicBezTo>
                  <a:pt x="1562948" y="-1702"/>
                  <a:pt x="1792121" y="-223"/>
                  <a:pt x="1947390" y="0"/>
                </a:cubicBezTo>
                <a:cubicBezTo>
                  <a:pt x="2102659" y="223"/>
                  <a:pt x="2802319" y="48750"/>
                  <a:pt x="3161336" y="0"/>
                </a:cubicBezTo>
                <a:cubicBezTo>
                  <a:pt x="3517758" y="33627"/>
                  <a:pt x="3818340" y="337319"/>
                  <a:pt x="3793618" y="632282"/>
                </a:cubicBezTo>
                <a:cubicBezTo>
                  <a:pt x="3825357" y="839055"/>
                  <a:pt x="3776592" y="993598"/>
                  <a:pt x="3793618" y="1315021"/>
                </a:cubicBezTo>
                <a:cubicBezTo>
                  <a:pt x="3810644" y="1636444"/>
                  <a:pt x="3788316" y="1843963"/>
                  <a:pt x="3793618" y="1997760"/>
                </a:cubicBezTo>
                <a:cubicBezTo>
                  <a:pt x="3798920" y="2151557"/>
                  <a:pt x="3759911" y="2410639"/>
                  <a:pt x="3793618" y="2748772"/>
                </a:cubicBezTo>
                <a:cubicBezTo>
                  <a:pt x="3827325" y="3086905"/>
                  <a:pt x="3794920" y="3132695"/>
                  <a:pt x="3793618" y="3363237"/>
                </a:cubicBezTo>
                <a:cubicBezTo>
                  <a:pt x="3792316" y="3593780"/>
                  <a:pt x="3777717" y="3867114"/>
                  <a:pt x="3793618" y="4045976"/>
                </a:cubicBezTo>
                <a:cubicBezTo>
                  <a:pt x="3806519" y="4399054"/>
                  <a:pt x="3577083" y="4638849"/>
                  <a:pt x="3161336" y="4678258"/>
                </a:cubicBezTo>
                <a:cubicBezTo>
                  <a:pt x="2846530" y="4690417"/>
                  <a:pt x="2787393" y="4666833"/>
                  <a:pt x="2478491" y="4678258"/>
                </a:cubicBezTo>
                <a:cubicBezTo>
                  <a:pt x="2169589" y="4689683"/>
                  <a:pt x="2161840" y="4700485"/>
                  <a:pt x="1871518" y="4678258"/>
                </a:cubicBezTo>
                <a:cubicBezTo>
                  <a:pt x="1581196" y="4656031"/>
                  <a:pt x="1438602" y="4656299"/>
                  <a:pt x="1239255" y="4678258"/>
                </a:cubicBezTo>
                <a:cubicBezTo>
                  <a:pt x="1039908" y="4700217"/>
                  <a:pt x="767565" y="4654306"/>
                  <a:pt x="632282" y="4678258"/>
                </a:cubicBezTo>
                <a:cubicBezTo>
                  <a:pt x="241876" y="4686879"/>
                  <a:pt x="28692" y="4471855"/>
                  <a:pt x="0" y="4045976"/>
                </a:cubicBezTo>
                <a:cubicBezTo>
                  <a:pt x="-23546" y="3910647"/>
                  <a:pt x="-9501" y="3739780"/>
                  <a:pt x="0" y="3465648"/>
                </a:cubicBezTo>
                <a:cubicBezTo>
                  <a:pt x="9501" y="3191516"/>
                  <a:pt x="883" y="3027747"/>
                  <a:pt x="0" y="2817046"/>
                </a:cubicBezTo>
                <a:cubicBezTo>
                  <a:pt x="-883" y="2606345"/>
                  <a:pt x="-20133" y="2486004"/>
                  <a:pt x="0" y="2236718"/>
                </a:cubicBezTo>
                <a:cubicBezTo>
                  <a:pt x="20133" y="1987432"/>
                  <a:pt x="21081" y="1871061"/>
                  <a:pt x="0" y="1656390"/>
                </a:cubicBezTo>
                <a:cubicBezTo>
                  <a:pt x="-21081" y="1441719"/>
                  <a:pt x="-20841" y="1042337"/>
                  <a:pt x="0" y="6322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b="1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Station 3: 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Invest-egg-</a:t>
            </a:r>
            <a:r>
              <a:rPr lang="en-GB" sz="2400" b="1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ation</a:t>
            </a:r>
            <a:endParaRPr lang="en-GB" sz="2400" b="1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en-GB" sz="240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230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Take a look at the eggs and think about what you notice. Are they different or the same? Which egg do you think belongs to each animal? </a:t>
            </a:r>
          </a:p>
        </p:txBody>
      </p:sp>
    </p:spTree>
    <p:extLst>
      <p:ext uri="{BB962C8B-B14F-4D97-AF65-F5344CB8AC3E}">
        <p14:creationId xmlns:p14="http://schemas.microsoft.com/office/powerpoint/2010/main" val="31789343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A5E5-7FDE-45CD-1ED1-B7A56A1E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4798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Cracking quiz</a:t>
            </a:r>
            <a:endParaRPr lang="en-GB" dirty="0">
              <a:latin typeface="Bradley Hand IT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50EF-4D5C-D987-4E44-6868CD23C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344947"/>
            <a:ext cx="7353300" cy="13382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We're going to finish the lesson with a quickfire cracking quiz to test what you have learned today. </a:t>
            </a:r>
          </a:p>
          <a:p>
            <a:pPr marL="0" indent="0"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15844C0A-A155-A07E-CE69-ECC259454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4724FD-FC27-A9AC-F449-96CE7A2D9DDD}"/>
              </a:ext>
            </a:extLst>
          </p:cNvPr>
          <p:cNvSpPr txBox="1">
            <a:spLocks/>
          </p:cNvSpPr>
          <p:nvPr/>
        </p:nvSpPr>
        <p:spPr>
          <a:xfrm>
            <a:off x="803274" y="3235227"/>
            <a:ext cx="2165393" cy="6691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rgbClr val="E03F33"/>
                </a:solidFill>
                <a:latin typeface="Poppins" pitchFamily="2" charset="77"/>
                <a:cs typeface="Poppins" pitchFamily="2" charset="77"/>
              </a:rPr>
              <a:t>Question 1:                                 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CD098D-8693-A3C0-73DE-838A7557308F}"/>
              </a:ext>
            </a:extLst>
          </p:cNvPr>
          <p:cNvSpPr txBox="1">
            <a:spLocks/>
          </p:cNvSpPr>
          <p:nvPr/>
        </p:nvSpPr>
        <p:spPr>
          <a:xfrm>
            <a:off x="803274" y="3856342"/>
            <a:ext cx="5788026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Name one animal that hatches from an egg. 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16252F-182C-3B6A-4B7D-2C8D7B04BEC1}"/>
              </a:ext>
            </a:extLst>
          </p:cNvPr>
          <p:cNvSpPr txBox="1">
            <a:spLocks/>
          </p:cNvSpPr>
          <p:nvPr/>
        </p:nvSpPr>
        <p:spPr>
          <a:xfrm>
            <a:off x="803275" y="5194634"/>
            <a:ext cx="7353300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Birds, snakes, fish. Lots and lots and lots!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B5069-E6F7-04B8-3808-EF1EB4D6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r="16333"/>
          <a:stretch/>
        </p:blipFill>
        <p:spPr>
          <a:xfrm>
            <a:off x="7266110" y="2148378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C083FA-FF29-F7BE-7B0F-38267265A76F}"/>
              </a:ext>
            </a:extLst>
          </p:cNvPr>
          <p:cNvSpPr txBox="1">
            <a:spLocks/>
          </p:cNvSpPr>
          <p:nvPr/>
        </p:nvSpPr>
        <p:spPr>
          <a:xfrm>
            <a:off x="803275" y="9125949"/>
            <a:ext cx="5788025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happens inside the hen’s egg before it hatches?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F48B4A2-3F03-B866-2F8C-735E4B651224}"/>
              </a:ext>
            </a:extLst>
          </p:cNvPr>
          <p:cNvSpPr txBox="1">
            <a:spLocks/>
          </p:cNvSpPr>
          <p:nvPr/>
        </p:nvSpPr>
        <p:spPr>
          <a:xfrm>
            <a:off x="803275" y="10464241"/>
            <a:ext cx="7353300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The chick develops and grows.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3FE611-DC2E-2483-1958-F9FCD882B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831" r="14682" b="48190"/>
          <a:stretch>
            <a:fillRect/>
          </a:stretch>
        </p:blipFill>
        <p:spPr>
          <a:xfrm>
            <a:off x="7723310" y="7513845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760956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A824-B37E-61A1-65F5-503AFABBF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80E4-4D2B-8ED1-631A-C14FF27B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4798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Cracking quiz</a:t>
            </a:r>
            <a:endParaRPr lang="en-GB" dirty="0">
              <a:latin typeface="Bradley Hand ITC"/>
            </a:endParaRP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93F8DB0E-92F7-01EC-2D27-060C8B1D4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4B4D1E-35C2-5F0F-07B4-71FB0E748666}"/>
              </a:ext>
            </a:extLst>
          </p:cNvPr>
          <p:cNvSpPr txBox="1">
            <a:spLocks/>
          </p:cNvSpPr>
          <p:nvPr/>
        </p:nvSpPr>
        <p:spPr>
          <a:xfrm>
            <a:off x="803275" y="2378311"/>
            <a:ext cx="2513011" cy="6691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rgbClr val="E03F33"/>
                </a:solidFill>
                <a:latin typeface="Poppins" pitchFamily="2" charset="77"/>
                <a:cs typeface="Poppins" pitchFamily="2" charset="77"/>
              </a:rPr>
              <a:t>Question 2:                                 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9640B9-9D58-A9A0-610D-BC714805C7F8}"/>
              </a:ext>
            </a:extLst>
          </p:cNvPr>
          <p:cNvSpPr txBox="1">
            <a:spLocks/>
          </p:cNvSpPr>
          <p:nvPr/>
        </p:nvSpPr>
        <p:spPr>
          <a:xfrm>
            <a:off x="803275" y="2966657"/>
            <a:ext cx="5788025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happens inside the hen’s egg before it hatches?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90E589-9BD6-69FD-5F5A-2BF25F779F5C}"/>
              </a:ext>
            </a:extLst>
          </p:cNvPr>
          <p:cNvSpPr txBox="1">
            <a:spLocks/>
          </p:cNvSpPr>
          <p:nvPr/>
        </p:nvSpPr>
        <p:spPr>
          <a:xfrm>
            <a:off x="803275" y="4304949"/>
            <a:ext cx="7353300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The chick develops and grows.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3CE1D-B7C4-821D-E94B-6D94ED26F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831" r="14682" b="48190"/>
          <a:stretch>
            <a:fillRect/>
          </a:stretch>
        </p:blipFill>
        <p:spPr>
          <a:xfrm>
            <a:off x="7723310" y="1354553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369005-780E-F8CA-88C1-CBC253433678}"/>
              </a:ext>
            </a:extLst>
          </p:cNvPr>
          <p:cNvSpPr txBox="1">
            <a:spLocks/>
          </p:cNvSpPr>
          <p:nvPr/>
        </p:nvSpPr>
        <p:spPr>
          <a:xfrm>
            <a:off x="803275" y="-3120955"/>
            <a:ext cx="5788025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Name one animal that hatches from an egg. 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2FCBCEC-AB2F-146B-E68D-1C1F7000F796}"/>
              </a:ext>
            </a:extLst>
          </p:cNvPr>
          <p:cNvSpPr txBox="1">
            <a:spLocks/>
          </p:cNvSpPr>
          <p:nvPr/>
        </p:nvSpPr>
        <p:spPr>
          <a:xfrm>
            <a:off x="803275" y="-1782663"/>
            <a:ext cx="7353300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Birds, snakes, fish. Lots and lots and lots!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59DD99-6EFB-87E6-73B3-5CC96737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r="16333"/>
          <a:stretch/>
        </p:blipFill>
        <p:spPr>
          <a:xfrm>
            <a:off x="7266110" y="-4478191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A002216-6BBF-EBC2-779F-DC060C95AF32}"/>
              </a:ext>
            </a:extLst>
          </p:cNvPr>
          <p:cNvSpPr txBox="1">
            <a:spLocks/>
          </p:cNvSpPr>
          <p:nvPr/>
        </p:nvSpPr>
        <p:spPr>
          <a:xfrm>
            <a:off x="803275" y="9053354"/>
            <a:ext cx="5595938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word is used when the baby first comes out it’s egg?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A9FDC5-32FD-8922-C108-80FDD2E949B7}"/>
              </a:ext>
            </a:extLst>
          </p:cNvPr>
          <p:cNvSpPr txBox="1">
            <a:spLocks/>
          </p:cNvSpPr>
          <p:nvPr/>
        </p:nvSpPr>
        <p:spPr>
          <a:xfrm>
            <a:off x="803275" y="10391646"/>
            <a:ext cx="7161213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Chick or hatchling.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8C332E-E1C3-3868-4A4D-7BD1FB4D2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6" r="18768" b="13539"/>
          <a:stretch>
            <a:fillRect/>
          </a:stretch>
        </p:blipFill>
        <p:spPr>
          <a:xfrm>
            <a:off x="7531223" y="7441250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00848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4AF5B-1448-3974-7BBA-F89526FA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08C1-7EC9-2C7D-1B4E-100B40A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247984"/>
            <a:ext cx="10515601" cy="1325563"/>
          </a:xfrm>
        </p:spPr>
        <p:txBody>
          <a:bodyPr/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Cracking quiz</a:t>
            </a:r>
            <a:endParaRPr lang="en-GB" dirty="0">
              <a:latin typeface="Bradley Hand ITC"/>
            </a:endParaRP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E562AFCA-0E71-B35D-ED46-783B41B25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1B92A4-6DBC-8C0E-AF1A-E8EE2F7C528B}"/>
              </a:ext>
            </a:extLst>
          </p:cNvPr>
          <p:cNvSpPr txBox="1">
            <a:spLocks/>
          </p:cNvSpPr>
          <p:nvPr/>
        </p:nvSpPr>
        <p:spPr>
          <a:xfrm>
            <a:off x="803274" y="2345542"/>
            <a:ext cx="2641383" cy="6691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rgbClr val="E03F33"/>
                </a:solidFill>
                <a:latin typeface="Poppins" pitchFamily="2" charset="77"/>
                <a:cs typeface="Poppins" pitchFamily="2" charset="77"/>
              </a:rPr>
              <a:t>Question 3:                                 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239238-6325-3518-D531-7A2DEACED7A6}"/>
              </a:ext>
            </a:extLst>
          </p:cNvPr>
          <p:cNvSpPr txBox="1">
            <a:spLocks/>
          </p:cNvSpPr>
          <p:nvPr/>
        </p:nvSpPr>
        <p:spPr>
          <a:xfrm>
            <a:off x="803274" y="2966657"/>
            <a:ext cx="5788026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latin typeface="Poppins"/>
                <a:cs typeface="Poppins"/>
              </a:rPr>
              <a:t>What word is used when the baby first comes out of its egg?</a:t>
            </a:r>
            <a:endParaRPr lang="en-GB" sz="2400" dirty="0">
              <a:latin typeface="Poppins"/>
              <a:cs typeface="Poppin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FD7CF3-6431-F59E-7DC1-593A291B426B}"/>
              </a:ext>
            </a:extLst>
          </p:cNvPr>
          <p:cNvSpPr txBox="1">
            <a:spLocks/>
          </p:cNvSpPr>
          <p:nvPr/>
        </p:nvSpPr>
        <p:spPr>
          <a:xfrm>
            <a:off x="803274" y="4304949"/>
            <a:ext cx="7353301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Chick or hatchling.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AA367-1CBD-43D6-E8B4-81AF7E370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6" r="18768" b="13539"/>
          <a:stretch>
            <a:fillRect/>
          </a:stretch>
        </p:blipFill>
        <p:spPr>
          <a:xfrm>
            <a:off x="7723310" y="1354553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DA879-5002-78F2-6F44-228DB0A09C65}"/>
              </a:ext>
            </a:extLst>
          </p:cNvPr>
          <p:cNvSpPr txBox="1">
            <a:spLocks/>
          </p:cNvSpPr>
          <p:nvPr/>
        </p:nvSpPr>
        <p:spPr>
          <a:xfrm>
            <a:off x="803274" y="-3219973"/>
            <a:ext cx="5788026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happens inside the hen’s egg before it hatches?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D5BF79-8ADA-FD32-2732-CD2FAE2986D9}"/>
              </a:ext>
            </a:extLst>
          </p:cNvPr>
          <p:cNvSpPr txBox="1">
            <a:spLocks/>
          </p:cNvSpPr>
          <p:nvPr/>
        </p:nvSpPr>
        <p:spPr>
          <a:xfrm>
            <a:off x="803275" y="-1881681"/>
            <a:ext cx="7353300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The chick develops and grows.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5ED51-77A9-FDED-990D-61D3181A8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831" r="14682" b="48190"/>
          <a:stretch>
            <a:fillRect/>
          </a:stretch>
        </p:blipFill>
        <p:spPr>
          <a:xfrm>
            <a:off x="7723310" y="-4832077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104B2C-47A9-46C4-1734-8A89489F3C34}"/>
              </a:ext>
            </a:extLst>
          </p:cNvPr>
          <p:cNvSpPr txBox="1">
            <a:spLocks/>
          </p:cNvSpPr>
          <p:nvPr/>
        </p:nvSpPr>
        <p:spPr>
          <a:xfrm>
            <a:off x="803274" y="8913468"/>
            <a:ext cx="6092981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Do only birds hatch from eggs?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41A383A-00B5-35CB-520E-E859FBFFB27E}"/>
              </a:ext>
            </a:extLst>
          </p:cNvPr>
          <p:cNvSpPr txBox="1">
            <a:spLocks/>
          </p:cNvSpPr>
          <p:nvPr/>
        </p:nvSpPr>
        <p:spPr>
          <a:xfrm>
            <a:off x="803275" y="9998904"/>
            <a:ext cx="7658254" cy="853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No, lots of animals hatch from eggs.                           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5B5CD2-EF5C-FDDD-8AB3-CCAE548BC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t="29038" r="9501" b="6873"/>
          <a:stretch>
            <a:fillRect/>
          </a:stretch>
        </p:blipFill>
        <p:spPr>
          <a:xfrm rot="5400000">
            <a:off x="8028265" y="7301364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428488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731CC-2C3E-CDBD-9FE4-13D8810F2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0B805-B79F-70EB-BEF0-BAD66685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4798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Cracking quiz</a:t>
            </a:r>
            <a:endParaRPr lang="en-GB" dirty="0">
              <a:latin typeface="Bradley Hand ITC"/>
            </a:endParaRP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DF354AB-68BE-268D-8A48-E08BA216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18A597-3C79-BFA1-AEB9-AB03D1D296C2}"/>
              </a:ext>
            </a:extLst>
          </p:cNvPr>
          <p:cNvSpPr txBox="1">
            <a:spLocks/>
          </p:cNvSpPr>
          <p:nvPr/>
        </p:nvSpPr>
        <p:spPr>
          <a:xfrm>
            <a:off x="803275" y="2345542"/>
            <a:ext cx="2403388" cy="6691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rgbClr val="E03F33"/>
                </a:solidFill>
                <a:latin typeface="Poppins" pitchFamily="2" charset="77"/>
                <a:cs typeface="Poppins" pitchFamily="2" charset="77"/>
              </a:rPr>
              <a:t>Question 4:                                 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20BBF5-2702-735F-7938-00C89C450229}"/>
              </a:ext>
            </a:extLst>
          </p:cNvPr>
          <p:cNvSpPr txBox="1">
            <a:spLocks/>
          </p:cNvSpPr>
          <p:nvPr/>
        </p:nvSpPr>
        <p:spPr>
          <a:xfrm>
            <a:off x="803275" y="2966657"/>
            <a:ext cx="5788025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Do only birds hatch from eggs?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7F77A3-4F5D-55FC-CC6A-2BB2F10875C7}"/>
              </a:ext>
            </a:extLst>
          </p:cNvPr>
          <p:cNvSpPr txBox="1">
            <a:spLocks/>
          </p:cNvSpPr>
          <p:nvPr/>
        </p:nvSpPr>
        <p:spPr>
          <a:xfrm>
            <a:off x="803275" y="4052093"/>
            <a:ext cx="7353299" cy="853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No, lots of animals hatch from eggs.                           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0E488-FF5B-6779-1D39-A2577D62D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t="29038" r="9501" b="6873"/>
          <a:stretch>
            <a:fillRect/>
          </a:stretch>
        </p:blipFill>
        <p:spPr>
          <a:xfrm rot="5400000">
            <a:off x="7723310" y="1354553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8DE67-C993-E373-3BB3-A602E1D57882}"/>
              </a:ext>
            </a:extLst>
          </p:cNvPr>
          <p:cNvSpPr txBox="1">
            <a:spLocks/>
          </p:cNvSpPr>
          <p:nvPr/>
        </p:nvSpPr>
        <p:spPr>
          <a:xfrm>
            <a:off x="803275" y="-3089814"/>
            <a:ext cx="5788025" cy="108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word is used when the baby first comes out it’s egg?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0E908A-D9E1-9B54-A78B-E7BAD756E1A7}"/>
              </a:ext>
            </a:extLst>
          </p:cNvPr>
          <p:cNvSpPr txBox="1">
            <a:spLocks/>
          </p:cNvSpPr>
          <p:nvPr/>
        </p:nvSpPr>
        <p:spPr>
          <a:xfrm>
            <a:off x="803275" y="-1751522"/>
            <a:ext cx="7353300" cy="1338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Chick or hatchling.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A9A8B0-EF2D-708F-4E46-FA489A68C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6" r="18768" b="13539"/>
          <a:stretch>
            <a:fillRect/>
          </a:stretch>
        </p:blipFill>
        <p:spPr>
          <a:xfrm>
            <a:off x="7723310" y="-4701918"/>
            <a:ext cx="4052765" cy="405276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185367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0415-61BF-95B6-81FC-051E0D79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584200"/>
            <a:ext cx="6812550" cy="8649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Isn’t that </a:t>
            </a:r>
            <a:r>
              <a:rPr lang="en-GB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eggscellent</a:t>
            </a: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43FE2-B5D7-7B95-A8C0-643B7A8C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724466"/>
            <a:ext cx="6286457" cy="47089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GB" dirty="0">
                <a:latin typeface="Poppins" pitchFamily="2" charset="77"/>
                <a:ea typeface="+mn-lt"/>
                <a:cs typeface="Poppins" pitchFamily="2" charset="77"/>
              </a:rPr>
              <a:t>Wow!</a:t>
            </a:r>
          </a:p>
          <a:p>
            <a:pPr marL="0" indent="0">
              <a:lnSpc>
                <a:spcPct val="130000"/>
              </a:lnSpc>
              <a:buNone/>
            </a:pPr>
            <a:endParaRPr lang="en-GB" dirty="0">
              <a:latin typeface="Poppins" pitchFamily="2" charset="77"/>
              <a:ea typeface="+mn-lt"/>
              <a:cs typeface="Poppins" pitchFamily="2" charset="77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GB" dirty="0">
                <a:latin typeface="Poppins" pitchFamily="2" charset="77"/>
                <a:ea typeface="+mn-lt"/>
                <a:cs typeface="Poppins" pitchFamily="2" charset="77"/>
              </a:rPr>
              <a:t>So many different animals hatch from eggs and go through life differently.</a:t>
            </a:r>
          </a:p>
          <a:p>
            <a:pPr marL="0" indent="0">
              <a:lnSpc>
                <a:spcPct val="130000"/>
              </a:lnSpc>
              <a:buNone/>
            </a:pPr>
            <a:endParaRPr lang="en-GB" dirty="0">
              <a:latin typeface="Poppins" pitchFamily="2" charset="77"/>
              <a:ea typeface="+mn-lt"/>
              <a:cs typeface="Poppins" pitchFamily="2" charset="77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GB" b="1" dirty="0">
                <a:latin typeface="Poppins" pitchFamily="2" charset="77"/>
                <a:ea typeface="+mn-lt"/>
                <a:cs typeface="Poppins" pitchFamily="2" charset="77"/>
              </a:rPr>
              <a:t>See if you can spot any animals that hatched from an egg when you are out and about. </a:t>
            </a:r>
            <a:endParaRPr lang="en-GB" b="1" dirty="0">
              <a:latin typeface="Bradley Hand IT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1798A-2D93-E959-6E47-D6FD20B25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0211">
            <a:off x="7031986" y="-211525"/>
            <a:ext cx="5195402" cy="7352148"/>
          </a:xfrm>
          <a:prstGeom prst="rect">
            <a:avLst/>
          </a:prstGeom>
          <a:effectLst>
            <a:outerShdw blurRad="636532" dist="254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726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3A0FE3B-2C6D-87DF-EA72-EC603E3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A5EAF-3470-FB44-3C57-A13FAA5C70B2}"/>
              </a:ext>
            </a:extLst>
          </p:cNvPr>
          <p:cNvSpPr txBox="1"/>
          <p:nvPr/>
        </p:nvSpPr>
        <p:spPr>
          <a:xfrm>
            <a:off x="816410" y="2248208"/>
            <a:ext cx="5120067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Every animal begins life from a tiny egg cell. Some eggs we can see. Like the ones animals lay.</a:t>
            </a:r>
          </a:p>
          <a:p>
            <a:pPr>
              <a:lnSpc>
                <a:spcPct val="120000"/>
              </a:lnSpc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Which animals do you know that hatch from eggs?</a:t>
            </a:r>
          </a:p>
          <a:p>
            <a:pPr>
              <a:lnSpc>
                <a:spcPct val="120000"/>
              </a:lnSpc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Can you guess whose eggs these might be? ​ ​</a:t>
            </a:r>
            <a:endParaRPr lang="en-GB" sz="3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2897C5D-D0FF-4C89-415E-9ECDC4E9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816410" y="524659"/>
            <a:ext cx="4833438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What’s inside the egg?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8B72D-EA68-80DB-8F8E-17829F25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107422" y="2846581"/>
            <a:ext cx="1839725" cy="183972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499E4-CEEC-9BEA-C519-0586534D3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-927" r="24555" b="927"/>
          <a:stretch>
            <a:fillRect/>
          </a:stretch>
        </p:blipFill>
        <p:spPr>
          <a:xfrm>
            <a:off x="7428288" y="710561"/>
            <a:ext cx="2136021" cy="213602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417290-6E69-6889-A655-0F212A009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1591" y="1565342"/>
            <a:ext cx="2011533" cy="2011533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2AEF5D-BC21-B836-4F09-A39DC76D4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725" y="3752526"/>
            <a:ext cx="2495171" cy="249517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34E9F-DB5D-DAD3-71C1-FB56A29FED2F}"/>
              </a:ext>
            </a:extLst>
          </p:cNvPr>
          <p:cNvSpPr txBox="1"/>
          <p:nvPr/>
        </p:nvSpPr>
        <p:spPr>
          <a:xfrm>
            <a:off x="6563446" y="4686306"/>
            <a:ext cx="982344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EE3F33"/>
                </a:solidFill>
                <a:latin typeface="Poppins" pitchFamily="2" charset="77"/>
                <a:cs typeface="Poppins" pitchFamily="2" charset="77"/>
              </a:rPr>
              <a:t>Frog</a:t>
            </a:r>
            <a:endParaRPr lang="en-GB" sz="3600" b="1" dirty="0">
              <a:solidFill>
                <a:srgbClr val="EE3F33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0F72C-5401-2E2D-2027-6274CD827CCE}"/>
              </a:ext>
            </a:extLst>
          </p:cNvPr>
          <p:cNvSpPr txBox="1"/>
          <p:nvPr/>
        </p:nvSpPr>
        <p:spPr>
          <a:xfrm>
            <a:off x="8076998" y="2846581"/>
            <a:ext cx="982344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EE3F33"/>
                </a:solidFill>
                <a:latin typeface="Poppins" pitchFamily="2" charset="77"/>
                <a:cs typeface="Poppins" pitchFamily="2" charset="77"/>
              </a:rPr>
              <a:t>Bird</a:t>
            </a:r>
            <a:endParaRPr lang="en-GB" sz="3600" b="1" dirty="0">
              <a:solidFill>
                <a:srgbClr val="EE3F33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64E3E-FF99-88A3-3684-2F07398F29CD}"/>
              </a:ext>
            </a:extLst>
          </p:cNvPr>
          <p:cNvSpPr txBox="1"/>
          <p:nvPr/>
        </p:nvSpPr>
        <p:spPr>
          <a:xfrm>
            <a:off x="10109809" y="3576875"/>
            <a:ext cx="1622370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EE3F33"/>
                </a:solidFill>
                <a:latin typeface="Poppins" pitchFamily="2" charset="77"/>
                <a:cs typeface="Poppins" pitchFamily="2" charset="77"/>
              </a:rPr>
              <a:t>Butterfly</a:t>
            </a:r>
            <a:endParaRPr lang="en-GB" sz="3600" b="1" dirty="0">
              <a:solidFill>
                <a:srgbClr val="EE3F33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B29EF-846C-D8F9-9EF5-29DA4E2B2A60}"/>
              </a:ext>
            </a:extLst>
          </p:cNvPr>
          <p:cNvSpPr txBox="1"/>
          <p:nvPr/>
        </p:nvSpPr>
        <p:spPr>
          <a:xfrm>
            <a:off x="8636783" y="6263782"/>
            <a:ext cx="1388301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EE3F33"/>
                </a:solidFill>
                <a:latin typeface="Poppins" pitchFamily="2" charset="77"/>
                <a:cs typeface="Poppins" pitchFamily="2" charset="77"/>
              </a:rPr>
              <a:t>Snake</a:t>
            </a:r>
            <a:endParaRPr lang="en-GB" sz="3600" b="1" dirty="0">
              <a:solidFill>
                <a:srgbClr val="EE3F33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40AE-4FB9-E2CE-112A-5E99ABED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7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Life cycles</a:t>
            </a:r>
            <a:endParaRPr lang="en-GB" sz="2400" b="1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D19A1-BC51-E15D-CD13-2C0140B5485F}"/>
              </a:ext>
            </a:extLst>
          </p:cNvPr>
          <p:cNvSpPr txBox="1"/>
          <p:nvPr/>
        </p:nvSpPr>
        <p:spPr>
          <a:xfrm>
            <a:off x="1292886" y="2586389"/>
            <a:ext cx="9606228" cy="3022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200">
                <a:latin typeface="Poppins" pitchFamily="2" charset="77"/>
                <a:cs typeface="Poppins" pitchFamily="2" charset="77"/>
              </a:rPr>
              <a:t>Even though lots of animals lay eggs. The process for this is very different.</a:t>
            </a:r>
          </a:p>
          <a:p>
            <a:pPr algn="ctr">
              <a:lnSpc>
                <a:spcPct val="120000"/>
              </a:lnSpc>
            </a:pPr>
            <a:endParaRPr lang="en-GB" sz="3200">
              <a:latin typeface="Poppins" pitchFamily="2" charset="77"/>
              <a:cs typeface="Poppins" pitchFamily="2" charset="77"/>
            </a:endParaRPr>
          </a:p>
          <a:p>
            <a:pPr algn="ctr">
              <a:lnSpc>
                <a:spcPct val="120000"/>
              </a:lnSpc>
            </a:pPr>
            <a:r>
              <a:rPr lang="en-GB" sz="3200" b="1">
                <a:latin typeface="Poppins" pitchFamily="2" charset="77"/>
                <a:cs typeface="Poppins" pitchFamily="2" charset="77"/>
              </a:rPr>
              <a:t>Let’s look at some animals’ life cycles and how they are different.</a:t>
            </a:r>
            <a:endParaRPr lang="en-GB" sz="4400" b="1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331477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0CBC1A-C73C-D53D-3108-9EF3C9C0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6CB6BB8-00E2-52DC-D2E1-EF955F3AEFA3}"/>
              </a:ext>
            </a:extLst>
          </p:cNvPr>
          <p:cNvGrpSpPr/>
          <p:nvPr/>
        </p:nvGrpSpPr>
        <p:grpSpPr>
          <a:xfrm>
            <a:off x="8203810" y="404813"/>
            <a:ext cx="8961112" cy="7480090"/>
            <a:chOff x="8203810" y="404813"/>
            <a:chExt cx="8961112" cy="74800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3CFBC6-E490-474C-07E3-4CDDE20B1B16}"/>
                </a:ext>
              </a:extLst>
            </p:cNvPr>
            <p:cNvSpPr/>
            <p:nvPr/>
          </p:nvSpPr>
          <p:spPr>
            <a:xfrm>
              <a:off x="9737219" y="404813"/>
              <a:ext cx="6185647" cy="6185647"/>
            </a:xfrm>
            <a:prstGeom prst="ellipse">
              <a:avLst/>
            </a:prstGeom>
            <a:noFill/>
            <a:ln w="1143000"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A9290E-F230-4FDA-2001-099C81F17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5" r="1195" b="2189"/>
            <a:stretch>
              <a:fillRect/>
            </a:stretch>
          </p:blipFill>
          <p:spPr>
            <a:xfrm>
              <a:off x="8203810" y="1895591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F1D9F08-0B37-22FD-FFDF-D6CD26B8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4" r="15104"/>
            <a:stretch/>
          </p:blipFill>
          <p:spPr>
            <a:xfrm rot="10800000">
              <a:off x="14098104" y="1895591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540B4D-4616-E053-231B-423BE762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0" t="848" r="28800" b="-848"/>
            <a:stretch>
              <a:fillRect/>
            </a:stretch>
          </p:blipFill>
          <p:spPr>
            <a:xfrm rot="16200000">
              <a:off x="11322642" y="4818085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6956A7-C907-3324-8366-B1E511DFA8C7}"/>
              </a:ext>
            </a:extLst>
          </p:cNvPr>
          <p:cNvSpPr txBox="1"/>
          <p:nvPr/>
        </p:nvSpPr>
        <p:spPr>
          <a:xfrm>
            <a:off x="776106" y="2875431"/>
            <a:ext cx="6651828" cy="26561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A chicken starts its life in a tiny egg. Hens (female chickens) lay their eggs in nests. The hen sits on the egg, which keeps them nice and warm until they are developed. </a:t>
            </a:r>
            <a:endParaRPr lang="en-GB" sz="4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B7300C-FB6F-9868-6AA8-139899F1AB32}"/>
              </a:ext>
            </a:extLst>
          </p:cNvPr>
          <p:cNvSpPr txBox="1"/>
          <p:nvPr/>
        </p:nvSpPr>
        <p:spPr>
          <a:xfrm>
            <a:off x="803275" y="623189"/>
            <a:ext cx="769188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chicken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8234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B156B-37F5-69AC-15C8-A3EF725C1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0180E6E-C25F-0917-EA35-B41665F93E6A}"/>
              </a:ext>
            </a:extLst>
          </p:cNvPr>
          <p:cNvGrpSpPr/>
          <p:nvPr/>
        </p:nvGrpSpPr>
        <p:grpSpPr>
          <a:xfrm rot="5400000">
            <a:off x="7459984" y="-522060"/>
            <a:ext cx="8961112" cy="7480090"/>
            <a:chOff x="8203810" y="404813"/>
            <a:chExt cx="8961112" cy="74800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E507A8D-33D5-B1CC-A519-E5D19D7F1703}"/>
                </a:ext>
              </a:extLst>
            </p:cNvPr>
            <p:cNvSpPr/>
            <p:nvPr/>
          </p:nvSpPr>
          <p:spPr>
            <a:xfrm>
              <a:off x="9737219" y="404813"/>
              <a:ext cx="6185647" cy="6185647"/>
            </a:xfrm>
            <a:prstGeom prst="ellipse">
              <a:avLst/>
            </a:prstGeom>
            <a:noFill/>
            <a:ln w="1143000"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04C0DE-8774-0068-A5A4-EC26ECBF7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5" t="-2238" r="1195" b="2238"/>
            <a:stretch>
              <a:fillRect/>
            </a:stretch>
          </p:blipFill>
          <p:spPr>
            <a:xfrm>
              <a:off x="8203810" y="1895591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D4B5DFF-DC85-7892-3797-8B29ADD1C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4" r="15104"/>
            <a:stretch/>
          </p:blipFill>
          <p:spPr>
            <a:xfrm rot="10800000">
              <a:off x="14098104" y="1895591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B55BE5-AFEC-04FC-9A6F-39F19F1B6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0" t="848" r="28800" b="-848"/>
            <a:stretch>
              <a:fillRect/>
            </a:stretch>
          </p:blipFill>
          <p:spPr>
            <a:xfrm rot="16200000">
              <a:off x="11322642" y="4818085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BFB3AA-CE6D-8563-F3CD-CFC6233C2A72}"/>
              </a:ext>
            </a:extLst>
          </p:cNvPr>
          <p:cNvSpPr txBox="1"/>
          <p:nvPr/>
        </p:nvSpPr>
        <p:spPr>
          <a:xfrm>
            <a:off x="803275" y="623189"/>
            <a:ext cx="769188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chicken</a:t>
            </a:r>
          </a:p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CDC1-4CA9-4EF5-EE89-0BC5ED3D02A6}"/>
              </a:ext>
            </a:extLst>
          </p:cNvPr>
          <p:cNvSpPr txBox="1"/>
          <p:nvPr/>
        </p:nvSpPr>
        <p:spPr>
          <a:xfrm>
            <a:off x="776106" y="2875431"/>
            <a:ext cx="6185648" cy="26561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It takes about 3 weeks for the chick inside the egg to fully grow. At this point, the egg starts to crack, and the chick comes out. This is called hatching. </a:t>
            </a:r>
            <a:endParaRPr lang="en-GB" sz="40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081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0039D-8230-4E58-4760-15B51BC51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FB0D4-5EAB-72F7-B99F-FB647E69229B}"/>
              </a:ext>
            </a:extLst>
          </p:cNvPr>
          <p:cNvGrpSpPr/>
          <p:nvPr/>
        </p:nvGrpSpPr>
        <p:grpSpPr>
          <a:xfrm rot="10800000">
            <a:off x="8148638" y="-1074953"/>
            <a:ext cx="8961112" cy="7480090"/>
            <a:chOff x="8203810" y="404813"/>
            <a:chExt cx="8961112" cy="74800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F8FADF-2F90-476A-C9CD-313A413F8BEA}"/>
                </a:ext>
              </a:extLst>
            </p:cNvPr>
            <p:cNvSpPr/>
            <p:nvPr/>
          </p:nvSpPr>
          <p:spPr>
            <a:xfrm>
              <a:off x="9737219" y="404813"/>
              <a:ext cx="6185647" cy="6185647"/>
            </a:xfrm>
            <a:prstGeom prst="ellipse">
              <a:avLst/>
            </a:prstGeom>
            <a:noFill/>
            <a:ln w="1143000"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7D326FA-54FF-4C14-B89D-E6332A74B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5" t="-2238" r="1195" b="2238"/>
            <a:stretch>
              <a:fillRect/>
            </a:stretch>
          </p:blipFill>
          <p:spPr>
            <a:xfrm>
              <a:off x="8203810" y="1895591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B8088C-FBD9-C81A-504D-A0DDF11F9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4" r="15104"/>
            <a:stretch/>
          </p:blipFill>
          <p:spPr>
            <a:xfrm rot="10800000">
              <a:off x="14098104" y="1895591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BB1813-84DC-9230-9F63-DDEA9D97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0" t="848" r="28800" b="-848"/>
            <a:stretch>
              <a:fillRect/>
            </a:stretch>
          </p:blipFill>
          <p:spPr>
            <a:xfrm rot="16200000">
              <a:off x="11322642" y="4818085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CEB9E1-7104-B747-8BE0-AA1AFD134346}"/>
              </a:ext>
            </a:extLst>
          </p:cNvPr>
          <p:cNvSpPr txBox="1"/>
          <p:nvPr/>
        </p:nvSpPr>
        <p:spPr>
          <a:xfrm>
            <a:off x="803275" y="623189"/>
            <a:ext cx="769188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chicken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F0FE5-B45C-8CE8-E679-034455AAC8DE}"/>
              </a:ext>
            </a:extLst>
          </p:cNvPr>
          <p:cNvSpPr txBox="1"/>
          <p:nvPr/>
        </p:nvSpPr>
        <p:spPr>
          <a:xfrm>
            <a:off x="803275" y="2424047"/>
            <a:ext cx="7055224" cy="37032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The chick is now ready to grow. The chick is fed until it is ready to find its own food. </a:t>
            </a:r>
            <a:r>
              <a:rPr lang="en-US" sz="26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3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3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When it grows older, it will become either a hen (female chicken) or a rooster (male chicken). Then the whole cycle begins again. </a:t>
            </a:r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026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9A3F3-25AF-2224-6FC5-3C0D2A840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76F3C6-8FB3-16A9-4290-14C9896CFB78}"/>
              </a:ext>
            </a:extLst>
          </p:cNvPr>
          <p:cNvSpPr txBox="1"/>
          <p:nvPr/>
        </p:nvSpPr>
        <p:spPr>
          <a:xfrm>
            <a:off x="4800600" y="475857"/>
            <a:ext cx="60388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frog</a:t>
            </a:r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C3C3E-F625-5798-3570-4EEF69776B02}"/>
              </a:ext>
            </a:extLst>
          </p:cNvPr>
          <p:cNvSpPr txBox="1"/>
          <p:nvPr/>
        </p:nvSpPr>
        <p:spPr>
          <a:xfrm>
            <a:off x="4800600" y="2382932"/>
            <a:ext cx="6635663" cy="1505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A female frog lays lots of eggs, called an egg mass or frogspawn. They look a little bit like jelly and are laid in water. ​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C7405F-A073-4AEA-78A4-8C775C5416C7}"/>
              </a:ext>
            </a:extLst>
          </p:cNvPr>
          <p:cNvGrpSpPr/>
          <p:nvPr/>
        </p:nvGrpSpPr>
        <p:grpSpPr>
          <a:xfrm>
            <a:off x="-4812320" y="-794308"/>
            <a:ext cx="9080782" cy="9010345"/>
            <a:chOff x="-4733576" y="-888058"/>
            <a:chExt cx="9080782" cy="90103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4DEF540-F06A-EC38-6189-031A50B26FEE}"/>
                </a:ext>
              </a:extLst>
            </p:cNvPr>
            <p:cNvGrpSpPr/>
            <p:nvPr/>
          </p:nvGrpSpPr>
          <p:grpSpPr>
            <a:xfrm>
              <a:off x="-4733576" y="-888058"/>
              <a:ext cx="9080782" cy="9010345"/>
              <a:chOff x="-4733576" y="-888058"/>
              <a:chExt cx="9080782" cy="901034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250C098-BF00-9770-CC21-EB69B65962A9}"/>
                  </a:ext>
                </a:extLst>
              </p:cNvPr>
              <p:cNvGrpSpPr/>
              <p:nvPr/>
            </p:nvGrpSpPr>
            <p:grpSpPr>
              <a:xfrm>
                <a:off x="-4733576" y="-888058"/>
                <a:ext cx="9080782" cy="7597995"/>
                <a:chOff x="-4733576" y="-888058"/>
                <a:chExt cx="9080782" cy="7597995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FE48D6-A7FA-039D-4CB4-AAE4D313219F}"/>
                    </a:ext>
                  </a:extLst>
                </p:cNvPr>
                <p:cNvSpPr/>
                <p:nvPr/>
              </p:nvSpPr>
              <p:spPr>
                <a:xfrm rot="10800000">
                  <a:off x="-3371850" y="524290"/>
                  <a:ext cx="6185647" cy="6185647"/>
                </a:xfrm>
                <a:prstGeom prst="ellipse">
                  <a:avLst/>
                </a:prstGeom>
                <a:noFill/>
                <a:ln w="1143000">
                  <a:solidFill>
                    <a:srgbClr val="0B5AA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AE733AB-2403-E5C4-4079-B122E1432D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30" r="13595" b="45605"/>
                <a:stretch>
                  <a:fillRect/>
                </a:stretch>
              </p:blipFill>
              <p:spPr>
                <a:xfrm rot="10800000">
                  <a:off x="1280388" y="215234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87E8DA17-0055-4F3F-0551-5AC34810FE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11" t="6053" r="21099" b="50000"/>
                <a:stretch>
                  <a:fillRect/>
                </a:stretch>
              </p:blipFill>
              <p:spPr>
                <a:xfrm rot="10800000">
                  <a:off x="-4733576" y="217876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EE3E3AD-D62C-BEAF-3EE8-C418F90B8A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30" t="2982" r="7142" b="45129"/>
                <a:stretch>
                  <a:fillRect/>
                </a:stretch>
              </p:blipFill>
              <p:spPr>
                <a:xfrm rot="16200000">
                  <a:off x="-1838441" y="-888058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2126A9C-5317-0776-167E-CD7B3AB2A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6" r="17763" b="8164"/>
              <a:stretch>
                <a:fillRect/>
              </a:stretch>
            </p:blipFill>
            <p:spPr>
              <a:xfrm rot="10800000">
                <a:off x="-1786430" y="5055469"/>
                <a:ext cx="3066818" cy="3066818"/>
              </a:xfrm>
              <a:prstGeom prst="ellipse">
                <a:avLst/>
              </a:prstGeom>
              <a:ln w="38100">
                <a:solidFill>
                  <a:srgbClr val="0B5AA2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3AEAF1-8FAC-E228-566C-AD6E9AB1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" t="838" r="24130" b="47429"/>
            <a:stretch>
              <a:fillRect/>
            </a:stretch>
          </p:blipFill>
          <p:spPr>
            <a:xfrm>
              <a:off x="-1786431" y="5055469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734693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CE826-ED8A-CE3A-ED94-57E892235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7705B1-02AD-F860-806C-4F40A13A075E}"/>
              </a:ext>
            </a:extLst>
          </p:cNvPr>
          <p:cNvSpPr txBox="1"/>
          <p:nvPr/>
        </p:nvSpPr>
        <p:spPr>
          <a:xfrm>
            <a:off x="4800600" y="475857"/>
            <a:ext cx="60388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frog</a:t>
            </a:r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AC2AE-12C8-4937-1806-1F3A9E208CFF}"/>
              </a:ext>
            </a:extLst>
          </p:cNvPr>
          <p:cNvSpPr txBox="1"/>
          <p:nvPr/>
        </p:nvSpPr>
        <p:spPr>
          <a:xfrm>
            <a:off x="4800600" y="2382932"/>
            <a:ext cx="6547981" cy="10248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After just three weeks, the eggs hatch. At this stage, the baby is called a tadpole.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747C7C9-0CD9-29DB-B33B-1E89135DD0E4}"/>
              </a:ext>
            </a:extLst>
          </p:cNvPr>
          <p:cNvGrpSpPr/>
          <p:nvPr/>
        </p:nvGrpSpPr>
        <p:grpSpPr>
          <a:xfrm rot="5400000">
            <a:off x="-4812320" y="-794308"/>
            <a:ext cx="9080782" cy="9010345"/>
            <a:chOff x="-4733576" y="-888058"/>
            <a:chExt cx="9080782" cy="901034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E0BF200-C3D3-BE07-38BA-ABBF5EF1D3A4}"/>
                </a:ext>
              </a:extLst>
            </p:cNvPr>
            <p:cNvGrpSpPr/>
            <p:nvPr/>
          </p:nvGrpSpPr>
          <p:grpSpPr>
            <a:xfrm>
              <a:off x="-4733576" y="-888058"/>
              <a:ext cx="9080782" cy="9010345"/>
              <a:chOff x="-4733576" y="-888058"/>
              <a:chExt cx="9080782" cy="9010345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927EE43-1854-0F5C-086F-C0485BCBA7B1}"/>
                  </a:ext>
                </a:extLst>
              </p:cNvPr>
              <p:cNvGrpSpPr/>
              <p:nvPr/>
            </p:nvGrpSpPr>
            <p:grpSpPr>
              <a:xfrm>
                <a:off x="-4733576" y="-888058"/>
                <a:ext cx="9080782" cy="7597995"/>
                <a:chOff x="-4733576" y="-888058"/>
                <a:chExt cx="9080782" cy="7597995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F0C9D9-E211-A0AE-BD6F-FEB357EDBC3E}"/>
                    </a:ext>
                  </a:extLst>
                </p:cNvPr>
                <p:cNvSpPr/>
                <p:nvPr/>
              </p:nvSpPr>
              <p:spPr>
                <a:xfrm rot="10800000">
                  <a:off x="-3371850" y="524290"/>
                  <a:ext cx="6185647" cy="6185647"/>
                </a:xfrm>
                <a:prstGeom prst="ellipse">
                  <a:avLst/>
                </a:prstGeom>
                <a:noFill/>
                <a:ln w="1143000">
                  <a:solidFill>
                    <a:srgbClr val="0B5AA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3EA4CA13-9A3E-740F-46AA-D6F91C3BD6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30" r="13595" b="45605"/>
                <a:stretch>
                  <a:fillRect/>
                </a:stretch>
              </p:blipFill>
              <p:spPr>
                <a:xfrm rot="10800000">
                  <a:off x="1280388" y="215234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A3EA4E72-9034-6734-45AD-5E419E72FD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11" t="6053" r="21099" b="50000"/>
                <a:stretch>
                  <a:fillRect/>
                </a:stretch>
              </p:blipFill>
              <p:spPr>
                <a:xfrm rot="10800000">
                  <a:off x="-4733576" y="217876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43F98A19-B27E-9A97-C9D2-0BF4825C90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30" t="2982" r="7142" b="45129"/>
                <a:stretch>
                  <a:fillRect/>
                </a:stretch>
              </p:blipFill>
              <p:spPr>
                <a:xfrm rot="16200000">
                  <a:off x="-1838441" y="-888058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0C31AB13-931F-372B-3618-3E41B9FB8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6" r="17763" b="8164"/>
              <a:stretch>
                <a:fillRect/>
              </a:stretch>
            </p:blipFill>
            <p:spPr>
              <a:xfrm rot="10800000">
                <a:off x="-1786430" y="5055469"/>
                <a:ext cx="3066818" cy="3066818"/>
              </a:xfrm>
              <a:prstGeom prst="ellipse">
                <a:avLst/>
              </a:prstGeom>
              <a:ln w="38100">
                <a:solidFill>
                  <a:srgbClr val="0B5AA2"/>
                </a:solidFill>
              </a:ln>
            </p:spPr>
          </p:pic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0F8D0FE-C12D-12D6-B088-F42A610DA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" t="838" r="24130" b="47429"/>
            <a:stretch>
              <a:fillRect/>
            </a:stretch>
          </p:blipFill>
          <p:spPr>
            <a:xfrm>
              <a:off x="-1786431" y="5055469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1061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927E5A-3CEF-442F-DE55-6B7575EB2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5C57C6-E2BE-2613-ED12-E8643E563039}"/>
              </a:ext>
            </a:extLst>
          </p:cNvPr>
          <p:cNvSpPr txBox="1"/>
          <p:nvPr/>
        </p:nvSpPr>
        <p:spPr>
          <a:xfrm>
            <a:off x="4800600" y="475857"/>
            <a:ext cx="60388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life cycle of a frog</a:t>
            </a:r>
          </a:p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FD204-500A-F577-5D66-A274772646AA}"/>
              </a:ext>
            </a:extLst>
          </p:cNvPr>
          <p:cNvSpPr txBox="1"/>
          <p:nvPr/>
        </p:nvSpPr>
        <p:spPr>
          <a:xfrm>
            <a:off x="4800600" y="2382932"/>
            <a:ext cx="6760923" cy="1505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The tadpole then grows fins and develops a stronger tail. Then, it grows lungs and its back legs. 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315667-D3DF-A836-E161-A9EECDB3F1CA}"/>
              </a:ext>
            </a:extLst>
          </p:cNvPr>
          <p:cNvGrpSpPr/>
          <p:nvPr/>
        </p:nvGrpSpPr>
        <p:grpSpPr>
          <a:xfrm rot="10800000">
            <a:off x="-4723112" y="-705100"/>
            <a:ext cx="9080782" cy="9010345"/>
            <a:chOff x="-4733576" y="-888058"/>
            <a:chExt cx="9080782" cy="901034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AFE4AF0-ED36-2888-AE39-B31C168F3507}"/>
                </a:ext>
              </a:extLst>
            </p:cNvPr>
            <p:cNvGrpSpPr/>
            <p:nvPr/>
          </p:nvGrpSpPr>
          <p:grpSpPr>
            <a:xfrm>
              <a:off x="-4733576" y="-888058"/>
              <a:ext cx="9080782" cy="9010345"/>
              <a:chOff x="-4733576" y="-888058"/>
              <a:chExt cx="9080782" cy="9010345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2C43F57-DD77-E4FA-BAE9-35263B9C78B1}"/>
                  </a:ext>
                </a:extLst>
              </p:cNvPr>
              <p:cNvGrpSpPr/>
              <p:nvPr/>
            </p:nvGrpSpPr>
            <p:grpSpPr>
              <a:xfrm>
                <a:off x="-4733576" y="-888058"/>
                <a:ext cx="9080782" cy="7597995"/>
                <a:chOff x="-4733576" y="-888058"/>
                <a:chExt cx="9080782" cy="7597995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1C1D3E9-B6A2-BA01-2171-4EA45E92385F}"/>
                    </a:ext>
                  </a:extLst>
                </p:cNvPr>
                <p:cNvSpPr/>
                <p:nvPr/>
              </p:nvSpPr>
              <p:spPr>
                <a:xfrm rot="10800000">
                  <a:off x="-3371850" y="524290"/>
                  <a:ext cx="6185647" cy="6185647"/>
                </a:xfrm>
                <a:prstGeom prst="ellipse">
                  <a:avLst/>
                </a:prstGeom>
                <a:noFill/>
                <a:ln w="1143000">
                  <a:solidFill>
                    <a:srgbClr val="0B5AA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7C81BA3C-A891-104F-BFD0-BF31F81A6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30" r="13595" b="45605"/>
                <a:stretch>
                  <a:fillRect/>
                </a:stretch>
              </p:blipFill>
              <p:spPr>
                <a:xfrm rot="10800000">
                  <a:off x="1280388" y="215234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051577F3-AAF5-0C1C-38CC-AB3AD985A0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11" t="6053" r="21099" b="50000"/>
                <a:stretch>
                  <a:fillRect/>
                </a:stretch>
              </p:blipFill>
              <p:spPr>
                <a:xfrm rot="10800000">
                  <a:off x="-4733576" y="2178761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B3BD9A28-3B31-CDC7-13E5-99B0BF409C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Blur radius="4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30" t="2982" r="7142" b="45129"/>
                <a:stretch>
                  <a:fillRect/>
                </a:stretch>
              </p:blipFill>
              <p:spPr>
                <a:xfrm rot="16200000">
                  <a:off x="-1838441" y="-888058"/>
                  <a:ext cx="3066818" cy="3066818"/>
                </a:xfrm>
                <a:prstGeom prst="ellipse">
                  <a:avLst/>
                </a:prstGeom>
                <a:ln w="38100">
                  <a:solidFill>
                    <a:srgbClr val="0B5AA2"/>
                  </a:solidFill>
                </a:ln>
              </p:spPr>
            </p:pic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142564B-C7CF-CC21-9439-F5283CF51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6" r="17763" b="8164"/>
              <a:stretch>
                <a:fillRect/>
              </a:stretch>
            </p:blipFill>
            <p:spPr>
              <a:xfrm rot="5400000">
                <a:off x="-1697222" y="5055469"/>
                <a:ext cx="3066818" cy="3066818"/>
              </a:xfrm>
              <a:prstGeom prst="ellipse">
                <a:avLst/>
              </a:prstGeom>
              <a:ln w="38100">
                <a:solidFill>
                  <a:srgbClr val="0B5AA2"/>
                </a:solidFill>
              </a:ln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26AC54-AD3D-7BB9-02AE-F2849ADB8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" t="838" r="24130" b="47429"/>
            <a:stretch>
              <a:fillRect/>
            </a:stretch>
          </p:blipFill>
          <p:spPr>
            <a:xfrm rot="5400000">
              <a:off x="1278494" y="2109710"/>
              <a:ext cx="3066818" cy="306681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65531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AC2B6C-D6D2-4963-837E-6F3212FA1A7D}">
  <ds:schemaRefs>
    <ds:schemaRef ds:uri="cb94c81a-359e-42e7-ac29-1e8abd43c7a1"/>
    <ds:schemaRef ds:uri="da2dfac2-b216-4dc1-978e-e7fc036e43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763</Words>
  <Application>Microsoft Macintosh PowerPoint</Application>
  <PresentationFormat>Widescreen</PresentationFormat>
  <Paragraphs>114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Poppins ExtraBold</vt:lpstr>
      <vt:lpstr>Poppins</vt:lpstr>
      <vt:lpstr>Bradley Hand ITC</vt:lpstr>
      <vt:lpstr>Arial</vt:lpstr>
      <vt:lpstr>Aptos Display</vt:lpstr>
      <vt:lpstr>office theme</vt:lpstr>
      <vt:lpstr>The secret life of eggs</vt:lpstr>
      <vt:lpstr>PowerPoint Presentation</vt:lpstr>
      <vt:lpstr>Life cycles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Egg stations</vt:lpstr>
      <vt:lpstr>Cracking quiz</vt:lpstr>
      <vt:lpstr>Cracking quiz</vt:lpstr>
      <vt:lpstr>Cracking quiz</vt:lpstr>
      <vt:lpstr>Cracking quiz</vt:lpstr>
      <vt:lpstr>Isn’t that eggscellent!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4</cp:revision>
  <dcterms:created xsi:type="dcterms:W3CDTF">2025-12-03T09:28:16Z</dcterms:created>
  <dcterms:modified xsi:type="dcterms:W3CDTF">2026-03-26T15:15:12Z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