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Lst>
  <p:notesMasterIdLst>
    <p:notesMasterId r:id="rId24"/>
  </p:notesMasterIdLst>
  <p:sldIdLst>
    <p:sldId id="307" r:id="rId5"/>
    <p:sldId id="257" r:id="rId6"/>
    <p:sldId id="320" r:id="rId7"/>
    <p:sldId id="261" r:id="rId8"/>
    <p:sldId id="321" r:id="rId9"/>
    <p:sldId id="322" r:id="rId10"/>
    <p:sldId id="323" r:id="rId11"/>
    <p:sldId id="324" r:id="rId12"/>
    <p:sldId id="325" r:id="rId13"/>
    <p:sldId id="326" r:id="rId14"/>
    <p:sldId id="327" r:id="rId15"/>
    <p:sldId id="328" r:id="rId16"/>
    <p:sldId id="259" r:id="rId17"/>
    <p:sldId id="263" r:id="rId18"/>
    <p:sldId id="277" r:id="rId19"/>
    <p:sldId id="330" r:id="rId20"/>
    <p:sldId id="331" r:id="rId21"/>
    <p:sldId id="329" r:id="rId22"/>
    <p:sldId id="278" r:id="rId23"/>
  </p:sldIdLst>
  <p:sldSz cx="12192000" cy="6858000"/>
  <p:notesSz cx="6858000" cy="9144000"/>
  <p:embeddedFontLst>
    <p:embeddedFont>
      <p:font typeface="Bradley Hand ITC" panose="03070402050302030203" pitchFamily="66" charset="77"/>
      <p:regular r:id="rId25"/>
    </p:embeddedFont>
    <p:embeddedFont>
      <p:font typeface="Poppins" pitchFamily="2" charset="77"/>
      <p:regular r:id="rId26"/>
      <p:bold r:id="rId27"/>
      <p:italic r:id="rId28"/>
      <p:boldItalic r:id="rId29"/>
    </p:embeddedFont>
    <p:embeddedFont>
      <p:font typeface="Poppins ExtraBold" pitchFamily="2" charset="77"/>
      <p:bold r:id="rId30"/>
      <p:boldItalic r:id="rId31"/>
    </p:embeddedFont>
  </p:embeddedFontLst>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44" userDrawn="1">
          <p15:clr>
            <a:srgbClr val="A4A3A4"/>
          </p15:clr>
        </p15:guide>
        <p15:guide id="2" pos="50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B5AA2"/>
    <a:srgbClr val="D1DFED"/>
    <a:srgbClr val="EE3F33"/>
    <a:srgbClr val="E03F33"/>
    <a:srgbClr val="FAB6B1"/>
    <a:srgbClr val="FFF2F0"/>
    <a:srgbClr val="2574D4"/>
    <a:srgbClr val="F6F9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B59837-EB93-11D9-90AA-25F96DAF8CD7}" v="45" dt="2026-03-10T08:39:00.0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646"/>
    <p:restoredTop sz="94607"/>
  </p:normalViewPr>
  <p:slideViewPr>
    <p:cSldViewPr snapToGrid="0">
      <p:cViewPr varScale="1">
        <p:scale>
          <a:sx n="98" d="100"/>
          <a:sy n="98" d="100"/>
        </p:scale>
        <p:origin x="216" y="264"/>
      </p:cViewPr>
      <p:guideLst>
        <p:guide orient="horz" pos="1344"/>
        <p:guide pos="50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2.fntdata"/><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1.fntdata"/><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5.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4.fntdata"/><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7.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 Barwell" userId="S::dan.barwell@educationcompany.co.uk::2a7f1cc5-30e4-4c59-9ee5-4339f4163110" providerId="AD" clId="Web-{18B59837-EB93-11D9-90AA-25F96DAF8CD7}"/>
    <pc:docChg chg="modSld">
      <pc:chgData name="Dan Barwell" userId="S::dan.barwell@educationcompany.co.uk::2a7f1cc5-30e4-4c59-9ee5-4339f4163110" providerId="AD" clId="Web-{18B59837-EB93-11D9-90AA-25F96DAF8CD7}" dt="2026-03-10T08:38:57.725" v="38" actId="20577"/>
      <pc:docMkLst>
        <pc:docMk/>
      </pc:docMkLst>
      <pc:sldChg chg="modSp">
        <pc:chgData name="Dan Barwell" userId="S::dan.barwell@educationcompany.co.uk::2a7f1cc5-30e4-4c59-9ee5-4339f4163110" providerId="AD" clId="Web-{18B59837-EB93-11D9-90AA-25F96DAF8CD7}" dt="2026-03-10T08:36:19.472" v="24" actId="20577"/>
        <pc:sldMkLst>
          <pc:docMk/>
          <pc:sldMk cId="3178934328" sldId="259"/>
        </pc:sldMkLst>
        <pc:spChg chg="mod">
          <ac:chgData name="Dan Barwell" userId="S::dan.barwell@educationcompany.co.uk::2a7f1cc5-30e4-4c59-9ee5-4339f4163110" providerId="AD" clId="Web-{18B59837-EB93-11D9-90AA-25F96DAF8CD7}" dt="2026-03-10T08:36:02.565" v="21" actId="20577"/>
          <ac:spMkLst>
            <pc:docMk/>
            <pc:sldMk cId="3178934328" sldId="259"/>
            <ac:spMk id="3" creationId="{DAC0DEDA-0759-21CB-491A-99F11216216D}"/>
          </ac:spMkLst>
        </pc:spChg>
        <pc:spChg chg="mod">
          <ac:chgData name="Dan Barwell" userId="S::dan.barwell@educationcompany.co.uk::2a7f1cc5-30e4-4c59-9ee5-4339f4163110" providerId="AD" clId="Web-{18B59837-EB93-11D9-90AA-25F96DAF8CD7}" dt="2026-03-10T08:36:10.550" v="23" actId="20577"/>
          <ac:spMkLst>
            <pc:docMk/>
            <pc:sldMk cId="3178934328" sldId="259"/>
            <ac:spMk id="4" creationId="{F42977F8-4DE7-5A94-F5A2-53CFDDEE2687}"/>
          </ac:spMkLst>
        </pc:spChg>
        <pc:spChg chg="mod">
          <ac:chgData name="Dan Barwell" userId="S::dan.barwell@educationcompany.co.uk::2a7f1cc5-30e4-4c59-9ee5-4339f4163110" providerId="AD" clId="Web-{18B59837-EB93-11D9-90AA-25F96DAF8CD7}" dt="2026-03-10T08:36:19.472" v="24" actId="20577"/>
          <ac:spMkLst>
            <pc:docMk/>
            <pc:sldMk cId="3178934328" sldId="259"/>
            <ac:spMk id="6" creationId="{F35AF556-CFCF-F5CE-5754-6DA5F1C28853}"/>
          </ac:spMkLst>
        </pc:spChg>
      </pc:sldChg>
      <pc:sldChg chg="modSp">
        <pc:chgData name="Dan Barwell" userId="S::dan.barwell@educationcompany.co.uk::2a7f1cc5-30e4-4c59-9ee5-4339f4163110" providerId="AD" clId="Web-{18B59837-EB93-11D9-90AA-25F96DAF8CD7}" dt="2026-03-10T08:38:57.725" v="38" actId="20577"/>
        <pc:sldMkLst>
          <pc:docMk/>
          <pc:sldMk cId="1129726984" sldId="277"/>
        </pc:sldMkLst>
        <pc:spChg chg="mod">
          <ac:chgData name="Dan Barwell" userId="S::dan.barwell@educationcompany.co.uk::2a7f1cc5-30e4-4c59-9ee5-4339f4163110" providerId="AD" clId="Web-{18B59837-EB93-11D9-90AA-25F96DAF8CD7}" dt="2026-03-10T08:38:57.725" v="38" actId="20577"/>
          <ac:spMkLst>
            <pc:docMk/>
            <pc:sldMk cId="1129726984" sldId="277"/>
            <ac:spMk id="5" creationId="{07C5CB2E-C175-4574-E947-8BF27977C6D1}"/>
          </ac:spMkLst>
        </pc:spChg>
      </pc:sldChg>
      <pc:sldChg chg="modSp">
        <pc:chgData name="Dan Barwell" userId="S::dan.barwell@educationcompany.co.uk::2a7f1cc5-30e4-4c59-9ee5-4339f4163110" providerId="AD" clId="Web-{18B59837-EB93-11D9-90AA-25F96DAF8CD7}" dt="2026-03-10T08:32:18.040" v="0" actId="20577"/>
        <pc:sldMkLst>
          <pc:docMk/>
          <pc:sldMk cId="489047604" sldId="321"/>
        </pc:sldMkLst>
        <pc:spChg chg="mod">
          <ac:chgData name="Dan Barwell" userId="S::dan.barwell@educationcompany.co.uk::2a7f1cc5-30e4-4c59-9ee5-4339f4163110" providerId="AD" clId="Web-{18B59837-EB93-11D9-90AA-25F96DAF8CD7}" dt="2026-03-10T08:32:18.040" v="0" actId="20577"/>
          <ac:spMkLst>
            <pc:docMk/>
            <pc:sldMk cId="489047604" sldId="321"/>
            <ac:spMk id="13" creationId="{31CB5DE2-0D2E-B897-103F-F5A702C0AD27}"/>
          </ac:spMkLst>
        </pc:spChg>
      </pc:sldChg>
      <pc:sldChg chg="modSp">
        <pc:chgData name="Dan Barwell" userId="S::dan.barwell@educationcompany.co.uk::2a7f1cc5-30e4-4c59-9ee5-4339f4163110" providerId="AD" clId="Web-{18B59837-EB93-11D9-90AA-25F96DAF8CD7}" dt="2026-03-10T08:33:18.246" v="2"/>
        <pc:sldMkLst>
          <pc:docMk/>
          <pc:sldMk cId="4240382790" sldId="323"/>
        </pc:sldMkLst>
        <pc:spChg chg="mod">
          <ac:chgData name="Dan Barwell" userId="S::dan.barwell@educationcompany.co.uk::2a7f1cc5-30e4-4c59-9ee5-4339f4163110" providerId="AD" clId="Web-{18B59837-EB93-11D9-90AA-25F96DAF8CD7}" dt="2026-03-10T08:33:18.246" v="2"/>
          <ac:spMkLst>
            <pc:docMk/>
            <pc:sldMk cId="4240382790" sldId="323"/>
            <ac:spMk id="3" creationId="{14A91BAA-856A-9C95-E6C5-EF9D50E03D60}"/>
          </ac:spMkLst>
        </pc:spChg>
      </pc:sldChg>
      <pc:sldChg chg="modSp">
        <pc:chgData name="Dan Barwell" userId="S::dan.barwell@educationcompany.co.uk::2a7f1cc5-30e4-4c59-9ee5-4339f4163110" providerId="AD" clId="Web-{18B59837-EB93-11D9-90AA-25F96DAF8CD7}" dt="2026-03-10T08:37:14.348" v="25" actId="20577"/>
        <pc:sldMkLst>
          <pc:docMk/>
          <pc:sldMk cId="1714921813" sldId="330"/>
        </pc:sldMkLst>
        <pc:spChg chg="mod">
          <ac:chgData name="Dan Barwell" userId="S::dan.barwell@educationcompany.co.uk::2a7f1cc5-30e4-4c59-9ee5-4339f4163110" providerId="AD" clId="Web-{18B59837-EB93-11D9-90AA-25F96DAF8CD7}" dt="2026-03-10T08:37:14.348" v="25" actId="20577"/>
          <ac:spMkLst>
            <pc:docMk/>
            <pc:sldMk cId="1714921813" sldId="330"/>
            <ac:spMk id="4" creationId="{640EFF66-6BC1-5BE6-39FA-8A9195BCFBBC}"/>
          </ac:spMkLst>
        </pc:spChg>
      </pc:sldChg>
      <pc:sldChg chg="modSp">
        <pc:chgData name="Dan Barwell" userId="S::dan.barwell@educationcompany.co.uk::2a7f1cc5-30e4-4c59-9ee5-4339f4163110" providerId="AD" clId="Web-{18B59837-EB93-11D9-90AA-25F96DAF8CD7}" dt="2026-03-10T08:37:23.802" v="26" actId="20577"/>
        <pc:sldMkLst>
          <pc:docMk/>
          <pc:sldMk cId="3716208458" sldId="331"/>
        </pc:sldMkLst>
        <pc:spChg chg="mod">
          <ac:chgData name="Dan Barwell" userId="S::dan.barwell@educationcompany.co.uk::2a7f1cc5-30e4-4c59-9ee5-4339f4163110" providerId="AD" clId="Web-{18B59837-EB93-11D9-90AA-25F96DAF8CD7}" dt="2026-03-10T08:37:23.802" v="26" actId="20577"/>
          <ac:spMkLst>
            <pc:docMk/>
            <pc:sldMk cId="3716208458" sldId="331"/>
            <ac:spMk id="4" creationId="{CCEFEEF2-2AF6-2425-EBF3-8C68C79B099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9F4B71-7E08-C14A-A413-F7DA8452FF44}" type="datetimeFigureOut">
              <a:rPr lang="en-US" smtClean="0"/>
              <a:t>4/28/26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6B8757-1D66-7B48-B21F-FD17011FFC6B}" type="slidenum">
              <a:rPr lang="en-US" smtClean="0"/>
              <a:t>‹#›</a:t>
            </a:fld>
            <a:endParaRPr lang="en-US"/>
          </a:p>
        </p:txBody>
      </p:sp>
    </p:spTree>
    <p:extLst>
      <p:ext uri="{BB962C8B-B14F-4D97-AF65-F5344CB8AC3E}">
        <p14:creationId xmlns:p14="http://schemas.microsoft.com/office/powerpoint/2010/main" val="999375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Order of eggs: Hen, Duck, Quail and Ostrich</a:t>
            </a:r>
          </a:p>
        </p:txBody>
      </p:sp>
      <p:sp>
        <p:nvSpPr>
          <p:cNvPr id="4" name="Slide Number Placeholder 3"/>
          <p:cNvSpPr>
            <a:spLocks noGrp="1"/>
          </p:cNvSpPr>
          <p:nvPr>
            <p:ph type="sldNum" sz="quarter" idx="5"/>
          </p:nvPr>
        </p:nvSpPr>
        <p:spPr/>
        <p:txBody>
          <a:bodyPr/>
          <a:lstStyle/>
          <a:p>
            <a:fld id="{166B8757-1D66-7B48-B21F-FD17011FFC6B}" type="slidenum">
              <a:rPr lang="en-US" smtClean="0"/>
              <a:t>2</a:t>
            </a:fld>
            <a:endParaRPr lang="en-US"/>
          </a:p>
        </p:txBody>
      </p:sp>
    </p:spTree>
    <p:extLst>
      <p:ext uri="{BB962C8B-B14F-4D97-AF65-F5344CB8AC3E}">
        <p14:creationId xmlns:p14="http://schemas.microsoft.com/office/powerpoint/2010/main" val="30898743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B646C3-FD29-F2E4-1051-E203D34ABC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007E2A-EE24-52EF-6238-C8DB0CD3A3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DD29FD-2B8C-809F-F7B1-B1E6E8A9DEB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6A65085-C121-0878-5A85-CBD6083EF866}"/>
              </a:ext>
            </a:extLst>
          </p:cNvPr>
          <p:cNvSpPr>
            <a:spLocks noGrp="1"/>
          </p:cNvSpPr>
          <p:nvPr>
            <p:ph type="sldNum" sz="quarter" idx="5"/>
          </p:nvPr>
        </p:nvSpPr>
        <p:spPr/>
        <p:txBody>
          <a:bodyPr/>
          <a:lstStyle/>
          <a:p>
            <a:fld id="{166B8757-1D66-7B48-B21F-FD17011FFC6B}" type="slidenum">
              <a:rPr lang="en-US" smtClean="0"/>
              <a:t>11</a:t>
            </a:fld>
            <a:endParaRPr lang="en-US"/>
          </a:p>
        </p:txBody>
      </p:sp>
    </p:spTree>
    <p:extLst>
      <p:ext uri="{BB962C8B-B14F-4D97-AF65-F5344CB8AC3E}">
        <p14:creationId xmlns:p14="http://schemas.microsoft.com/office/powerpoint/2010/main" val="24117084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CA37A9-F732-ADA9-FD58-78F28A1EE3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54F536-245B-3867-D9FA-6295B7C500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A8A636-3609-0249-43BC-680B526B003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18401B2-F28C-AD90-C946-17370072C0F8}"/>
              </a:ext>
            </a:extLst>
          </p:cNvPr>
          <p:cNvSpPr>
            <a:spLocks noGrp="1"/>
          </p:cNvSpPr>
          <p:nvPr>
            <p:ph type="sldNum" sz="quarter" idx="5"/>
          </p:nvPr>
        </p:nvSpPr>
        <p:spPr/>
        <p:txBody>
          <a:bodyPr/>
          <a:lstStyle/>
          <a:p>
            <a:fld id="{166B8757-1D66-7B48-B21F-FD17011FFC6B}" type="slidenum">
              <a:rPr lang="en-US" smtClean="0"/>
              <a:t>12</a:t>
            </a:fld>
            <a:endParaRPr lang="en-US"/>
          </a:p>
        </p:txBody>
      </p:sp>
    </p:spTree>
    <p:extLst>
      <p:ext uri="{BB962C8B-B14F-4D97-AF65-F5344CB8AC3E}">
        <p14:creationId xmlns:p14="http://schemas.microsoft.com/office/powerpoint/2010/main" val="202020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6B8757-1D66-7B48-B21F-FD17011FFC6B}" type="slidenum">
              <a:rPr lang="en-US" smtClean="0"/>
              <a:t>13</a:t>
            </a:fld>
            <a:endParaRPr lang="en-US"/>
          </a:p>
        </p:txBody>
      </p:sp>
    </p:spTree>
    <p:extLst>
      <p:ext uri="{BB962C8B-B14F-4D97-AF65-F5344CB8AC3E}">
        <p14:creationId xmlns:p14="http://schemas.microsoft.com/office/powerpoint/2010/main" val="4426641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6B8757-1D66-7B48-B21F-FD17011FFC6B}" type="slidenum">
              <a:rPr lang="en-US" smtClean="0"/>
              <a:t>14</a:t>
            </a:fld>
            <a:endParaRPr lang="en-US"/>
          </a:p>
        </p:txBody>
      </p:sp>
    </p:spTree>
    <p:extLst>
      <p:ext uri="{BB962C8B-B14F-4D97-AF65-F5344CB8AC3E}">
        <p14:creationId xmlns:p14="http://schemas.microsoft.com/office/powerpoint/2010/main" val="20098845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DE7695-25C2-822C-B4DD-9B7FA8E98C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7F4F25-05D6-593C-FF55-3CD8B30656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618509-E476-9FEE-338B-09544481DCE8}"/>
              </a:ext>
            </a:extLst>
          </p:cNvPr>
          <p:cNvSpPr>
            <a:spLocks noGrp="1"/>
          </p:cNvSpPr>
          <p:nvPr>
            <p:ph type="body" idx="1"/>
          </p:nvPr>
        </p:nvSpPr>
        <p:spPr/>
        <p:txBody>
          <a:bodyPr/>
          <a:lstStyle/>
          <a:p>
            <a:r>
              <a:rPr lang="en-US" dirty="0"/>
              <a:t>Order of eggs: Hen, Duck, Quail and Ostrich</a:t>
            </a:r>
          </a:p>
        </p:txBody>
      </p:sp>
      <p:sp>
        <p:nvSpPr>
          <p:cNvPr id="4" name="Slide Number Placeholder 3">
            <a:extLst>
              <a:ext uri="{FF2B5EF4-FFF2-40B4-BE49-F238E27FC236}">
                <a16:creationId xmlns:a16="http://schemas.microsoft.com/office/drawing/2014/main" id="{4AC8D633-228B-D081-CAD5-BEA5588BFBCD}"/>
              </a:ext>
            </a:extLst>
          </p:cNvPr>
          <p:cNvSpPr>
            <a:spLocks noGrp="1"/>
          </p:cNvSpPr>
          <p:nvPr>
            <p:ph type="sldNum" sz="quarter" idx="5"/>
          </p:nvPr>
        </p:nvSpPr>
        <p:spPr/>
        <p:txBody>
          <a:bodyPr/>
          <a:lstStyle/>
          <a:p>
            <a:fld id="{166B8757-1D66-7B48-B21F-FD17011FFC6B}" type="slidenum">
              <a:rPr lang="en-US" smtClean="0"/>
              <a:t>3</a:t>
            </a:fld>
            <a:endParaRPr lang="en-US"/>
          </a:p>
        </p:txBody>
      </p:sp>
    </p:spTree>
    <p:extLst>
      <p:ext uri="{BB962C8B-B14F-4D97-AF65-F5344CB8AC3E}">
        <p14:creationId xmlns:p14="http://schemas.microsoft.com/office/powerpoint/2010/main" val="2663578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6B8757-1D66-7B48-B21F-FD17011FFC6B}" type="slidenum">
              <a:rPr lang="en-US" smtClean="0"/>
              <a:t>4</a:t>
            </a:fld>
            <a:endParaRPr lang="en-US"/>
          </a:p>
        </p:txBody>
      </p:sp>
    </p:spTree>
    <p:extLst>
      <p:ext uri="{BB962C8B-B14F-4D97-AF65-F5344CB8AC3E}">
        <p14:creationId xmlns:p14="http://schemas.microsoft.com/office/powerpoint/2010/main" val="34218090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3CEABE-BEC2-4465-84FB-DAD1050D6E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158122-7C0D-3834-94F5-24F8801ED4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B4B4D8-0CEE-16E8-DE13-6212A007612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9DCB207-CF44-4BDA-69D5-DDB2DCC39DFB}"/>
              </a:ext>
            </a:extLst>
          </p:cNvPr>
          <p:cNvSpPr>
            <a:spLocks noGrp="1"/>
          </p:cNvSpPr>
          <p:nvPr>
            <p:ph type="sldNum" sz="quarter" idx="5"/>
          </p:nvPr>
        </p:nvSpPr>
        <p:spPr/>
        <p:txBody>
          <a:bodyPr/>
          <a:lstStyle/>
          <a:p>
            <a:fld id="{166B8757-1D66-7B48-B21F-FD17011FFC6B}" type="slidenum">
              <a:rPr lang="en-US" smtClean="0"/>
              <a:t>5</a:t>
            </a:fld>
            <a:endParaRPr lang="en-US"/>
          </a:p>
        </p:txBody>
      </p:sp>
    </p:spTree>
    <p:extLst>
      <p:ext uri="{BB962C8B-B14F-4D97-AF65-F5344CB8AC3E}">
        <p14:creationId xmlns:p14="http://schemas.microsoft.com/office/powerpoint/2010/main" val="12634072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77035F-9D62-4AC0-2B1A-EB444B03A4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95D33D-398E-009A-CAB3-86D9A7A9DE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528667-0FF4-A55A-719F-EBECF6C6B63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4B33675-DC34-D47E-5AB5-4DDD8F312364}"/>
              </a:ext>
            </a:extLst>
          </p:cNvPr>
          <p:cNvSpPr>
            <a:spLocks noGrp="1"/>
          </p:cNvSpPr>
          <p:nvPr>
            <p:ph type="sldNum" sz="quarter" idx="5"/>
          </p:nvPr>
        </p:nvSpPr>
        <p:spPr/>
        <p:txBody>
          <a:bodyPr/>
          <a:lstStyle/>
          <a:p>
            <a:fld id="{166B8757-1D66-7B48-B21F-FD17011FFC6B}" type="slidenum">
              <a:rPr lang="en-US" smtClean="0"/>
              <a:t>6</a:t>
            </a:fld>
            <a:endParaRPr lang="en-US"/>
          </a:p>
        </p:txBody>
      </p:sp>
    </p:spTree>
    <p:extLst>
      <p:ext uri="{BB962C8B-B14F-4D97-AF65-F5344CB8AC3E}">
        <p14:creationId xmlns:p14="http://schemas.microsoft.com/office/powerpoint/2010/main" val="20898112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0D9B64-B6D9-89A1-B906-429BE24231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BA14C5-0043-0A3B-1626-7522E0AABE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DC7603-39FC-EC9E-C722-17249CD0ED3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DA9514E-2602-CEE7-8F6C-453084ED4D63}"/>
              </a:ext>
            </a:extLst>
          </p:cNvPr>
          <p:cNvSpPr>
            <a:spLocks noGrp="1"/>
          </p:cNvSpPr>
          <p:nvPr>
            <p:ph type="sldNum" sz="quarter" idx="5"/>
          </p:nvPr>
        </p:nvSpPr>
        <p:spPr/>
        <p:txBody>
          <a:bodyPr/>
          <a:lstStyle/>
          <a:p>
            <a:fld id="{166B8757-1D66-7B48-B21F-FD17011FFC6B}" type="slidenum">
              <a:rPr lang="en-US" smtClean="0"/>
              <a:t>7</a:t>
            </a:fld>
            <a:endParaRPr lang="en-US"/>
          </a:p>
        </p:txBody>
      </p:sp>
    </p:spTree>
    <p:extLst>
      <p:ext uri="{BB962C8B-B14F-4D97-AF65-F5344CB8AC3E}">
        <p14:creationId xmlns:p14="http://schemas.microsoft.com/office/powerpoint/2010/main" val="23922107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594A3F-C848-0D57-7059-A6202535B9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467828-ECF5-9B39-D645-C2D463830F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3BCD87-0A38-0B09-90FF-BB5811985BD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5B89284-83F5-E928-3E6B-5DBC9764AAEF}"/>
              </a:ext>
            </a:extLst>
          </p:cNvPr>
          <p:cNvSpPr>
            <a:spLocks noGrp="1"/>
          </p:cNvSpPr>
          <p:nvPr>
            <p:ph type="sldNum" sz="quarter" idx="5"/>
          </p:nvPr>
        </p:nvSpPr>
        <p:spPr/>
        <p:txBody>
          <a:bodyPr/>
          <a:lstStyle/>
          <a:p>
            <a:fld id="{166B8757-1D66-7B48-B21F-FD17011FFC6B}" type="slidenum">
              <a:rPr lang="en-US" smtClean="0"/>
              <a:t>8</a:t>
            </a:fld>
            <a:endParaRPr lang="en-US"/>
          </a:p>
        </p:txBody>
      </p:sp>
    </p:spTree>
    <p:extLst>
      <p:ext uri="{BB962C8B-B14F-4D97-AF65-F5344CB8AC3E}">
        <p14:creationId xmlns:p14="http://schemas.microsoft.com/office/powerpoint/2010/main" val="33806239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604627-D34B-7781-5308-94C6FC0E2E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DB23E5-9471-7CA6-C93C-4D94E224C3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239189-8E26-78DE-49E6-C60B02E6613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3FCCD5A-8FAC-D776-AE2D-D443470CF66E}"/>
              </a:ext>
            </a:extLst>
          </p:cNvPr>
          <p:cNvSpPr>
            <a:spLocks noGrp="1"/>
          </p:cNvSpPr>
          <p:nvPr>
            <p:ph type="sldNum" sz="quarter" idx="5"/>
          </p:nvPr>
        </p:nvSpPr>
        <p:spPr/>
        <p:txBody>
          <a:bodyPr/>
          <a:lstStyle/>
          <a:p>
            <a:fld id="{166B8757-1D66-7B48-B21F-FD17011FFC6B}" type="slidenum">
              <a:rPr lang="en-US" smtClean="0"/>
              <a:t>9</a:t>
            </a:fld>
            <a:endParaRPr lang="en-US"/>
          </a:p>
        </p:txBody>
      </p:sp>
    </p:spTree>
    <p:extLst>
      <p:ext uri="{BB962C8B-B14F-4D97-AF65-F5344CB8AC3E}">
        <p14:creationId xmlns:p14="http://schemas.microsoft.com/office/powerpoint/2010/main" val="34068694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A76211-6F53-AE5A-1AA5-C91CCC8D0E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759495-E1C2-047D-A7F4-BD4E667D8C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D131B0-8D56-AD54-DA1A-D98CF67BF38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D22C7CB-6814-F63A-C5B0-3C75412EA07E}"/>
              </a:ext>
            </a:extLst>
          </p:cNvPr>
          <p:cNvSpPr>
            <a:spLocks noGrp="1"/>
          </p:cNvSpPr>
          <p:nvPr>
            <p:ph type="sldNum" sz="quarter" idx="5"/>
          </p:nvPr>
        </p:nvSpPr>
        <p:spPr/>
        <p:txBody>
          <a:bodyPr/>
          <a:lstStyle/>
          <a:p>
            <a:fld id="{166B8757-1D66-7B48-B21F-FD17011FFC6B}" type="slidenum">
              <a:rPr lang="en-US" smtClean="0"/>
              <a:t>10</a:t>
            </a:fld>
            <a:endParaRPr lang="en-US"/>
          </a:p>
        </p:txBody>
      </p:sp>
    </p:spTree>
    <p:extLst>
      <p:ext uri="{BB962C8B-B14F-4D97-AF65-F5344CB8AC3E}">
        <p14:creationId xmlns:p14="http://schemas.microsoft.com/office/powerpoint/2010/main" val="12352223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GB" smtClean="0"/>
              <a:t>28/04/2026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28/04/2026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28/04/2026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28/04/2026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28/04/2026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846CE7D5-CF57-46EF-B807-FDD0502418D4}" type="datetimeFigureOut">
              <a:rPr lang="en-GB" smtClean="0"/>
              <a:t>28/04/2026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846CE7D5-CF57-46EF-B807-FDD0502418D4}" type="datetimeFigureOut">
              <a:rPr lang="en-GB" smtClean="0"/>
              <a:t>28/04/2026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GB" smtClean="0"/>
              <a:t>28/04/2026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28/04/2026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28/04/2026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28/04/2026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GB" smtClean="0"/>
              <a:t>28/04/2026</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B5AA2"/>
        </a:solidFill>
        <a:effectLst/>
      </p:bgPr>
    </p:bg>
    <p:spTree>
      <p:nvGrpSpPr>
        <p:cNvPr id="1" name="">
          <a:extLst>
            <a:ext uri="{FF2B5EF4-FFF2-40B4-BE49-F238E27FC236}">
              <a16:creationId xmlns:a16="http://schemas.microsoft.com/office/drawing/2014/main" id="{CD87A70D-3A76-308D-F1F0-296A8559C2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FFEA90-B1BD-3D1C-A461-940389DACD6F}"/>
              </a:ext>
            </a:extLst>
          </p:cNvPr>
          <p:cNvSpPr>
            <a:spLocks noGrp="1"/>
          </p:cNvSpPr>
          <p:nvPr>
            <p:ph type="ctrTitle"/>
          </p:nvPr>
        </p:nvSpPr>
        <p:spPr>
          <a:xfrm>
            <a:off x="803275" y="1645919"/>
            <a:ext cx="4918256" cy="3484955"/>
          </a:xfrm>
        </p:spPr>
        <p:txBody>
          <a:bodyPr>
            <a:normAutofit/>
          </a:bodyPr>
          <a:lstStyle/>
          <a:p>
            <a:pPr algn="l">
              <a:lnSpc>
                <a:spcPct val="120000"/>
              </a:lnSpc>
            </a:pPr>
            <a:r>
              <a:rPr lang="en-GB" b="1" dirty="0">
                <a:solidFill>
                  <a:schemeClr val="bg1"/>
                </a:solidFill>
                <a:latin typeface="Poppins ExtraBold" pitchFamily="2" charset="77"/>
                <a:cs typeface="Poppins ExtraBold" pitchFamily="2" charset="77"/>
              </a:rPr>
              <a:t>What’s inside an egg?</a:t>
            </a:r>
          </a:p>
        </p:txBody>
      </p:sp>
      <p:sp>
        <p:nvSpPr>
          <p:cNvPr id="10" name="TextBox 9">
            <a:extLst>
              <a:ext uri="{FF2B5EF4-FFF2-40B4-BE49-F238E27FC236}">
                <a16:creationId xmlns:a16="http://schemas.microsoft.com/office/drawing/2014/main" id="{268B8ABE-2393-C4D9-57A3-4EA025F2D3D4}"/>
              </a:ext>
            </a:extLst>
          </p:cNvPr>
          <p:cNvSpPr txBox="1"/>
          <p:nvPr/>
        </p:nvSpPr>
        <p:spPr>
          <a:xfrm>
            <a:off x="2665663" y="4509243"/>
            <a:ext cx="1223210" cy="6216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GB"/>
          </a:p>
        </p:txBody>
      </p:sp>
      <p:pic>
        <p:nvPicPr>
          <p:cNvPr id="6" name="Picture 5" descr="A red lion with a crown and blue text&#10;&#10;AI-generated content may be incorrect.">
            <a:extLst>
              <a:ext uri="{FF2B5EF4-FFF2-40B4-BE49-F238E27FC236}">
                <a16:creationId xmlns:a16="http://schemas.microsoft.com/office/drawing/2014/main" id="{350785ED-501B-DE95-75B6-9DBE27146E5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043886" y="20677"/>
            <a:ext cx="1657350" cy="1885950"/>
          </a:xfrm>
          <a:prstGeom prst="rect">
            <a:avLst/>
          </a:prstGeom>
        </p:spPr>
      </p:pic>
      <p:pic>
        <p:nvPicPr>
          <p:cNvPr id="9" name="Picture 8" descr="A black background with a black square&#10;&#10;AI-generated content may be incorrect.">
            <a:extLst>
              <a:ext uri="{FF2B5EF4-FFF2-40B4-BE49-F238E27FC236}">
                <a16:creationId xmlns:a16="http://schemas.microsoft.com/office/drawing/2014/main" id="{D14EE62D-06E6-F463-EF8C-3B5EAF588B5E}"/>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rot="5400000">
            <a:off x="9284935" y="2649373"/>
            <a:ext cx="1517901" cy="6858000"/>
          </a:xfrm>
          <a:prstGeom prst="rect">
            <a:avLst/>
          </a:prstGeom>
          <a:effectLst>
            <a:softEdge rad="170747"/>
          </a:effectLst>
        </p:spPr>
      </p:pic>
      <p:pic>
        <p:nvPicPr>
          <p:cNvPr id="7" name="Picture 6">
            <a:extLst>
              <a:ext uri="{FF2B5EF4-FFF2-40B4-BE49-F238E27FC236}">
                <a16:creationId xmlns:a16="http://schemas.microsoft.com/office/drawing/2014/main" id="{B82EEABC-2FB0-69FE-1686-BD3CA627571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403779">
            <a:off x="5922290" y="641154"/>
            <a:ext cx="4953000" cy="5993780"/>
          </a:xfrm>
          <a:prstGeom prst="rect">
            <a:avLst/>
          </a:prstGeom>
        </p:spPr>
      </p:pic>
    </p:spTree>
    <p:extLst>
      <p:ext uri="{BB962C8B-B14F-4D97-AF65-F5344CB8AC3E}">
        <p14:creationId xmlns:p14="http://schemas.microsoft.com/office/powerpoint/2010/main" val="39698546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1DFED"/>
        </a:solidFill>
        <a:effectLst/>
      </p:bgPr>
    </p:bg>
    <p:spTree>
      <p:nvGrpSpPr>
        <p:cNvPr id="1" name="">
          <a:extLst>
            <a:ext uri="{FF2B5EF4-FFF2-40B4-BE49-F238E27FC236}">
              <a16:creationId xmlns:a16="http://schemas.microsoft.com/office/drawing/2014/main" id="{F0A12913-B4F1-D560-1534-E687B2652C76}"/>
            </a:ext>
          </a:extLst>
        </p:cNvPr>
        <p:cNvGrpSpPr/>
        <p:nvPr/>
      </p:nvGrpSpPr>
      <p:grpSpPr>
        <a:xfrm>
          <a:off x="0" y="0"/>
          <a:ext cx="0" cy="0"/>
          <a:chOff x="0" y="0"/>
          <a:chExt cx="0" cy="0"/>
        </a:xfrm>
      </p:grpSpPr>
      <p:pic>
        <p:nvPicPr>
          <p:cNvPr id="4" name="Picture 3" descr="A egg in a cell&#10;&#10;AI-generated content may be incorrect.">
            <a:extLst>
              <a:ext uri="{FF2B5EF4-FFF2-40B4-BE49-F238E27FC236}">
                <a16:creationId xmlns:a16="http://schemas.microsoft.com/office/drawing/2014/main" id="{F559A2F2-6231-63B0-149B-77238086C0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 y="372171"/>
            <a:ext cx="5052060" cy="6113657"/>
          </a:xfrm>
          <a:prstGeom prst="rect">
            <a:avLst/>
          </a:prstGeom>
        </p:spPr>
      </p:pic>
      <p:pic>
        <p:nvPicPr>
          <p:cNvPr id="2" name="Picture 1">
            <a:extLst>
              <a:ext uri="{FF2B5EF4-FFF2-40B4-BE49-F238E27FC236}">
                <a16:creationId xmlns:a16="http://schemas.microsoft.com/office/drawing/2014/main" id="{A08AC229-301F-FCC8-BB91-12EC1C4F6EDC}"/>
              </a:ext>
            </a:extLst>
          </p:cNvPr>
          <p:cNvPicPr>
            <a:picLocks noChangeAspect="1"/>
          </p:cNvPicPr>
          <p:nvPr/>
        </p:nvPicPr>
        <p:blipFill>
          <a:blip r:embed="rId3">
            <a:extLst>
              <a:ext uri="{28A0092B-C50C-407E-A947-70E740481C1C}">
                <a14:useLocalDpi xmlns:a14="http://schemas.microsoft.com/office/drawing/2010/main" val="0"/>
              </a:ext>
            </a:extLst>
          </a:blip>
          <a:srcRect l="30857" t="38076" r="64519" b="58103"/>
          <a:stretch>
            <a:fillRect/>
          </a:stretch>
        </p:blipFill>
        <p:spPr>
          <a:xfrm rot="5400000">
            <a:off x="2759256" y="1195934"/>
            <a:ext cx="2327081" cy="2327081"/>
          </a:xfrm>
          <a:prstGeom prst="ellipse">
            <a:avLst/>
          </a:prstGeom>
          <a:ln w="38100">
            <a:solidFill>
              <a:srgbClr val="EE3F33"/>
            </a:solidFill>
          </a:ln>
        </p:spPr>
      </p:pic>
      <p:sp>
        <p:nvSpPr>
          <p:cNvPr id="3" name="TextBox 2">
            <a:extLst>
              <a:ext uri="{FF2B5EF4-FFF2-40B4-BE49-F238E27FC236}">
                <a16:creationId xmlns:a16="http://schemas.microsoft.com/office/drawing/2014/main" id="{9A64762E-9802-BB6F-411B-D22E48E5A664}"/>
              </a:ext>
            </a:extLst>
          </p:cNvPr>
          <p:cNvSpPr txBox="1"/>
          <p:nvPr/>
        </p:nvSpPr>
        <p:spPr>
          <a:xfrm>
            <a:off x="5554722" y="2359475"/>
            <a:ext cx="6096000" cy="21390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20000"/>
              </a:lnSpc>
            </a:pPr>
            <a:r>
              <a:rPr lang="en-GB" sz="2800" dirty="0">
                <a:latin typeface="Poppins" pitchFamily="2" charset="77"/>
                <a:cs typeface="Poppins" pitchFamily="2" charset="77"/>
              </a:rPr>
              <a:t>The </a:t>
            </a:r>
            <a:r>
              <a:rPr lang="en-GB" sz="2800" b="1" dirty="0">
                <a:solidFill>
                  <a:srgbClr val="0B5AA2"/>
                </a:solidFill>
                <a:latin typeface="Poppins" pitchFamily="2" charset="77"/>
                <a:cs typeface="Poppins" pitchFamily="2" charset="77"/>
              </a:rPr>
              <a:t>albumen</a:t>
            </a:r>
            <a:r>
              <a:rPr lang="en-GB" sz="2800" dirty="0">
                <a:latin typeface="Poppins" pitchFamily="2" charset="77"/>
                <a:cs typeface="Poppins" pitchFamily="2" charset="77"/>
              </a:rPr>
              <a:t>, also known as the egg white, is the liquid that the chick develops in. It has lots of protein to help the chick grow. ​</a:t>
            </a:r>
          </a:p>
        </p:txBody>
      </p:sp>
    </p:spTree>
    <p:extLst>
      <p:ext uri="{BB962C8B-B14F-4D97-AF65-F5344CB8AC3E}">
        <p14:creationId xmlns:p14="http://schemas.microsoft.com/office/powerpoint/2010/main" val="9931061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1DFED"/>
        </a:solidFill>
        <a:effectLst/>
      </p:bgPr>
    </p:bg>
    <p:spTree>
      <p:nvGrpSpPr>
        <p:cNvPr id="1" name="">
          <a:extLst>
            <a:ext uri="{FF2B5EF4-FFF2-40B4-BE49-F238E27FC236}">
              <a16:creationId xmlns:a16="http://schemas.microsoft.com/office/drawing/2014/main" id="{6018B897-0162-A4D0-447B-820EF98DE68F}"/>
            </a:ext>
          </a:extLst>
        </p:cNvPr>
        <p:cNvGrpSpPr/>
        <p:nvPr/>
      </p:nvGrpSpPr>
      <p:grpSpPr>
        <a:xfrm>
          <a:off x="0" y="0"/>
          <a:ext cx="0" cy="0"/>
          <a:chOff x="0" y="0"/>
          <a:chExt cx="0" cy="0"/>
        </a:xfrm>
      </p:grpSpPr>
      <p:pic>
        <p:nvPicPr>
          <p:cNvPr id="4" name="Picture 3" descr="A egg in a cell&#10;&#10;AI-generated content may be incorrect.">
            <a:extLst>
              <a:ext uri="{FF2B5EF4-FFF2-40B4-BE49-F238E27FC236}">
                <a16:creationId xmlns:a16="http://schemas.microsoft.com/office/drawing/2014/main" id="{9156CCE5-6DE3-53E4-46F1-D256AC3D8B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 y="372171"/>
            <a:ext cx="5052060" cy="6113657"/>
          </a:xfrm>
          <a:prstGeom prst="rect">
            <a:avLst/>
          </a:prstGeom>
        </p:spPr>
      </p:pic>
      <p:pic>
        <p:nvPicPr>
          <p:cNvPr id="2" name="Picture 1">
            <a:extLst>
              <a:ext uri="{FF2B5EF4-FFF2-40B4-BE49-F238E27FC236}">
                <a16:creationId xmlns:a16="http://schemas.microsoft.com/office/drawing/2014/main" id="{88D525CF-1460-36E8-8CF4-95037C821C6E}"/>
              </a:ext>
            </a:extLst>
          </p:cNvPr>
          <p:cNvPicPr>
            <a:picLocks noChangeAspect="1"/>
          </p:cNvPicPr>
          <p:nvPr/>
        </p:nvPicPr>
        <p:blipFill>
          <a:blip r:embed="rId3">
            <a:extLst>
              <a:ext uri="{28A0092B-C50C-407E-A947-70E740481C1C}">
                <a14:useLocalDpi xmlns:a14="http://schemas.microsoft.com/office/drawing/2010/main" val="0"/>
              </a:ext>
            </a:extLst>
          </a:blip>
          <a:srcRect l="40885" t="10748" r="40877" b="74180"/>
          <a:stretch>
            <a:fillRect/>
          </a:stretch>
        </p:blipFill>
        <p:spPr>
          <a:xfrm rot="10800000">
            <a:off x="1568229" y="4158747"/>
            <a:ext cx="2327081" cy="2327081"/>
          </a:xfrm>
          <a:prstGeom prst="ellipse">
            <a:avLst/>
          </a:prstGeom>
          <a:ln w="38100">
            <a:solidFill>
              <a:srgbClr val="EE3F33"/>
            </a:solidFill>
          </a:ln>
        </p:spPr>
      </p:pic>
      <p:sp>
        <p:nvSpPr>
          <p:cNvPr id="3" name="TextBox 2">
            <a:extLst>
              <a:ext uri="{FF2B5EF4-FFF2-40B4-BE49-F238E27FC236}">
                <a16:creationId xmlns:a16="http://schemas.microsoft.com/office/drawing/2014/main" id="{16E4C922-492A-D73D-995F-5B6E09A04F5A}"/>
              </a:ext>
            </a:extLst>
          </p:cNvPr>
          <p:cNvSpPr txBox="1"/>
          <p:nvPr/>
        </p:nvSpPr>
        <p:spPr>
          <a:xfrm>
            <a:off x="5554722" y="2758254"/>
            <a:ext cx="6431538"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fontAlgn="base"/>
            <a:r>
              <a:rPr lang="en-GB" sz="2800" dirty="0">
                <a:latin typeface="Poppins" pitchFamily="2" charset="77"/>
                <a:cs typeface="Poppins" pitchFamily="2" charset="77"/>
              </a:rPr>
              <a:t>The </a:t>
            </a:r>
            <a:r>
              <a:rPr lang="en-GB" sz="2800" b="1" dirty="0">
                <a:solidFill>
                  <a:srgbClr val="0B5AA2"/>
                </a:solidFill>
                <a:latin typeface="Poppins" pitchFamily="2" charset="77"/>
                <a:cs typeface="Poppins" pitchFamily="2" charset="77"/>
              </a:rPr>
              <a:t>chalazae</a:t>
            </a:r>
            <a:r>
              <a:rPr lang="en-GB" sz="2800" dirty="0">
                <a:latin typeface="Poppins" pitchFamily="2" charset="77"/>
                <a:cs typeface="Poppins" pitchFamily="2" charset="77"/>
              </a:rPr>
              <a:t>, that look a bit like twisted ropes, hold the yolk in the centre of the egg keeping it stable.</a:t>
            </a:r>
            <a:r>
              <a:rPr lang="en-US" sz="2800" dirty="0">
                <a:latin typeface="Poppins" pitchFamily="2" charset="77"/>
                <a:cs typeface="Poppins" pitchFamily="2" charset="77"/>
              </a:rPr>
              <a:t>​</a:t>
            </a:r>
          </a:p>
        </p:txBody>
      </p:sp>
    </p:spTree>
    <p:extLst>
      <p:ext uri="{BB962C8B-B14F-4D97-AF65-F5344CB8AC3E}">
        <p14:creationId xmlns:p14="http://schemas.microsoft.com/office/powerpoint/2010/main" val="3705223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1DFED"/>
        </a:solidFill>
        <a:effectLst/>
      </p:bgPr>
    </p:bg>
    <p:spTree>
      <p:nvGrpSpPr>
        <p:cNvPr id="1" name="">
          <a:extLst>
            <a:ext uri="{FF2B5EF4-FFF2-40B4-BE49-F238E27FC236}">
              <a16:creationId xmlns:a16="http://schemas.microsoft.com/office/drawing/2014/main" id="{B4BC45F4-FB07-FC0A-0BE8-78F631158619}"/>
            </a:ext>
          </a:extLst>
        </p:cNvPr>
        <p:cNvGrpSpPr/>
        <p:nvPr/>
      </p:nvGrpSpPr>
      <p:grpSpPr>
        <a:xfrm>
          <a:off x="0" y="0"/>
          <a:ext cx="0" cy="0"/>
          <a:chOff x="0" y="0"/>
          <a:chExt cx="0" cy="0"/>
        </a:xfrm>
      </p:grpSpPr>
      <p:pic>
        <p:nvPicPr>
          <p:cNvPr id="4" name="Picture 3" descr="A egg in a cell&#10;&#10;AI-generated content may be incorrect.">
            <a:extLst>
              <a:ext uri="{FF2B5EF4-FFF2-40B4-BE49-F238E27FC236}">
                <a16:creationId xmlns:a16="http://schemas.microsoft.com/office/drawing/2014/main" id="{C742C003-F141-C23C-7811-8602DD5713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 y="372171"/>
            <a:ext cx="5052060" cy="6113657"/>
          </a:xfrm>
          <a:prstGeom prst="rect">
            <a:avLst/>
          </a:prstGeom>
        </p:spPr>
      </p:pic>
      <p:pic>
        <p:nvPicPr>
          <p:cNvPr id="2" name="Picture 1">
            <a:extLst>
              <a:ext uri="{FF2B5EF4-FFF2-40B4-BE49-F238E27FC236}">
                <a16:creationId xmlns:a16="http://schemas.microsoft.com/office/drawing/2014/main" id="{393F2521-619D-A06F-D8A0-70056CFF1A13}"/>
              </a:ext>
            </a:extLst>
          </p:cNvPr>
          <p:cNvPicPr>
            <a:picLocks noChangeAspect="1"/>
          </p:cNvPicPr>
          <p:nvPr/>
        </p:nvPicPr>
        <p:blipFill>
          <a:blip r:embed="rId3">
            <a:extLst>
              <a:ext uri="{28A0092B-C50C-407E-A947-70E740481C1C}">
                <a14:useLocalDpi xmlns:a14="http://schemas.microsoft.com/office/drawing/2010/main" val="0"/>
              </a:ext>
            </a:extLst>
          </a:blip>
          <a:srcRect l="36509" t="50000" r="45253" b="34928"/>
          <a:stretch>
            <a:fillRect/>
          </a:stretch>
        </p:blipFill>
        <p:spPr>
          <a:xfrm rot="551585">
            <a:off x="1573751" y="2371741"/>
            <a:ext cx="2327081" cy="2327081"/>
          </a:xfrm>
          <a:prstGeom prst="ellipse">
            <a:avLst/>
          </a:prstGeom>
          <a:ln w="38100">
            <a:solidFill>
              <a:srgbClr val="EE3F33"/>
            </a:solidFill>
          </a:ln>
        </p:spPr>
      </p:pic>
      <p:sp>
        <p:nvSpPr>
          <p:cNvPr id="3" name="TextBox 2">
            <a:extLst>
              <a:ext uri="{FF2B5EF4-FFF2-40B4-BE49-F238E27FC236}">
                <a16:creationId xmlns:a16="http://schemas.microsoft.com/office/drawing/2014/main" id="{83F1F8BA-2305-ACE3-E3A2-2CAC725E1A87}"/>
              </a:ext>
            </a:extLst>
          </p:cNvPr>
          <p:cNvSpPr txBox="1"/>
          <p:nvPr/>
        </p:nvSpPr>
        <p:spPr>
          <a:xfrm>
            <a:off x="5554722" y="2596344"/>
            <a:ext cx="6431538"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fontAlgn="base"/>
            <a:r>
              <a:rPr lang="en-GB" sz="2800" dirty="0">
                <a:latin typeface="Poppins" pitchFamily="2" charset="77"/>
                <a:cs typeface="Poppins" pitchFamily="2" charset="77"/>
              </a:rPr>
              <a:t>The </a:t>
            </a:r>
            <a:r>
              <a:rPr lang="en-GB" sz="2800" b="1" dirty="0">
                <a:solidFill>
                  <a:srgbClr val="0B5AA2"/>
                </a:solidFill>
                <a:latin typeface="Poppins" pitchFamily="2" charset="77"/>
                <a:cs typeface="Poppins" pitchFamily="2" charset="77"/>
              </a:rPr>
              <a:t>yolk</a:t>
            </a:r>
            <a:r>
              <a:rPr lang="en-GB" sz="2800" dirty="0">
                <a:latin typeface="Poppins" pitchFamily="2" charset="77"/>
                <a:cs typeface="Poppins" pitchFamily="2" charset="77"/>
              </a:rPr>
              <a:t> is the primary food source for the developing chick. It has lots of fats, proteins and vitamins. ​</a:t>
            </a:r>
            <a:endParaRPr lang="en-US" sz="2800" dirty="0">
              <a:latin typeface="Poppins" pitchFamily="2" charset="77"/>
              <a:cs typeface="Poppins" pitchFamily="2" charset="77"/>
            </a:endParaRPr>
          </a:p>
        </p:txBody>
      </p:sp>
    </p:spTree>
    <p:extLst>
      <p:ext uri="{BB962C8B-B14F-4D97-AF65-F5344CB8AC3E}">
        <p14:creationId xmlns:p14="http://schemas.microsoft.com/office/powerpoint/2010/main" val="5907810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03F3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329FA-3143-53BB-310A-22F851728724}"/>
              </a:ext>
            </a:extLst>
          </p:cNvPr>
          <p:cNvSpPr>
            <a:spLocks noGrp="1"/>
          </p:cNvSpPr>
          <p:nvPr>
            <p:ph type="title"/>
          </p:nvPr>
        </p:nvSpPr>
        <p:spPr>
          <a:xfrm>
            <a:off x="3333691" y="46650"/>
            <a:ext cx="5524617" cy="1325563"/>
          </a:xfrm>
        </p:spPr>
        <p:txBody>
          <a:bodyPr/>
          <a:lstStyle/>
          <a:p>
            <a:pPr algn="ctr"/>
            <a:r>
              <a:rPr lang="en-GB" b="1" dirty="0">
                <a:solidFill>
                  <a:schemeClr val="bg1"/>
                </a:solidFill>
                <a:latin typeface="Poppins ExtraBold" pitchFamily="2" charset="77"/>
                <a:cs typeface="Poppins ExtraBold" pitchFamily="2" charset="77"/>
              </a:rPr>
              <a:t>Egg stations</a:t>
            </a:r>
          </a:p>
        </p:txBody>
      </p:sp>
      <p:sp>
        <p:nvSpPr>
          <p:cNvPr id="3" name="Rounded Rectangle 2">
            <a:extLst>
              <a:ext uri="{FF2B5EF4-FFF2-40B4-BE49-F238E27FC236}">
                <a16:creationId xmlns:a16="http://schemas.microsoft.com/office/drawing/2014/main" id="{DAC0DEDA-0759-21CB-491A-99F11216216D}"/>
              </a:ext>
            </a:extLst>
          </p:cNvPr>
          <p:cNvSpPr/>
          <p:nvPr/>
        </p:nvSpPr>
        <p:spPr>
          <a:xfrm>
            <a:off x="192088" y="2458424"/>
            <a:ext cx="3793618" cy="4190346"/>
          </a:xfrm>
          <a:custGeom>
            <a:avLst/>
            <a:gdLst>
              <a:gd name="csX0" fmla="*/ 0 w 3793618"/>
              <a:gd name="csY0" fmla="*/ 632282 h 4190346"/>
              <a:gd name="csX1" fmla="*/ 632282 w 3793618"/>
              <a:gd name="csY1" fmla="*/ 0 h 4190346"/>
              <a:gd name="csX2" fmla="*/ 1213964 w 3793618"/>
              <a:gd name="csY2" fmla="*/ 0 h 4190346"/>
              <a:gd name="csX3" fmla="*/ 1871518 w 3793618"/>
              <a:gd name="csY3" fmla="*/ 0 h 4190346"/>
              <a:gd name="csX4" fmla="*/ 2529073 w 3793618"/>
              <a:gd name="csY4" fmla="*/ 0 h 4190346"/>
              <a:gd name="csX5" fmla="*/ 3161336 w 3793618"/>
              <a:gd name="csY5" fmla="*/ 0 h 4190346"/>
              <a:gd name="csX6" fmla="*/ 3793618 w 3793618"/>
              <a:gd name="csY6" fmla="*/ 632282 h 4190346"/>
              <a:gd name="csX7" fmla="*/ 3793618 w 3793618"/>
              <a:gd name="csY7" fmla="*/ 1129665 h 4190346"/>
              <a:gd name="csX8" fmla="*/ 3793618 w 3793618"/>
              <a:gd name="csY8" fmla="*/ 1714821 h 4190346"/>
              <a:gd name="csX9" fmla="*/ 3793618 w 3793618"/>
              <a:gd name="csY9" fmla="*/ 2299978 h 4190346"/>
              <a:gd name="csX10" fmla="*/ 3793618 w 3793618"/>
              <a:gd name="csY10" fmla="*/ 2914392 h 4190346"/>
              <a:gd name="csX11" fmla="*/ 3793618 w 3793618"/>
              <a:gd name="csY11" fmla="*/ 3558064 h 4190346"/>
              <a:gd name="csX12" fmla="*/ 3161336 w 3793618"/>
              <a:gd name="csY12" fmla="*/ 4190346 h 4190346"/>
              <a:gd name="csX13" fmla="*/ 2579654 w 3793618"/>
              <a:gd name="csY13" fmla="*/ 4190346 h 4190346"/>
              <a:gd name="csX14" fmla="*/ 1896809 w 3793618"/>
              <a:gd name="csY14" fmla="*/ 4190346 h 4190346"/>
              <a:gd name="csX15" fmla="*/ 1239255 w 3793618"/>
              <a:gd name="csY15" fmla="*/ 4190346 h 4190346"/>
              <a:gd name="csX16" fmla="*/ 632282 w 3793618"/>
              <a:gd name="csY16" fmla="*/ 4190346 h 4190346"/>
              <a:gd name="csX17" fmla="*/ 0 w 3793618"/>
              <a:gd name="csY17" fmla="*/ 3558064 h 4190346"/>
              <a:gd name="csX18" fmla="*/ 0 w 3793618"/>
              <a:gd name="csY18" fmla="*/ 2943650 h 4190346"/>
              <a:gd name="csX19" fmla="*/ 0 w 3793618"/>
              <a:gd name="csY19" fmla="*/ 2417009 h 4190346"/>
              <a:gd name="csX20" fmla="*/ 0 w 3793618"/>
              <a:gd name="csY20" fmla="*/ 1861110 h 4190346"/>
              <a:gd name="csX21" fmla="*/ 0 w 3793618"/>
              <a:gd name="csY21" fmla="*/ 1246696 h 4190346"/>
              <a:gd name="csX22" fmla="*/ 0 w 3793618"/>
              <a:gd name="csY22" fmla="*/ 632282 h 419034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3793618" h="4190346" fill="none" extrusionOk="0">
                <a:moveTo>
                  <a:pt x="0" y="632282"/>
                </a:moveTo>
                <a:cubicBezTo>
                  <a:pt x="705" y="258124"/>
                  <a:pt x="332816" y="12600"/>
                  <a:pt x="632282" y="0"/>
                </a:cubicBezTo>
                <a:cubicBezTo>
                  <a:pt x="770001" y="-25502"/>
                  <a:pt x="1057284" y="8819"/>
                  <a:pt x="1213964" y="0"/>
                </a:cubicBezTo>
                <a:cubicBezTo>
                  <a:pt x="1370644" y="-8819"/>
                  <a:pt x="1728906" y="-8101"/>
                  <a:pt x="1871518" y="0"/>
                </a:cubicBezTo>
                <a:cubicBezTo>
                  <a:pt x="2014130" y="8101"/>
                  <a:pt x="2353641" y="-8150"/>
                  <a:pt x="2529073" y="0"/>
                </a:cubicBezTo>
                <a:cubicBezTo>
                  <a:pt x="2704506" y="8150"/>
                  <a:pt x="3022762" y="-21019"/>
                  <a:pt x="3161336" y="0"/>
                </a:cubicBezTo>
                <a:cubicBezTo>
                  <a:pt x="3540849" y="-57980"/>
                  <a:pt x="3734403" y="264484"/>
                  <a:pt x="3793618" y="632282"/>
                </a:cubicBezTo>
                <a:cubicBezTo>
                  <a:pt x="3784964" y="765472"/>
                  <a:pt x="3788367" y="1001288"/>
                  <a:pt x="3793618" y="1129665"/>
                </a:cubicBezTo>
                <a:cubicBezTo>
                  <a:pt x="3798869" y="1258042"/>
                  <a:pt x="3797887" y="1470381"/>
                  <a:pt x="3793618" y="1714821"/>
                </a:cubicBezTo>
                <a:cubicBezTo>
                  <a:pt x="3789349" y="1959261"/>
                  <a:pt x="3769663" y="2121197"/>
                  <a:pt x="3793618" y="2299978"/>
                </a:cubicBezTo>
                <a:cubicBezTo>
                  <a:pt x="3817573" y="2478759"/>
                  <a:pt x="3776673" y="2701573"/>
                  <a:pt x="3793618" y="2914392"/>
                </a:cubicBezTo>
                <a:cubicBezTo>
                  <a:pt x="3810563" y="3127211"/>
                  <a:pt x="3769956" y="3265220"/>
                  <a:pt x="3793618" y="3558064"/>
                </a:cubicBezTo>
                <a:cubicBezTo>
                  <a:pt x="3753277" y="3940368"/>
                  <a:pt x="3483624" y="4219945"/>
                  <a:pt x="3161336" y="4190346"/>
                </a:cubicBezTo>
                <a:cubicBezTo>
                  <a:pt x="2926325" y="4209575"/>
                  <a:pt x="2741313" y="4174839"/>
                  <a:pt x="2579654" y="4190346"/>
                </a:cubicBezTo>
                <a:cubicBezTo>
                  <a:pt x="2417995" y="4205853"/>
                  <a:pt x="2106258" y="4158768"/>
                  <a:pt x="1896809" y="4190346"/>
                </a:cubicBezTo>
                <a:cubicBezTo>
                  <a:pt x="1687360" y="4221924"/>
                  <a:pt x="1556586" y="4196940"/>
                  <a:pt x="1239255" y="4190346"/>
                </a:cubicBezTo>
                <a:cubicBezTo>
                  <a:pt x="921924" y="4183752"/>
                  <a:pt x="799887" y="4163828"/>
                  <a:pt x="632282" y="4190346"/>
                </a:cubicBezTo>
                <a:cubicBezTo>
                  <a:pt x="335427" y="4166612"/>
                  <a:pt x="-19971" y="3928689"/>
                  <a:pt x="0" y="3558064"/>
                </a:cubicBezTo>
                <a:cubicBezTo>
                  <a:pt x="8418" y="3365649"/>
                  <a:pt x="7632" y="3199644"/>
                  <a:pt x="0" y="2943650"/>
                </a:cubicBezTo>
                <a:cubicBezTo>
                  <a:pt x="-7632" y="2687656"/>
                  <a:pt x="19279" y="2617674"/>
                  <a:pt x="0" y="2417009"/>
                </a:cubicBezTo>
                <a:cubicBezTo>
                  <a:pt x="-19279" y="2216344"/>
                  <a:pt x="11511" y="2087423"/>
                  <a:pt x="0" y="1861110"/>
                </a:cubicBezTo>
                <a:cubicBezTo>
                  <a:pt x="-11511" y="1634797"/>
                  <a:pt x="-21202" y="1478014"/>
                  <a:pt x="0" y="1246696"/>
                </a:cubicBezTo>
                <a:cubicBezTo>
                  <a:pt x="21202" y="1015378"/>
                  <a:pt x="-12389" y="885916"/>
                  <a:pt x="0" y="632282"/>
                </a:cubicBezTo>
                <a:close/>
              </a:path>
              <a:path w="3793618" h="4190346" stroke="0" extrusionOk="0">
                <a:moveTo>
                  <a:pt x="0" y="632282"/>
                </a:moveTo>
                <a:cubicBezTo>
                  <a:pt x="29270" y="262911"/>
                  <a:pt x="274469" y="53283"/>
                  <a:pt x="632282" y="0"/>
                </a:cubicBezTo>
                <a:cubicBezTo>
                  <a:pt x="805070" y="10220"/>
                  <a:pt x="1016724" y="1702"/>
                  <a:pt x="1289836" y="0"/>
                </a:cubicBezTo>
                <a:cubicBezTo>
                  <a:pt x="1562948" y="-1702"/>
                  <a:pt x="1792121" y="-223"/>
                  <a:pt x="1947390" y="0"/>
                </a:cubicBezTo>
                <a:cubicBezTo>
                  <a:pt x="2102659" y="223"/>
                  <a:pt x="2802319" y="48750"/>
                  <a:pt x="3161336" y="0"/>
                </a:cubicBezTo>
                <a:cubicBezTo>
                  <a:pt x="3517758" y="33627"/>
                  <a:pt x="3818340" y="337319"/>
                  <a:pt x="3793618" y="632282"/>
                </a:cubicBezTo>
                <a:cubicBezTo>
                  <a:pt x="3807915" y="825130"/>
                  <a:pt x="3768347" y="985432"/>
                  <a:pt x="3793618" y="1217438"/>
                </a:cubicBezTo>
                <a:cubicBezTo>
                  <a:pt x="3818889" y="1449444"/>
                  <a:pt x="3781305" y="1638322"/>
                  <a:pt x="3793618" y="1802595"/>
                </a:cubicBezTo>
                <a:cubicBezTo>
                  <a:pt x="3805931" y="1966868"/>
                  <a:pt x="3792481" y="2304140"/>
                  <a:pt x="3793618" y="2446267"/>
                </a:cubicBezTo>
                <a:cubicBezTo>
                  <a:pt x="3794755" y="2588394"/>
                  <a:pt x="3816395" y="2823804"/>
                  <a:pt x="3793618" y="2972908"/>
                </a:cubicBezTo>
                <a:cubicBezTo>
                  <a:pt x="3770841" y="3122012"/>
                  <a:pt x="3790083" y="3309692"/>
                  <a:pt x="3793618" y="3558064"/>
                </a:cubicBezTo>
                <a:cubicBezTo>
                  <a:pt x="3806519" y="3911142"/>
                  <a:pt x="3577083" y="4150937"/>
                  <a:pt x="3161336" y="4190346"/>
                </a:cubicBezTo>
                <a:cubicBezTo>
                  <a:pt x="2846530" y="4202505"/>
                  <a:pt x="2787393" y="4178921"/>
                  <a:pt x="2478491" y="4190346"/>
                </a:cubicBezTo>
                <a:cubicBezTo>
                  <a:pt x="2169589" y="4201771"/>
                  <a:pt x="2161840" y="4212573"/>
                  <a:pt x="1871518" y="4190346"/>
                </a:cubicBezTo>
                <a:cubicBezTo>
                  <a:pt x="1581196" y="4168119"/>
                  <a:pt x="1438602" y="4168387"/>
                  <a:pt x="1239255" y="4190346"/>
                </a:cubicBezTo>
                <a:cubicBezTo>
                  <a:pt x="1039908" y="4212305"/>
                  <a:pt x="767565" y="4166394"/>
                  <a:pt x="632282" y="4190346"/>
                </a:cubicBezTo>
                <a:cubicBezTo>
                  <a:pt x="241876" y="4198967"/>
                  <a:pt x="28692" y="3983943"/>
                  <a:pt x="0" y="3558064"/>
                </a:cubicBezTo>
                <a:cubicBezTo>
                  <a:pt x="-19545" y="3431751"/>
                  <a:pt x="-23928" y="3202980"/>
                  <a:pt x="0" y="3060681"/>
                </a:cubicBezTo>
                <a:cubicBezTo>
                  <a:pt x="23928" y="2918382"/>
                  <a:pt x="4751" y="2751751"/>
                  <a:pt x="0" y="2504782"/>
                </a:cubicBezTo>
                <a:cubicBezTo>
                  <a:pt x="-4751" y="2257813"/>
                  <a:pt x="-20783" y="2109313"/>
                  <a:pt x="0" y="2007400"/>
                </a:cubicBezTo>
                <a:cubicBezTo>
                  <a:pt x="20783" y="1905487"/>
                  <a:pt x="-18455" y="1673396"/>
                  <a:pt x="0" y="1510017"/>
                </a:cubicBezTo>
                <a:cubicBezTo>
                  <a:pt x="18455" y="1346638"/>
                  <a:pt x="35923" y="1060502"/>
                  <a:pt x="0" y="632282"/>
                </a:cubicBezTo>
                <a:close/>
              </a:path>
            </a:pathLst>
          </a:custGeom>
          <a:solidFill>
            <a:schemeClr val="bg1"/>
          </a:solidFill>
          <a:ln>
            <a:solidFill>
              <a:schemeClr val="bg1"/>
            </a:solidFill>
            <a:extLst>
              <a:ext uri="{C807C97D-BFC1-408E-A445-0C87EB9F89A2}">
                <ask:lineSketchStyleProps xmlns:ask="http://schemas.microsoft.com/office/drawing/2018/sketchyshapes" sd="481711788">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GB" sz="2400" b="1" dirty="0">
                <a:solidFill>
                  <a:srgbClr val="0B5AA2"/>
                </a:solidFill>
                <a:latin typeface="Poppins" pitchFamily="2" charset="77"/>
                <a:cs typeface="Poppins" pitchFamily="2" charset="77"/>
              </a:rPr>
              <a:t>Egg Observation</a:t>
            </a:r>
          </a:p>
          <a:p>
            <a:pPr algn="ctr"/>
            <a:endParaRPr lang="en-GB" sz="2400" b="1" dirty="0">
              <a:solidFill>
                <a:schemeClr val="tx1"/>
              </a:solidFill>
              <a:latin typeface="Poppins" pitchFamily="2" charset="77"/>
              <a:cs typeface="Poppins" pitchFamily="2" charset="77"/>
            </a:endParaRPr>
          </a:p>
          <a:p>
            <a:pPr algn="ctr" fontAlgn="base"/>
            <a:r>
              <a:rPr lang="en-GB" sz="2000" dirty="0">
                <a:solidFill>
                  <a:schemeClr val="tx1"/>
                </a:solidFill>
                <a:latin typeface="Poppins"/>
                <a:cs typeface="Poppins"/>
              </a:rPr>
              <a:t>Observe the cracked egg and identify the different parts. </a:t>
            </a:r>
          </a:p>
          <a:p>
            <a:pPr algn="ctr" fontAlgn="base"/>
            <a:endParaRPr lang="en-GB" sz="2000" dirty="0">
              <a:solidFill>
                <a:schemeClr val="tx1"/>
              </a:solidFill>
              <a:latin typeface="Poppins" pitchFamily="2" charset="77"/>
              <a:cs typeface="Poppins" pitchFamily="2" charset="77"/>
            </a:endParaRPr>
          </a:p>
          <a:p>
            <a:pPr algn="ctr" fontAlgn="base"/>
            <a:r>
              <a:rPr lang="en-GB" sz="2000" dirty="0">
                <a:solidFill>
                  <a:schemeClr val="tx1"/>
                </a:solidFill>
                <a:latin typeface="Poppins"/>
                <a:cs typeface="Poppins"/>
              </a:rPr>
              <a:t>Yolk       A​lbumen​ Membrane     Chalazae</a:t>
            </a:r>
            <a:r>
              <a:rPr lang="en-US" sz="2000" dirty="0">
                <a:solidFill>
                  <a:schemeClr val="tx1"/>
                </a:solidFill>
                <a:latin typeface="Poppins"/>
                <a:cs typeface="Poppins"/>
              </a:rPr>
              <a:t>​ </a:t>
            </a:r>
            <a:r>
              <a:rPr lang="en-GB" sz="2000" dirty="0">
                <a:solidFill>
                  <a:schemeClr val="tx1"/>
                </a:solidFill>
                <a:latin typeface="Poppins"/>
                <a:cs typeface="Poppins"/>
              </a:rPr>
              <a:t>Air cell</a:t>
            </a:r>
            <a:r>
              <a:rPr lang="en-US" sz="2000" dirty="0">
                <a:solidFill>
                  <a:schemeClr val="tx1"/>
                </a:solidFill>
                <a:latin typeface="Poppins"/>
                <a:cs typeface="Poppins"/>
              </a:rPr>
              <a:t>​</a:t>
            </a:r>
            <a:endParaRPr lang="en-GB" sz="2000" dirty="0">
              <a:solidFill>
                <a:schemeClr val="tx1"/>
              </a:solidFill>
              <a:latin typeface="Poppins"/>
              <a:cs typeface="Poppins"/>
            </a:endParaRPr>
          </a:p>
          <a:p>
            <a:pPr algn="ctr" fontAlgn="base"/>
            <a:r>
              <a:rPr lang="en-GB" sz="2000" dirty="0">
                <a:solidFill>
                  <a:schemeClr val="tx1"/>
                </a:solidFill>
                <a:latin typeface="Poppins" pitchFamily="2" charset="77"/>
                <a:cs typeface="Poppins" pitchFamily="2" charset="77"/>
              </a:rPr>
              <a:t>​</a:t>
            </a:r>
          </a:p>
          <a:p>
            <a:pPr algn="ctr" fontAlgn="base"/>
            <a:r>
              <a:rPr lang="en-GB" sz="2000" dirty="0">
                <a:solidFill>
                  <a:schemeClr val="tx1"/>
                </a:solidFill>
                <a:latin typeface="Poppins" pitchFamily="2" charset="77"/>
                <a:cs typeface="Poppins" pitchFamily="2" charset="77"/>
              </a:rPr>
              <a:t>Fill in the gaps on the sheet.</a:t>
            </a:r>
            <a:endParaRPr lang="en-US" sz="2000" dirty="0">
              <a:solidFill>
                <a:schemeClr val="tx1"/>
              </a:solidFill>
              <a:latin typeface="Poppins" pitchFamily="2" charset="77"/>
              <a:cs typeface="Poppins" pitchFamily="2" charset="77"/>
            </a:endParaRPr>
          </a:p>
        </p:txBody>
      </p:sp>
      <p:sp>
        <p:nvSpPr>
          <p:cNvPr id="4" name="Rounded Rectangle 3">
            <a:extLst>
              <a:ext uri="{FF2B5EF4-FFF2-40B4-BE49-F238E27FC236}">
                <a16:creationId xmlns:a16="http://schemas.microsoft.com/office/drawing/2014/main" id="{F42977F8-4DE7-5A94-F5A2-53CFDDEE2687}"/>
              </a:ext>
            </a:extLst>
          </p:cNvPr>
          <p:cNvSpPr/>
          <p:nvPr/>
        </p:nvSpPr>
        <p:spPr>
          <a:xfrm>
            <a:off x="4153185" y="2458424"/>
            <a:ext cx="3793618" cy="4190346"/>
          </a:xfrm>
          <a:custGeom>
            <a:avLst/>
            <a:gdLst>
              <a:gd name="csX0" fmla="*/ 0 w 3793618"/>
              <a:gd name="csY0" fmla="*/ 632282 h 4190346"/>
              <a:gd name="csX1" fmla="*/ 632282 w 3793618"/>
              <a:gd name="csY1" fmla="*/ 0 h 4190346"/>
              <a:gd name="csX2" fmla="*/ 1213964 w 3793618"/>
              <a:gd name="csY2" fmla="*/ 0 h 4190346"/>
              <a:gd name="csX3" fmla="*/ 1871518 w 3793618"/>
              <a:gd name="csY3" fmla="*/ 0 h 4190346"/>
              <a:gd name="csX4" fmla="*/ 2529073 w 3793618"/>
              <a:gd name="csY4" fmla="*/ 0 h 4190346"/>
              <a:gd name="csX5" fmla="*/ 3161336 w 3793618"/>
              <a:gd name="csY5" fmla="*/ 0 h 4190346"/>
              <a:gd name="csX6" fmla="*/ 3793618 w 3793618"/>
              <a:gd name="csY6" fmla="*/ 632282 h 4190346"/>
              <a:gd name="csX7" fmla="*/ 3793618 w 3793618"/>
              <a:gd name="csY7" fmla="*/ 1129665 h 4190346"/>
              <a:gd name="csX8" fmla="*/ 3793618 w 3793618"/>
              <a:gd name="csY8" fmla="*/ 1714821 h 4190346"/>
              <a:gd name="csX9" fmla="*/ 3793618 w 3793618"/>
              <a:gd name="csY9" fmla="*/ 2299978 h 4190346"/>
              <a:gd name="csX10" fmla="*/ 3793618 w 3793618"/>
              <a:gd name="csY10" fmla="*/ 2914392 h 4190346"/>
              <a:gd name="csX11" fmla="*/ 3793618 w 3793618"/>
              <a:gd name="csY11" fmla="*/ 3558064 h 4190346"/>
              <a:gd name="csX12" fmla="*/ 3161336 w 3793618"/>
              <a:gd name="csY12" fmla="*/ 4190346 h 4190346"/>
              <a:gd name="csX13" fmla="*/ 2579654 w 3793618"/>
              <a:gd name="csY13" fmla="*/ 4190346 h 4190346"/>
              <a:gd name="csX14" fmla="*/ 1896809 w 3793618"/>
              <a:gd name="csY14" fmla="*/ 4190346 h 4190346"/>
              <a:gd name="csX15" fmla="*/ 1239255 w 3793618"/>
              <a:gd name="csY15" fmla="*/ 4190346 h 4190346"/>
              <a:gd name="csX16" fmla="*/ 632282 w 3793618"/>
              <a:gd name="csY16" fmla="*/ 4190346 h 4190346"/>
              <a:gd name="csX17" fmla="*/ 0 w 3793618"/>
              <a:gd name="csY17" fmla="*/ 3558064 h 4190346"/>
              <a:gd name="csX18" fmla="*/ 0 w 3793618"/>
              <a:gd name="csY18" fmla="*/ 2943650 h 4190346"/>
              <a:gd name="csX19" fmla="*/ 0 w 3793618"/>
              <a:gd name="csY19" fmla="*/ 2417009 h 4190346"/>
              <a:gd name="csX20" fmla="*/ 0 w 3793618"/>
              <a:gd name="csY20" fmla="*/ 1861110 h 4190346"/>
              <a:gd name="csX21" fmla="*/ 0 w 3793618"/>
              <a:gd name="csY21" fmla="*/ 1246696 h 4190346"/>
              <a:gd name="csX22" fmla="*/ 0 w 3793618"/>
              <a:gd name="csY22" fmla="*/ 632282 h 419034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3793618" h="4190346" fill="none" extrusionOk="0">
                <a:moveTo>
                  <a:pt x="0" y="632282"/>
                </a:moveTo>
                <a:cubicBezTo>
                  <a:pt x="705" y="258124"/>
                  <a:pt x="332816" y="12600"/>
                  <a:pt x="632282" y="0"/>
                </a:cubicBezTo>
                <a:cubicBezTo>
                  <a:pt x="770001" y="-25502"/>
                  <a:pt x="1057284" y="8819"/>
                  <a:pt x="1213964" y="0"/>
                </a:cubicBezTo>
                <a:cubicBezTo>
                  <a:pt x="1370644" y="-8819"/>
                  <a:pt x="1728906" y="-8101"/>
                  <a:pt x="1871518" y="0"/>
                </a:cubicBezTo>
                <a:cubicBezTo>
                  <a:pt x="2014130" y="8101"/>
                  <a:pt x="2353641" y="-8150"/>
                  <a:pt x="2529073" y="0"/>
                </a:cubicBezTo>
                <a:cubicBezTo>
                  <a:pt x="2704506" y="8150"/>
                  <a:pt x="3022762" y="-21019"/>
                  <a:pt x="3161336" y="0"/>
                </a:cubicBezTo>
                <a:cubicBezTo>
                  <a:pt x="3540849" y="-57980"/>
                  <a:pt x="3734403" y="264484"/>
                  <a:pt x="3793618" y="632282"/>
                </a:cubicBezTo>
                <a:cubicBezTo>
                  <a:pt x="3784964" y="765472"/>
                  <a:pt x="3788367" y="1001288"/>
                  <a:pt x="3793618" y="1129665"/>
                </a:cubicBezTo>
                <a:cubicBezTo>
                  <a:pt x="3798869" y="1258042"/>
                  <a:pt x="3797887" y="1470381"/>
                  <a:pt x="3793618" y="1714821"/>
                </a:cubicBezTo>
                <a:cubicBezTo>
                  <a:pt x="3789349" y="1959261"/>
                  <a:pt x="3769663" y="2121197"/>
                  <a:pt x="3793618" y="2299978"/>
                </a:cubicBezTo>
                <a:cubicBezTo>
                  <a:pt x="3817573" y="2478759"/>
                  <a:pt x="3776673" y="2701573"/>
                  <a:pt x="3793618" y="2914392"/>
                </a:cubicBezTo>
                <a:cubicBezTo>
                  <a:pt x="3810563" y="3127211"/>
                  <a:pt x="3769956" y="3265220"/>
                  <a:pt x="3793618" y="3558064"/>
                </a:cubicBezTo>
                <a:cubicBezTo>
                  <a:pt x="3753277" y="3940368"/>
                  <a:pt x="3483624" y="4219945"/>
                  <a:pt x="3161336" y="4190346"/>
                </a:cubicBezTo>
                <a:cubicBezTo>
                  <a:pt x="2926325" y="4209575"/>
                  <a:pt x="2741313" y="4174839"/>
                  <a:pt x="2579654" y="4190346"/>
                </a:cubicBezTo>
                <a:cubicBezTo>
                  <a:pt x="2417995" y="4205853"/>
                  <a:pt x="2106258" y="4158768"/>
                  <a:pt x="1896809" y="4190346"/>
                </a:cubicBezTo>
                <a:cubicBezTo>
                  <a:pt x="1687360" y="4221924"/>
                  <a:pt x="1556586" y="4196940"/>
                  <a:pt x="1239255" y="4190346"/>
                </a:cubicBezTo>
                <a:cubicBezTo>
                  <a:pt x="921924" y="4183752"/>
                  <a:pt x="799887" y="4163828"/>
                  <a:pt x="632282" y="4190346"/>
                </a:cubicBezTo>
                <a:cubicBezTo>
                  <a:pt x="335427" y="4166612"/>
                  <a:pt x="-19971" y="3928689"/>
                  <a:pt x="0" y="3558064"/>
                </a:cubicBezTo>
                <a:cubicBezTo>
                  <a:pt x="8418" y="3365649"/>
                  <a:pt x="7632" y="3199644"/>
                  <a:pt x="0" y="2943650"/>
                </a:cubicBezTo>
                <a:cubicBezTo>
                  <a:pt x="-7632" y="2687656"/>
                  <a:pt x="19279" y="2617674"/>
                  <a:pt x="0" y="2417009"/>
                </a:cubicBezTo>
                <a:cubicBezTo>
                  <a:pt x="-19279" y="2216344"/>
                  <a:pt x="11511" y="2087423"/>
                  <a:pt x="0" y="1861110"/>
                </a:cubicBezTo>
                <a:cubicBezTo>
                  <a:pt x="-11511" y="1634797"/>
                  <a:pt x="-21202" y="1478014"/>
                  <a:pt x="0" y="1246696"/>
                </a:cubicBezTo>
                <a:cubicBezTo>
                  <a:pt x="21202" y="1015378"/>
                  <a:pt x="-12389" y="885916"/>
                  <a:pt x="0" y="632282"/>
                </a:cubicBezTo>
                <a:close/>
              </a:path>
              <a:path w="3793618" h="4190346" stroke="0" extrusionOk="0">
                <a:moveTo>
                  <a:pt x="0" y="632282"/>
                </a:moveTo>
                <a:cubicBezTo>
                  <a:pt x="29270" y="262911"/>
                  <a:pt x="274469" y="53283"/>
                  <a:pt x="632282" y="0"/>
                </a:cubicBezTo>
                <a:cubicBezTo>
                  <a:pt x="805070" y="10220"/>
                  <a:pt x="1016724" y="1702"/>
                  <a:pt x="1289836" y="0"/>
                </a:cubicBezTo>
                <a:cubicBezTo>
                  <a:pt x="1562948" y="-1702"/>
                  <a:pt x="1792121" y="-223"/>
                  <a:pt x="1947390" y="0"/>
                </a:cubicBezTo>
                <a:cubicBezTo>
                  <a:pt x="2102659" y="223"/>
                  <a:pt x="2802319" y="48750"/>
                  <a:pt x="3161336" y="0"/>
                </a:cubicBezTo>
                <a:cubicBezTo>
                  <a:pt x="3517758" y="33627"/>
                  <a:pt x="3818340" y="337319"/>
                  <a:pt x="3793618" y="632282"/>
                </a:cubicBezTo>
                <a:cubicBezTo>
                  <a:pt x="3807915" y="825130"/>
                  <a:pt x="3768347" y="985432"/>
                  <a:pt x="3793618" y="1217438"/>
                </a:cubicBezTo>
                <a:cubicBezTo>
                  <a:pt x="3818889" y="1449444"/>
                  <a:pt x="3781305" y="1638322"/>
                  <a:pt x="3793618" y="1802595"/>
                </a:cubicBezTo>
                <a:cubicBezTo>
                  <a:pt x="3805931" y="1966868"/>
                  <a:pt x="3792481" y="2304140"/>
                  <a:pt x="3793618" y="2446267"/>
                </a:cubicBezTo>
                <a:cubicBezTo>
                  <a:pt x="3794755" y="2588394"/>
                  <a:pt x="3816395" y="2823804"/>
                  <a:pt x="3793618" y="2972908"/>
                </a:cubicBezTo>
                <a:cubicBezTo>
                  <a:pt x="3770841" y="3122012"/>
                  <a:pt x="3790083" y="3309692"/>
                  <a:pt x="3793618" y="3558064"/>
                </a:cubicBezTo>
                <a:cubicBezTo>
                  <a:pt x="3806519" y="3911142"/>
                  <a:pt x="3577083" y="4150937"/>
                  <a:pt x="3161336" y="4190346"/>
                </a:cubicBezTo>
                <a:cubicBezTo>
                  <a:pt x="2846530" y="4202505"/>
                  <a:pt x="2787393" y="4178921"/>
                  <a:pt x="2478491" y="4190346"/>
                </a:cubicBezTo>
                <a:cubicBezTo>
                  <a:pt x="2169589" y="4201771"/>
                  <a:pt x="2161840" y="4212573"/>
                  <a:pt x="1871518" y="4190346"/>
                </a:cubicBezTo>
                <a:cubicBezTo>
                  <a:pt x="1581196" y="4168119"/>
                  <a:pt x="1438602" y="4168387"/>
                  <a:pt x="1239255" y="4190346"/>
                </a:cubicBezTo>
                <a:cubicBezTo>
                  <a:pt x="1039908" y="4212305"/>
                  <a:pt x="767565" y="4166394"/>
                  <a:pt x="632282" y="4190346"/>
                </a:cubicBezTo>
                <a:cubicBezTo>
                  <a:pt x="241876" y="4198967"/>
                  <a:pt x="28692" y="3983943"/>
                  <a:pt x="0" y="3558064"/>
                </a:cubicBezTo>
                <a:cubicBezTo>
                  <a:pt x="-19545" y="3431751"/>
                  <a:pt x="-23928" y="3202980"/>
                  <a:pt x="0" y="3060681"/>
                </a:cubicBezTo>
                <a:cubicBezTo>
                  <a:pt x="23928" y="2918382"/>
                  <a:pt x="4751" y="2751751"/>
                  <a:pt x="0" y="2504782"/>
                </a:cubicBezTo>
                <a:cubicBezTo>
                  <a:pt x="-4751" y="2257813"/>
                  <a:pt x="-20783" y="2109313"/>
                  <a:pt x="0" y="2007400"/>
                </a:cubicBezTo>
                <a:cubicBezTo>
                  <a:pt x="20783" y="1905487"/>
                  <a:pt x="-18455" y="1673396"/>
                  <a:pt x="0" y="1510017"/>
                </a:cubicBezTo>
                <a:cubicBezTo>
                  <a:pt x="18455" y="1346638"/>
                  <a:pt x="35923" y="1060502"/>
                  <a:pt x="0" y="632282"/>
                </a:cubicBezTo>
                <a:close/>
              </a:path>
            </a:pathLst>
          </a:custGeom>
          <a:solidFill>
            <a:schemeClr val="bg1"/>
          </a:solidFill>
          <a:ln>
            <a:solidFill>
              <a:schemeClr val="bg1"/>
            </a:solidFill>
            <a:extLst>
              <a:ext uri="{C807C97D-BFC1-408E-A445-0C87EB9F89A2}">
                <ask:lineSketchStyleProps xmlns:ask="http://schemas.microsoft.com/office/drawing/2018/sketchyshapes" sd="481711788">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GB" sz="2400" b="1" dirty="0">
                <a:solidFill>
                  <a:srgbClr val="0B5AA2"/>
                </a:solidFill>
                <a:latin typeface="Poppins" pitchFamily="2" charset="77"/>
                <a:cs typeface="Poppins" pitchFamily="2" charset="77"/>
              </a:rPr>
              <a:t>3D Model – </a:t>
            </a:r>
          </a:p>
          <a:p>
            <a:pPr algn="ctr"/>
            <a:r>
              <a:rPr lang="en-GB" sz="2400" b="1" dirty="0">
                <a:solidFill>
                  <a:srgbClr val="0B5AA2"/>
                </a:solidFill>
                <a:latin typeface="Poppins" pitchFamily="2" charset="77"/>
                <a:cs typeface="Poppins" pitchFamily="2" charset="77"/>
              </a:rPr>
              <a:t>Teacher led</a:t>
            </a:r>
          </a:p>
          <a:p>
            <a:pPr algn="ctr"/>
            <a:endParaRPr lang="en-GB" sz="2400" dirty="0">
              <a:solidFill>
                <a:schemeClr val="tx1"/>
              </a:solidFill>
              <a:latin typeface="Poppins" pitchFamily="2" charset="77"/>
              <a:cs typeface="Poppins" pitchFamily="2" charset="77"/>
            </a:endParaRPr>
          </a:p>
          <a:p>
            <a:pPr algn="ctr"/>
            <a:r>
              <a:rPr lang="en-GB" sz="2000" dirty="0">
                <a:solidFill>
                  <a:schemeClr val="tx1"/>
                </a:solidFill>
                <a:latin typeface="Poppins"/>
                <a:cs typeface="Poppins"/>
              </a:rPr>
              <a:t>Create the 3D model of </a:t>
            </a:r>
            <a:r>
              <a:rPr lang="en-GB" sz="2000">
                <a:solidFill>
                  <a:schemeClr val="tx1"/>
                </a:solidFill>
                <a:latin typeface="Poppins"/>
                <a:cs typeface="Poppins"/>
              </a:rPr>
              <a:t>the inside of a hen's egg. </a:t>
            </a:r>
          </a:p>
          <a:p>
            <a:pPr algn="ctr"/>
            <a:endParaRPr lang="en-GB" sz="2000" dirty="0">
              <a:solidFill>
                <a:schemeClr val="tx1"/>
              </a:solidFill>
              <a:latin typeface="Poppins" pitchFamily="2" charset="77"/>
              <a:cs typeface="Poppins" pitchFamily="2" charset="77"/>
            </a:endParaRPr>
          </a:p>
          <a:p>
            <a:pPr algn="ctr"/>
            <a:r>
              <a:rPr lang="en-GB" sz="2000" dirty="0">
                <a:solidFill>
                  <a:schemeClr val="tx1"/>
                </a:solidFill>
                <a:latin typeface="Poppins" pitchFamily="2" charset="77"/>
                <a:cs typeface="Poppins" pitchFamily="2" charset="77"/>
              </a:rPr>
              <a:t>Label each part with its function.</a:t>
            </a:r>
          </a:p>
        </p:txBody>
      </p:sp>
      <p:sp>
        <p:nvSpPr>
          <p:cNvPr id="6" name="Rounded Rectangle 5">
            <a:extLst>
              <a:ext uri="{FF2B5EF4-FFF2-40B4-BE49-F238E27FC236}">
                <a16:creationId xmlns:a16="http://schemas.microsoft.com/office/drawing/2014/main" id="{F35AF556-CFCF-F5CE-5754-6DA5F1C28853}"/>
              </a:ext>
            </a:extLst>
          </p:cNvPr>
          <p:cNvSpPr/>
          <p:nvPr/>
        </p:nvSpPr>
        <p:spPr>
          <a:xfrm>
            <a:off x="8114280" y="2458421"/>
            <a:ext cx="3793618" cy="4190347"/>
          </a:xfrm>
          <a:custGeom>
            <a:avLst/>
            <a:gdLst>
              <a:gd name="csX0" fmla="*/ 0 w 3793618"/>
              <a:gd name="csY0" fmla="*/ 632282 h 4190347"/>
              <a:gd name="csX1" fmla="*/ 632282 w 3793618"/>
              <a:gd name="csY1" fmla="*/ 0 h 4190347"/>
              <a:gd name="csX2" fmla="*/ 1213964 w 3793618"/>
              <a:gd name="csY2" fmla="*/ 0 h 4190347"/>
              <a:gd name="csX3" fmla="*/ 1871518 w 3793618"/>
              <a:gd name="csY3" fmla="*/ 0 h 4190347"/>
              <a:gd name="csX4" fmla="*/ 2529073 w 3793618"/>
              <a:gd name="csY4" fmla="*/ 0 h 4190347"/>
              <a:gd name="csX5" fmla="*/ 3161336 w 3793618"/>
              <a:gd name="csY5" fmla="*/ 0 h 4190347"/>
              <a:gd name="csX6" fmla="*/ 3793618 w 3793618"/>
              <a:gd name="csY6" fmla="*/ 632282 h 4190347"/>
              <a:gd name="csX7" fmla="*/ 3793618 w 3793618"/>
              <a:gd name="csY7" fmla="*/ 1129665 h 4190347"/>
              <a:gd name="csX8" fmla="*/ 3793618 w 3793618"/>
              <a:gd name="csY8" fmla="*/ 1714822 h 4190347"/>
              <a:gd name="csX9" fmla="*/ 3793618 w 3793618"/>
              <a:gd name="csY9" fmla="*/ 2299978 h 4190347"/>
              <a:gd name="csX10" fmla="*/ 3793618 w 3793618"/>
              <a:gd name="csY10" fmla="*/ 2914393 h 4190347"/>
              <a:gd name="csX11" fmla="*/ 3793618 w 3793618"/>
              <a:gd name="csY11" fmla="*/ 3558065 h 4190347"/>
              <a:gd name="csX12" fmla="*/ 3161336 w 3793618"/>
              <a:gd name="csY12" fmla="*/ 4190347 h 4190347"/>
              <a:gd name="csX13" fmla="*/ 2579654 w 3793618"/>
              <a:gd name="csY13" fmla="*/ 4190347 h 4190347"/>
              <a:gd name="csX14" fmla="*/ 1896809 w 3793618"/>
              <a:gd name="csY14" fmla="*/ 4190347 h 4190347"/>
              <a:gd name="csX15" fmla="*/ 1239255 w 3793618"/>
              <a:gd name="csY15" fmla="*/ 4190347 h 4190347"/>
              <a:gd name="csX16" fmla="*/ 632282 w 3793618"/>
              <a:gd name="csY16" fmla="*/ 4190347 h 4190347"/>
              <a:gd name="csX17" fmla="*/ 0 w 3793618"/>
              <a:gd name="csY17" fmla="*/ 3558065 h 4190347"/>
              <a:gd name="csX18" fmla="*/ 0 w 3793618"/>
              <a:gd name="csY18" fmla="*/ 2943651 h 4190347"/>
              <a:gd name="csX19" fmla="*/ 0 w 3793618"/>
              <a:gd name="csY19" fmla="*/ 2417010 h 4190347"/>
              <a:gd name="csX20" fmla="*/ 0 w 3793618"/>
              <a:gd name="csY20" fmla="*/ 1861111 h 4190347"/>
              <a:gd name="csX21" fmla="*/ 0 w 3793618"/>
              <a:gd name="csY21" fmla="*/ 1246696 h 4190347"/>
              <a:gd name="csX22" fmla="*/ 0 w 3793618"/>
              <a:gd name="csY22" fmla="*/ 632282 h 419034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3793618" h="4190347" fill="none" extrusionOk="0">
                <a:moveTo>
                  <a:pt x="0" y="632282"/>
                </a:moveTo>
                <a:cubicBezTo>
                  <a:pt x="705" y="258124"/>
                  <a:pt x="332816" y="12600"/>
                  <a:pt x="632282" y="0"/>
                </a:cubicBezTo>
                <a:cubicBezTo>
                  <a:pt x="770001" y="-25502"/>
                  <a:pt x="1057284" y="8819"/>
                  <a:pt x="1213964" y="0"/>
                </a:cubicBezTo>
                <a:cubicBezTo>
                  <a:pt x="1370644" y="-8819"/>
                  <a:pt x="1728906" y="-8101"/>
                  <a:pt x="1871518" y="0"/>
                </a:cubicBezTo>
                <a:cubicBezTo>
                  <a:pt x="2014130" y="8101"/>
                  <a:pt x="2353641" y="-8150"/>
                  <a:pt x="2529073" y="0"/>
                </a:cubicBezTo>
                <a:cubicBezTo>
                  <a:pt x="2704506" y="8150"/>
                  <a:pt x="3022762" y="-21019"/>
                  <a:pt x="3161336" y="0"/>
                </a:cubicBezTo>
                <a:cubicBezTo>
                  <a:pt x="3540849" y="-57980"/>
                  <a:pt x="3734403" y="264484"/>
                  <a:pt x="3793618" y="632282"/>
                </a:cubicBezTo>
                <a:cubicBezTo>
                  <a:pt x="3784964" y="765472"/>
                  <a:pt x="3788367" y="1001288"/>
                  <a:pt x="3793618" y="1129665"/>
                </a:cubicBezTo>
                <a:cubicBezTo>
                  <a:pt x="3798869" y="1258042"/>
                  <a:pt x="3803491" y="1465982"/>
                  <a:pt x="3793618" y="1714822"/>
                </a:cubicBezTo>
                <a:cubicBezTo>
                  <a:pt x="3783745" y="1963662"/>
                  <a:pt x="3766886" y="2126969"/>
                  <a:pt x="3793618" y="2299978"/>
                </a:cubicBezTo>
                <a:cubicBezTo>
                  <a:pt x="3820350" y="2472987"/>
                  <a:pt x="3781496" y="2699827"/>
                  <a:pt x="3793618" y="2914393"/>
                </a:cubicBezTo>
                <a:cubicBezTo>
                  <a:pt x="3805740" y="3128959"/>
                  <a:pt x="3769956" y="3265221"/>
                  <a:pt x="3793618" y="3558065"/>
                </a:cubicBezTo>
                <a:cubicBezTo>
                  <a:pt x="3753277" y="3940369"/>
                  <a:pt x="3483624" y="4219946"/>
                  <a:pt x="3161336" y="4190347"/>
                </a:cubicBezTo>
                <a:cubicBezTo>
                  <a:pt x="2926325" y="4209576"/>
                  <a:pt x="2741313" y="4174840"/>
                  <a:pt x="2579654" y="4190347"/>
                </a:cubicBezTo>
                <a:cubicBezTo>
                  <a:pt x="2417995" y="4205854"/>
                  <a:pt x="2106258" y="4158769"/>
                  <a:pt x="1896809" y="4190347"/>
                </a:cubicBezTo>
                <a:cubicBezTo>
                  <a:pt x="1687360" y="4221925"/>
                  <a:pt x="1556586" y="4196941"/>
                  <a:pt x="1239255" y="4190347"/>
                </a:cubicBezTo>
                <a:cubicBezTo>
                  <a:pt x="921924" y="4183753"/>
                  <a:pt x="799887" y="4163829"/>
                  <a:pt x="632282" y="4190347"/>
                </a:cubicBezTo>
                <a:cubicBezTo>
                  <a:pt x="335427" y="4166613"/>
                  <a:pt x="-19971" y="3928690"/>
                  <a:pt x="0" y="3558065"/>
                </a:cubicBezTo>
                <a:cubicBezTo>
                  <a:pt x="8418" y="3365650"/>
                  <a:pt x="7632" y="3199645"/>
                  <a:pt x="0" y="2943651"/>
                </a:cubicBezTo>
                <a:cubicBezTo>
                  <a:pt x="-7632" y="2687657"/>
                  <a:pt x="19279" y="2617675"/>
                  <a:pt x="0" y="2417010"/>
                </a:cubicBezTo>
                <a:cubicBezTo>
                  <a:pt x="-19279" y="2216345"/>
                  <a:pt x="11511" y="2087424"/>
                  <a:pt x="0" y="1861111"/>
                </a:cubicBezTo>
                <a:cubicBezTo>
                  <a:pt x="-11511" y="1634798"/>
                  <a:pt x="-21782" y="1482795"/>
                  <a:pt x="0" y="1246696"/>
                </a:cubicBezTo>
                <a:cubicBezTo>
                  <a:pt x="21782" y="1010597"/>
                  <a:pt x="-12389" y="885916"/>
                  <a:pt x="0" y="632282"/>
                </a:cubicBezTo>
                <a:close/>
              </a:path>
              <a:path w="3793618" h="4190347" stroke="0" extrusionOk="0">
                <a:moveTo>
                  <a:pt x="0" y="632282"/>
                </a:moveTo>
                <a:cubicBezTo>
                  <a:pt x="29270" y="262911"/>
                  <a:pt x="274469" y="53283"/>
                  <a:pt x="632282" y="0"/>
                </a:cubicBezTo>
                <a:cubicBezTo>
                  <a:pt x="805070" y="10220"/>
                  <a:pt x="1016724" y="1702"/>
                  <a:pt x="1289836" y="0"/>
                </a:cubicBezTo>
                <a:cubicBezTo>
                  <a:pt x="1562948" y="-1702"/>
                  <a:pt x="1792121" y="-223"/>
                  <a:pt x="1947390" y="0"/>
                </a:cubicBezTo>
                <a:cubicBezTo>
                  <a:pt x="2102659" y="223"/>
                  <a:pt x="2802319" y="48750"/>
                  <a:pt x="3161336" y="0"/>
                </a:cubicBezTo>
                <a:cubicBezTo>
                  <a:pt x="3517758" y="33627"/>
                  <a:pt x="3818340" y="337319"/>
                  <a:pt x="3793618" y="632282"/>
                </a:cubicBezTo>
                <a:cubicBezTo>
                  <a:pt x="3808572" y="820781"/>
                  <a:pt x="3775403" y="983988"/>
                  <a:pt x="3793618" y="1217439"/>
                </a:cubicBezTo>
                <a:cubicBezTo>
                  <a:pt x="3811833" y="1450890"/>
                  <a:pt x="3776777" y="1638924"/>
                  <a:pt x="3793618" y="1802595"/>
                </a:cubicBezTo>
                <a:cubicBezTo>
                  <a:pt x="3810459" y="1966266"/>
                  <a:pt x="3792481" y="2304140"/>
                  <a:pt x="3793618" y="2446267"/>
                </a:cubicBezTo>
                <a:cubicBezTo>
                  <a:pt x="3794755" y="2588394"/>
                  <a:pt x="3816395" y="2823804"/>
                  <a:pt x="3793618" y="2972908"/>
                </a:cubicBezTo>
                <a:cubicBezTo>
                  <a:pt x="3770841" y="3122012"/>
                  <a:pt x="3795320" y="3306090"/>
                  <a:pt x="3793618" y="3558065"/>
                </a:cubicBezTo>
                <a:cubicBezTo>
                  <a:pt x="3806519" y="3911143"/>
                  <a:pt x="3577083" y="4150938"/>
                  <a:pt x="3161336" y="4190347"/>
                </a:cubicBezTo>
                <a:cubicBezTo>
                  <a:pt x="2846530" y="4202506"/>
                  <a:pt x="2787393" y="4178922"/>
                  <a:pt x="2478491" y="4190347"/>
                </a:cubicBezTo>
                <a:cubicBezTo>
                  <a:pt x="2169589" y="4201772"/>
                  <a:pt x="2161840" y="4212574"/>
                  <a:pt x="1871518" y="4190347"/>
                </a:cubicBezTo>
                <a:cubicBezTo>
                  <a:pt x="1581196" y="4168120"/>
                  <a:pt x="1438602" y="4168388"/>
                  <a:pt x="1239255" y="4190347"/>
                </a:cubicBezTo>
                <a:cubicBezTo>
                  <a:pt x="1039908" y="4212306"/>
                  <a:pt x="767565" y="4166395"/>
                  <a:pt x="632282" y="4190347"/>
                </a:cubicBezTo>
                <a:cubicBezTo>
                  <a:pt x="241876" y="4198968"/>
                  <a:pt x="28692" y="3983944"/>
                  <a:pt x="0" y="3558065"/>
                </a:cubicBezTo>
                <a:cubicBezTo>
                  <a:pt x="-19545" y="3431752"/>
                  <a:pt x="-23928" y="3202981"/>
                  <a:pt x="0" y="3060682"/>
                </a:cubicBezTo>
                <a:cubicBezTo>
                  <a:pt x="23928" y="2918383"/>
                  <a:pt x="4751" y="2751752"/>
                  <a:pt x="0" y="2504783"/>
                </a:cubicBezTo>
                <a:cubicBezTo>
                  <a:pt x="-4751" y="2257814"/>
                  <a:pt x="-22445" y="2116057"/>
                  <a:pt x="0" y="2007400"/>
                </a:cubicBezTo>
                <a:cubicBezTo>
                  <a:pt x="22445" y="1898743"/>
                  <a:pt x="-18455" y="1673396"/>
                  <a:pt x="0" y="1510017"/>
                </a:cubicBezTo>
                <a:cubicBezTo>
                  <a:pt x="18455" y="1346638"/>
                  <a:pt x="35923" y="1060502"/>
                  <a:pt x="0" y="632282"/>
                </a:cubicBezTo>
                <a:close/>
              </a:path>
            </a:pathLst>
          </a:custGeom>
          <a:solidFill>
            <a:schemeClr val="bg1"/>
          </a:solidFill>
          <a:ln>
            <a:solidFill>
              <a:schemeClr val="bg1"/>
            </a:solidFill>
            <a:extLst>
              <a:ext uri="{C807C97D-BFC1-408E-A445-0C87EB9F89A2}">
                <ask:lineSketchStyleProps xmlns:ask="http://schemas.microsoft.com/office/drawing/2018/sketchyshapes" sd="481711788">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GB" sz="2400" b="1" dirty="0">
                <a:solidFill>
                  <a:srgbClr val="0B5AA2"/>
                </a:solidFill>
                <a:latin typeface="Poppins" pitchFamily="2" charset="77"/>
                <a:cs typeface="Poppins" pitchFamily="2" charset="77"/>
              </a:rPr>
              <a:t>Labelled diagram</a:t>
            </a:r>
          </a:p>
          <a:p>
            <a:pPr algn="ctr"/>
            <a:endParaRPr lang="en-GB" sz="2400" dirty="0">
              <a:solidFill>
                <a:schemeClr val="tx1"/>
              </a:solidFill>
              <a:latin typeface="Poppins" pitchFamily="2" charset="77"/>
              <a:cs typeface="Poppins" pitchFamily="2" charset="77"/>
            </a:endParaRPr>
          </a:p>
          <a:p>
            <a:pPr algn="ctr"/>
            <a:r>
              <a:rPr lang="en-GB" sz="2000" dirty="0">
                <a:solidFill>
                  <a:schemeClr val="tx1"/>
                </a:solidFill>
                <a:latin typeface="Poppins"/>
                <a:cs typeface="Poppins"/>
              </a:rPr>
              <a:t>Fill in the sheet, labelling the different parts of the egg and their function.</a:t>
            </a:r>
          </a:p>
        </p:txBody>
      </p:sp>
      <p:sp>
        <p:nvSpPr>
          <p:cNvPr id="5" name="Content Placeholder 2">
            <a:extLst>
              <a:ext uri="{FF2B5EF4-FFF2-40B4-BE49-F238E27FC236}">
                <a16:creationId xmlns:a16="http://schemas.microsoft.com/office/drawing/2014/main" id="{854BFF23-9306-8DE2-0808-8CB267AFE7FF}"/>
              </a:ext>
            </a:extLst>
          </p:cNvPr>
          <p:cNvSpPr>
            <a:spLocks noGrp="1"/>
          </p:cNvSpPr>
          <p:nvPr>
            <p:ph idx="1"/>
          </p:nvPr>
        </p:nvSpPr>
        <p:spPr>
          <a:xfrm>
            <a:off x="192088" y="1225850"/>
            <a:ext cx="11999912" cy="923505"/>
          </a:xfrm>
        </p:spPr>
        <p:txBody>
          <a:bodyPr vert="horz" lIns="91440" tIns="45720" rIns="91440" bIns="45720" rtlCol="0" anchor="t">
            <a:noAutofit/>
          </a:bodyPr>
          <a:lstStyle/>
          <a:p>
            <a:pPr marL="0" indent="0" algn="ctr" fontAlgn="base">
              <a:buNone/>
            </a:pPr>
            <a:r>
              <a:rPr lang="en-GB" sz="2400" dirty="0">
                <a:solidFill>
                  <a:schemeClr val="bg1"/>
                </a:solidFill>
                <a:latin typeface="Poppins" pitchFamily="2" charset="77"/>
                <a:cs typeface="Poppins" pitchFamily="2" charset="77"/>
              </a:rPr>
              <a:t>Now it’s your turn to investigate the interior of a hen egg. </a:t>
            </a:r>
            <a:r>
              <a:rPr lang="en-US" sz="2400" dirty="0">
                <a:solidFill>
                  <a:schemeClr val="bg1"/>
                </a:solidFill>
                <a:latin typeface="Poppins" pitchFamily="2" charset="77"/>
                <a:cs typeface="Poppins" pitchFamily="2" charset="77"/>
              </a:rPr>
              <a:t>​</a:t>
            </a:r>
          </a:p>
          <a:p>
            <a:pPr marL="0" indent="0" algn="ctr" fontAlgn="base">
              <a:buNone/>
            </a:pPr>
            <a:r>
              <a:rPr lang="en-US" sz="2400" dirty="0">
                <a:solidFill>
                  <a:schemeClr val="bg1"/>
                </a:solidFill>
                <a:latin typeface="Poppins" pitchFamily="2" charset="77"/>
                <a:cs typeface="Poppins" pitchFamily="2" charset="77"/>
              </a:rPr>
              <a:t>Each group will get a turn at each activity. </a:t>
            </a:r>
          </a:p>
        </p:txBody>
      </p:sp>
    </p:spTree>
    <p:extLst>
      <p:ext uri="{BB962C8B-B14F-4D97-AF65-F5344CB8AC3E}">
        <p14:creationId xmlns:p14="http://schemas.microsoft.com/office/powerpoint/2010/main" val="3178934328"/>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0A5E5-7FDE-45CD-1ED1-B7A56A1E28D0}"/>
              </a:ext>
            </a:extLst>
          </p:cNvPr>
          <p:cNvSpPr>
            <a:spLocks noGrp="1"/>
          </p:cNvSpPr>
          <p:nvPr>
            <p:ph type="title"/>
          </p:nvPr>
        </p:nvSpPr>
        <p:spPr>
          <a:xfrm>
            <a:off x="792352" y="247984"/>
            <a:ext cx="10526523" cy="1325563"/>
          </a:xfrm>
        </p:spPr>
        <p:txBody>
          <a:bodyPr/>
          <a:lstStyle/>
          <a:p>
            <a:r>
              <a:rPr lang="en-GB" b="1" dirty="0">
                <a:solidFill>
                  <a:srgbClr val="0B5AA2"/>
                </a:solidFill>
                <a:latin typeface="Poppins ExtraBold" pitchFamily="2" charset="77"/>
                <a:cs typeface="Poppins ExtraBold" pitchFamily="2" charset="77"/>
              </a:rPr>
              <a:t>Complete the sentence</a:t>
            </a:r>
            <a:endParaRPr lang="en-GB" dirty="0">
              <a:latin typeface="Bradley Hand ITC"/>
            </a:endParaRPr>
          </a:p>
        </p:txBody>
      </p:sp>
      <p:sp>
        <p:nvSpPr>
          <p:cNvPr id="3" name="Content Placeholder 2">
            <a:extLst>
              <a:ext uri="{FF2B5EF4-FFF2-40B4-BE49-F238E27FC236}">
                <a16:creationId xmlns:a16="http://schemas.microsoft.com/office/drawing/2014/main" id="{FE2950EF-4D5C-D987-4E44-6868CD23CA94}"/>
              </a:ext>
            </a:extLst>
          </p:cNvPr>
          <p:cNvSpPr>
            <a:spLocks noGrp="1"/>
          </p:cNvSpPr>
          <p:nvPr>
            <p:ph idx="1"/>
          </p:nvPr>
        </p:nvSpPr>
        <p:spPr>
          <a:xfrm>
            <a:off x="835025" y="1471375"/>
            <a:ext cx="10564623" cy="1085437"/>
          </a:xfrm>
        </p:spPr>
        <p:txBody>
          <a:bodyPr vert="horz" lIns="91440" tIns="45720" rIns="91440" bIns="45720" rtlCol="0" anchor="t">
            <a:noAutofit/>
          </a:bodyPr>
          <a:lstStyle/>
          <a:p>
            <a:pPr marL="0" indent="0">
              <a:lnSpc>
                <a:spcPct val="120000"/>
              </a:lnSpc>
              <a:buNone/>
            </a:pPr>
            <a:r>
              <a:rPr lang="en-GB" sz="2400" dirty="0">
                <a:latin typeface="Poppins" pitchFamily="2" charset="77"/>
                <a:cs typeface="Poppins" pitchFamily="2" charset="77"/>
              </a:rPr>
              <a:t>Take a look at each of these unfinished sentences. Work with a partner and write the missing words on your whiteboard. ​                                   </a:t>
            </a:r>
          </a:p>
        </p:txBody>
      </p:sp>
      <p:pic>
        <p:nvPicPr>
          <p:cNvPr id="7" name="Picture 6" descr="A red lion with a crown and blue text&#10;&#10;AI-generated content may be incorrect.">
            <a:extLst>
              <a:ext uri="{FF2B5EF4-FFF2-40B4-BE49-F238E27FC236}">
                <a16:creationId xmlns:a16="http://schemas.microsoft.com/office/drawing/2014/main" id="{15844C0A-A155-A07E-CE69-ECC2594548A4}"/>
              </a:ext>
            </a:extLst>
          </p:cNvPr>
          <p:cNvPicPr>
            <a:picLocks noChangeAspect="1"/>
          </p:cNvPicPr>
          <p:nvPr/>
        </p:nvPicPr>
        <p:blipFill>
          <a:blip r:embed="rId3"/>
          <a:stretch>
            <a:fillRect/>
          </a:stretch>
        </p:blipFill>
        <p:spPr>
          <a:xfrm>
            <a:off x="10920994" y="5533746"/>
            <a:ext cx="1160036" cy="1137842"/>
          </a:xfrm>
          <a:prstGeom prst="rect">
            <a:avLst/>
          </a:prstGeom>
        </p:spPr>
      </p:pic>
      <p:grpSp>
        <p:nvGrpSpPr>
          <p:cNvPr id="21" name="Group 20">
            <a:extLst>
              <a:ext uri="{FF2B5EF4-FFF2-40B4-BE49-F238E27FC236}">
                <a16:creationId xmlns:a16="http://schemas.microsoft.com/office/drawing/2014/main" id="{DFB95582-307F-A71E-96F5-48DCE0AA5FE4}"/>
              </a:ext>
            </a:extLst>
          </p:cNvPr>
          <p:cNvGrpSpPr/>
          <p:nvPr/>
        </p:nvGrpSpPr>
        <p:grpSpPr>
          <a:xfrm>
            <a:off x="792352" y="3972248"/>
            <a:ext cx="10238272" cy="601438"/>
            <a:chOff x="192087" y="4000469"/>
            <a:chExt cx="10238272" cy="601438"/>
          </a:xfrm>
        </p:grpSpPr>
        <p:sp>
          <p:nvSpPr>
            <p:cNvPr id="14" name="Content Placeholder 2">
              <a:extLst>
                <a:ext uri="{FF2B5EF4-FFF2-40B4-BE49-F238E27FC236}">
                  <a16:creationId xmlns:a16="http://schemas.microsoft.com/office/drawing/2014/main" id="{ABADBCB7-4711-CB74-C392-D2D998D15392}"/>
                </a:ext>
              </a:extLst>
            </p:cNvPr>
            <p:cNvSpPr txBox="1">
              <a:spLocks/>
            </p:cNvSpPr>
            <p:nvPr/>
          </p:nvSpPr>
          <p:spPr>
            <a:xfrm>
              <a:off x="192087" y="4000470"/>
              <a:ext cx="6399213" cy="60143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GB" sz="2400" b="1" dirty="0">
                  <a:latin typeface="Poppins" pitchFamily="2" charset="77"/>
                  <a:cs typeface="Poppins" pitchFamily="2" charset="77"/>
                </a:rPr>
                <a:t>The air cell is always found at the</a:t>
              </a:r>
              <a:endParaRPr lang="en-GB" sz="2400" dirty="0">
                <a:latin typeface="Poppins" pitchFamily="2" charset="77"/>
                <a:cs typeface="Poppins" pitchFamily="2" charset="77"/>
              </a:endParaRPr>
            </a:p>
            <a:p>
              <a:pPr marL="0" indent="0">
                <a:buFont typeface="Arial" panose="020B0604020202020204" pitchFamily="34" charset="0"/>
                <a:buNone/>
              </a:pPr>
              <a:r>
                <a:rPr lang="en-GB" sz="2400" dirty="0">
                  <a:latin typeface="Poppins" pitchFamily="2" charset="77"/>
                  <a:cs typeface="Poppins" pitchFamily="2" charset="77"/>
                </a:rPr>
                <a:t>                                     </a:t>
              </a:r>
            </a:p>
          </p:txBody>
        </p:sp>
        <p:cxnSp>
          <p:nvCxnSpPr>
            <p:cNvPr id="15" name="Straight Connector 14">
              <a:extLst>
                <a:ext uri="{FF2B5EF4-FFF2-40B4-BE49-F238E27FC236}">
                  <a16:creationId xmlns:a16="http://schemas.microsoft.com/office/drawing/2014/main" id="{00727C52-8586-12C4-5C3A-AAAA8DA6B136}"/>
                </a:ext>
              </a:extLst>
            </p:cNvPr>
            <p:cNvCxnSpPr>
              <a:cxnSpLocks/>
            </p:cNvCxnSpPr>
            <p:nvPr/>
          </p:nvCxnSpPr>
          <p:spPr>
            <a:xfrm>
              <a:off x="5873858" y="4438852"/>
              <a:ext cx="2200759" cy="0"/>
            </a:xfrm>
            <a:prstGeom prst="line">
              <a:avLst/>
            </a:prstGeom>
          </p:spPr>
          <p:style>
            <a:lnRef idx="2">
              <a:schemeClr val="accent1"/>
            </a:lnRef>
            <a:fillRef idx="0">
              <a:schemeClr val="accent1"/>
            </a:fillRef>
            <a:effectRef idx="1">
              <a:schemeClr val="accent1"/>
            </a:effectRef>
            <a:fontRef idx="minor">
              <a:schemeClr val="tx1"/>
            </a:fontRef>
          </p:style>
        </p:cxnSp>
        <p:sp>
          <p:nvSpPr>
            <p:cNvPr id="17" name="Content Placeholder 2">
              <a:extLst>
                <a:ext uri="{FF2B5EF4-FFF2-40B4-BE49-F238E27FC236}">
                  <a16:creationId xmlns:a16="http://schemas.microsoft.com/office/drawing/2014/main" id="{032357E3-76BB-01B9-E0E4-CF746745422D}"/>
                </a:ext>
              </a:extLst>
            </p:cNvPr>
            <p:cNvSpPr txBox="1">
              <a:spLocks/>
            </p:cNvSpPr>
            <p:nvPr/>
          </p:nvSpPr>
          <p:spPr>
            <a:xfrm>
              <a:off x="8119268" y="4000469"/>
              <a:ext cx="2311091" cy="60143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GB" sz="2400" b="1" dirty="0">
                  <a:latin typeface="Poppins" pitchFamily="2" charset="77"/>
                  <a:cs typeface="Poppins" pitchFamily="2" charset="77"/>
                </a:rPr>
                <a:t>end the egg.</a:t>
              </a:r>
              <a:endParaRPr lang="en-GB" sz="2400" dirty="0">
                <a:latin typeface="Poppins" pitchFamily="2" charset="77"/>
                <a:cs typeface="Poppins" pitchFamily="2" charset="77"/>
              </a:endParaRPr>
            </a:p>
            <a:p>
              <a:pPr marL="0" indent="0">
                <a:buFont typeface="Arial" panose="020B0604020202020204" pitchFamily="34" charset="0"/>
                <a:buNone/>
              </a:pPr>
              <a:r>
                <a:rPr lang="en-GB" sz="2400" dirty="0">
                  <a:latin typeface="Poppins" pitchFamily="2" charset="77"/>
                  <a:cs typeface="Poppins" pitchFamily="2" charset="77"/>
                </a:rPr>
                <a:t>                                     </a:t>
              </a:r>
            </a:p>
          </p:txBody>
        </p:sp>
      </p:grpSp>
      <p:grpSp>
        <p:nvGrpSpPr>
          <p:cNvPr id="26" name="Group 25">
            <a:extLst>
              <a:ext uri="{FF2B5EF4-FFF2-40B4-BE49-F238E27FC236}">
                <a16:creationId xmlns:a16="http://schemas.microsoft.com/office/drawing/2014/main" id="{6B6EED5E-701E-374E-90FA-925F7D775515}"/>
              </a:ext>
            </a:extLst>
          </p:cNvPr>
          <p:cNvGrpSpPr/>
          <p:nvPr/>
        </p:nvGrpSpPr>
        <p:grpSpPr>
          <a:xfrm>
            <a:off x="792352" y="3012190"/>
            <a:ext cx="10574339" cy="627857"/>
            <a:chOff x="192087" y="2995194"/>
            <a:chExt cx="10574339" cy="627857"/>
          </a:xfrm>
        </p:grpSpPr>
        <p:grpSp>
          <p:nvGrpSpPr>
            <p:cNvPr id="20" name="Group 19">
              <a:extLst>
                <a:ext uri="{FF2B5EF4-FFF2-40B4-BE49-F238E27FC236}">
                  <a16:creationId xmlns:a16="http://schemas.microsoft.com/office/drawing/2014/main" id="{4AA16D76-44E6-67E7-CB9A-814B1E004265}"/>
                </a:ext>
              </a:extLst>
            </p:cNvPr>
            <p:cNvGrpSpPr/>
            <p:nvPr/>
          </p:nvGrpSpPr>
          <p:grpSpPr>
            <a:xfrm>
              <a:off x="192087" y="3021614"/>
              <a:ext cx="9757825" cy="601437"/>
              <a:chOff x="192087" y="3021614"/>
              <a:chExt cx="9757825" cy="601437"/>
            </a:xfrm>
          </p:grpSpPr>
          <p:sp>
            <p:nvSpPr>
              <p:cNvPr id="5" name="Content Placeholder 2">
                <a:extLst>
                  <a:ext uri="{FF2B5EF4-FFF2-40B4-BE49-F238E27FC236}">
                    <a16:creationId xmlns:a16="http://schemas.microsoft.com/office/drawing/2014/main" id="{C5CD098D-8693-A3C0-73DE-838A7557308F}"/>
                  </a:ext>
                </a:extLst>
              </p:cNvPr>
              <p:cNvSpPr txBox="1">
                <a:spLocks/>
              </p:cNvSpPr>
              <p:nvPr/>
            </p:nvSpPr>
            <p:spPr>
              <a:xfrm>
                <a:off x="192087" y="3021614"/>
                <a:ext cx="6399213" cy="60143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GB" sz="2400" b="1" dirty="0">
                    <a:latin typeface="Poppins" pitchFamily="2" charset="77"/>
                    <a:cs typeface="Poppins" pitchFamily="2" charset="77"/>
                  </a:rPr>
                  <a:t>The yolk is held in place by the</a:t>
                </a:r>
                <a:endParaRPr lang="en-GB" sz="2400" dirty="0">
                  <a:latin typeface="Poppins" pitchFamily="2" charset="77"/>
                  <a:cs typeface="Poppins" pitchFamily="2" charset="77"/>
                </a:endParaRPr>
              </a:p>
              <a:p>
                <a:pPr marL="0" indent="0">
                  <a:buFont typeface="Arial" panose="020B0604020202020204" pitchFamily="34" charset="0"/>
                  <a:buNone/>
                </a:pPr>
                <a:r>
                  <a:rPr lang="en-GB" sz="2400" dirty="0">
                    <a:latin typeface="Poppins" pitchFamily="2" charset="77"/>
                    <a:cs typeface="Poppins" pitchFamily="2" charset="77"/>
                  </a:rPr>
                  <a:t>                                     </a:t>
                </a:r>
              </a:p>
            </p:txBody>
          </p:sp>
          <p:cxnSp>
            <p:nvCxnSpPr>
              <p:cNvPr id="10" name="Straight Connector 9">
                <a:extLst>
                  <a:ext uri="{FF2B5EF4-FFF2-40B4-BE49-F238E27FC236}">
                    <a16:creationId xmlns:a16="http://schemas.microsoft.com/office/drawing/2014/main" id="{7144FB05-0D53-DC63-708D-BFEB79EF7820}"/>
                  </a:ext>
                </a:extLst>
              </p:cNvPr>
              <p:cNvCxnSpPr/>
              <p:nvPr/>
            </p:nvCxnSpPr>
            <p:spPr>
              <a:xfrm>
                <a:off x="5486400" y="3429000"/>
                <a:ext cx="4463512" cy="0"/>
              </a:xfrm>
              <a:prstGeom prst="line">
                <a:avLst/>
              </a:prstGeom>
            </p:spPr>
            <p:style>
              <a:lnRef idx="2">
                <a:schemeClr val="accent1"/>
              </a:lnRef>
              <a:fillRef idx="0">
                <a:schemeClr val="accent1"/>
              </a:fillRef>
              <a:effectRef idx="1">
                <a:schemeClr val="accent1"/>
              </a:effectRef>
              <a:fontRef idx="minor">
                <a:schemeClr val="tx1"/>
              </a:fontRef>
            </p:style>
          </p:cxnSp>
        </p:grpSp>
        <p:sp>
          <p:nvSpPr>
            <p:cNvPr id="23" name="Content Placeholder 2">
              <a:extLst>
                <a:ext uri="{FF2B5EF4-FFF2-40B4-BE49-F238E27FC236}">
                  <a16:creationId xmlns:a16="http://schemas.microsoft.com/office/drawing/2014/main" id="{9A33051F-C07A-8585-F63A-C17740ABB4B3}"/>
                </a:ext>
              </a:extLst>
            </p:cNvPr>
            <p:cNvSpPr txBox="1">
              <a:spLocks/>
            </p:cNvSpPr>
            <p:nvPr/>
          </p:nvSpPr>
          <p:spPr>
            <a:xfrm>
              <a:off x="9949912" y="2995194"/>
              <a:ext cx="816514" cy="60143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GB" sz="2400" b="1" dirty="0">
                  <a:latin typeface="Poppins" pitchFamily="2" charset="77"/>
                  <a:cs typeface="Poppins" pitchFamily="2" charset="77"/>
                </a:rPr>
                <a:t>.</a:t>
              </a:r>
              <a:endParaRPr lang="en-GB" sz="2400" dirty="0">
                <a:latin typeface="Poppins" pitchFamily="2" charset="77"/>
                <a:cs typeface="Poppins" pitchFamily="2" charset="77"/>
              </a:endParaRPr>
            </a:p>
            <a:p>
              <a:pPr marL="0" indent="0">
                <a:buFont typeface="Arial" panose="020B0604020202020204" pitchFamily="34" charset="0"/>
                <a:buNone/>
              </a:pPr>
              <a:r>
                <a:rPr lang="en-GB" sz="2400" dirty="0">
                  <a:latin typeface="Poppins" pitchFamily="2" charset="77"/>
                  <a:cs typeface="Poppins" pitchFamily="2" charset="77"/>
                </a:rPr>
                <a:t>                                     </a:t>
              </a:r>
            </a:p>
          </p:txBody>
        </p:sp>
      </p:grpSp>
      <p:grpSp>
        <p:nvGrpSpPr>
          <p:cNvPr id="25" name="Group 24">
            <a:extLst>
              <a:ext uri="{FF2B5EF4-FFF2-40B4-BE49-F238E27FC236}">
                <a16:creationId xmlns:a16="http://schemas.microsoft.com/office/drawing/2014/main" id="{75764757-7756-4ED1-F31C-8945E982C7F1}"/>
              </a:ext>
            </a:extLst>
          </p:cNvPr>
          <p:cNvGrpSpPr/>
          <p:nvPr/>
        </p:nvGrpSpPr>
        <p:grpSpPr>
          <a:xfrm>
            <a:off x="792352" y="4932308"/>
            <a:ext cx="10062895" cy="601438"/>
            <a:chOff x="192087" y="4979325"/>
            <a:chExt cx="10062895" cy="601438"/>
          </a:xfrm>
        </p:grpSpPr>
        <p:grpSp>
          <p:nvGrpSpPr>
            <p:cNvPr id="22" name="Group 21">
              <a:extLst>
                <a:ext uri="{FF2B5EF4-FFF2-40B4-BE49-F238E27FC236}">
                  <a16:creationId xmlns:a16="http://schemas.microsoft.com/office/drawing/2014/main" id="{0D45D0D1-4AAB-FEA0-B08B-645EA05F9144}"/>
                </a:ext>
              </a:extLst>
            </p:cNvPr>
            <p:cNvGrpSpPr/>
            <p:nvPr/>
          </p:nvGrpSpPr>
          <p:grpSpPr>
            <a:xfrm>
              <a:off x="192087" y="4979326"/>
              <a:ext cx="9246381" cy="601437"/>
              <a:chOff x="192087" y="4979326"/>
              <a:chExt cx="9246381" cy="601437"/>
            </a:xfrm>
          </p:grpSpPr>
          <p:sp>
            <p:nvSpPr>
              <p:cNvPr id="18" name="Content Placeholder 2">
                <a:extLst>
                  <a:ext uri="{FF2B5EF4-FFF2-40B4-BE49-F238E27FC236}">
                    <a16:creationId xmlns:a16="http://schemas.microsoft.com/office/drawing/2014/main" id="{95331F58-1FCA-5299-B79C-99980EF3C0F6}"/>
                  </a:ext>
                </a:extLst>
              </p:cNvPr>
              <p:cNvSpPr txBox="1">
                <a:spLocks/>
              </p:cNvSpPr>
              <p:nvPr/>
            </p:nvSpPr>
            <p:spPr>
              <a:xfrm>
                <a:off x="192087" y="4979326"/>
                <a:ext cx="6399213" cy="60143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GB" sz="2400" b="1" dirty="0">
                    <a:latin typeface="Poppins" pitchFamily="2" charset="77"/>
                    <a:cs typeface="Poppins" pitchFamily="2" charset="77"/>
                  </a:rPr>
                  <a:t>The job of the albumen is to</a:t>
                </a:r>
                <a:endParaRPr lang="en-GB" sz="2400" dirty="0">
                  <a:latin typeface="Poppins" pitchFamily="2" charset="77"/>
                  <a:cs typeface="Poppins" pitchFamily="2" charset="77"/>
                </a:endParaRPr>
              </a:p>
              <a:p>
                <a:pPr marL="0" indent="0">
                  <a:buFont typeface="Arial" panose="020B0604020202020204" pitchFamily="34" charset="0"/>
                  <a:buNone/>
                </a:pPr>
                <a:r>
                  <a:rPr lang="en-GB" sz="2400" dirty="0">
                    <a:latin typeface="Poppins" pitchFamily="2" charset="77"/>
                    <a:cs typeface="Poppins" pitchFamily="2" charset="77"/>
                  </a:rPr>
                  <a:t>                                     </a:t>
                </a:r>
              </a:p>
            </p:txBody>
          </p:sp>
          <p:cxnSp>
            <p:nvCxnSpPr>
              <p:cNvPr id="19" name="Straight Connector 18">
                <a:extLst>
                  <a:ext uri="{FF2B5EF4-FFF2-40B4-BE49-F238E27FC236}">
                    <a16:creationId xmlns:a16="http://schemas.microsoft.com/office/drawing/2014/main" id="{F455AE1E-700F-85F9-6AC2-6F2163CFBF81}"/>
                  </a:ext>
                </a:extLst>
              </p:cNvPr>
              <p:cNvCxnSpPr/>
              <p:nvPr/>
            </p:nvCxnSpPr>
            <p:spPr>
              <a:xfrm>
                <a:off x="4974956" y="5371214"/>
                <a:ext cx="4463512" cy="0"/>
              </a:xfrm>
              <a:prstGeom prst="line">
                <a:avLst/>
              </a:prstGeom>
            </p:spPr>
            <p:style>
              <a:lnRef idx="2">
                <a:schemeClr val="accent1"/>
              </a:lnRef>
              <a:fillRef idx="0">
                <a:schemeClr val="accent1"/>
              </a:fillRef>
              <a:effectRef idx="1">
                <a:schemeClr val="accent1"/>
              </a:effectRef>
              <a:fontRef idx="minor">
                <a:schemeClr val="tx1"/>
              </a:fontRef>
            </p:style>
          </p:cxnSp>
        </p:grpSp>
        <p:sp>
          <p:nvSpPr>
            <p:cNvPr id="24" name="Content Placeholder 2">
              <a:extLst>
                <a:ext uri="{FF2B5EF4-FFF2-40B4-BE49-F238E27FC236}">
                  <a16:creationId xmlns:a16="http://schemas.microsoft.com/office/drawing/2014/main" id="{6A2BF1A1-8527-FDDB-C686-AA96321F20DA}"/>
                </a:ext>
              </a:extLst>
            </p:cNvPr>
            <p:cNvSpPr txBox="1">
              <a:spLocks/>
            </p:cNvSpPr>
            <p:nvPr/>
          </p:nvSpPr>
          <p:spPr>
            <a:xfrm>
              <a:off x="9438468" y="4979325"/>
              <a:ext cx="816514" cy="60143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GB" sz="2400" b="1" dirty="0">
                  <a:latin typeface="Poppins" pitchFamily="2" charset="77"/>
                  <a:cs typeface="Poppins" pitchFamily="2" charset="77"/>
                </a:rPr>
                <a:t>.</a:t>
              </a:r>
              <a:endParaRPr lang="en-GB" sz="2400" dirty="0">
                <a:latin typeface="Poppins" pitchFamily="2" charset="77"/>
                <a:cs typeface="Poppins" pitchFamily="2" charset="77"/>
              </a:endParaRPr>
            </a:p>
            <a:p>
              <a:pPr marL="0" indent="0">
                <a:buFont typeface="Arial" panose="020B0604020202020204" pitchFamily="34" charset="0"/>
                <a:buNone/>
              </a:pPr>
              <a:r>
                <a:rPr lang="en-GB" sz="2400" dirty="0">
                  <a:latin typeface="Poppins" pitchFamily="2" charset="77"/>
                  <a:cs typeface="Poppins" pitchFamily="2" charset="77"/>
                </a:rPr>
                <a:t>                                     </a:t>
              </a:r>
            </a:p>
          </p:txBody>
        </p:sp>
      </p:grpSp>
    </p:spTree>
    <p:extLst>
      <p:ext uri="{BB962C8B-B14F-4D97-AF65-F5344CB8AC3E}">
        <p14:creationId xmlns:p14="http://schemas.microsoft.com/office/powerpoint/2010/main" val="27609564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B5AA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E0415-61BF-95B6-81FC-051E0D79AF6E}"/>
              </a:ext>
            </a:extLst>
          </p:cNvPr>
          <p:cNvSpPr>
            <a:spLocks noGrp="1"/>
          </p:cNvSpPr>
          <p:nvPr>
            <p:ph type="title"/>
          </p:nvPr>
        </p:nvSpPr>
        <p:spPr>
          <a:xfrm>
            <a:off x="2504282" y="584200"/>
            <a:ext cx="7183437" cy="864961"/>
          </a:xfrm>
        </p:spPr>
        <p:txBody>
          <a:bodyPr>
            <a:normAutofit/>
          </a:bodyPr>
          <a:lstStyle/>
          <a:p>
            <a:pPr algn="ctr">
              <a:lnSpc>
                <a:spcPct val="100000"/>
              </a:lnSpc>
            </a:pPr>
            <a:r>
              <a:rPr lang="en-GB" b="1" dirty="0">
                <a:solidFill>
                  <a:schemeClr val="bg1"/>
                </a:solidFill>
                <a:latin typeface="Poppins ExtraBold" pitchFamily="2" charset="77"/>
                <a:cs typeface="Poppins ExtraBold" pitchFamily="2" charset="77"/>
              </a:rPr>
              <a:t>Quickfire quiz</a:t>
            </a:r>
          </a:p>
        </p:txBody>
      </p:sp>
      <p:sp>
        <p:nvSpPr>
          <p:cNvPr id="3" name="Content Placeholder 2">
            <a:extLst>
              <a:ext uri="{FF2B5EF4-FFF2-40B4-BE49-F238E27FC236}">
                <a16:creationId xmlns:a16="http://schemas.microsoft.com/office/drawing/2014/main" id="{FD243FE2-B5D7-7B95-A8C0-643B7A8C5FDA}"/>
              </a:ext>
            </a:extLst>
          </p:cNvPr>
          <p:cNvSpPr>
            <a:spLocks noGrp="1"/>
          </p:cNvSpPr>
          <p:nvPr>
            <p:ph idx="1"/>
          </p:nvPr>
        </p:nvSpPr>
        <p:spPr>
          <a:xfrm>
            <a:off x="1459276" y="1601304"/>
            <a:ext cx="9273448" cy="1064592"/>
          </a:xfrm>
        </p:spPr>
        <p:txBody>
          <a:bodyPr vert="horz" lIns="91440" tIns="45720" rIns="91440" bIns="45720" rtlCol="0" anchor="t">
            <a:normAutofit/>
          </a:bodyPr>
          <a:lstStyle/>
          <a:p>
            <a:pPr marL="0" indent="0" algn="ctr">
              <a:lnSpc>
                <a:spcPct val="120000"/>
              </a:lnSpc>
              <a:buNone/>
            </a:pPr>
            <a:r>
              <a:rPr lang="en-GB" sz="2400" dirty="0">
                <a:solidFill>
                  <a:schemeClr val="bg1"/>
                </a:solidFill>
                <a:latin typeface="Poppins" pitchFamily="2" charset="77"/>
                <a:cs typeface="Poppins" pitchFamily="2" charset="77"/>
              </a:rPr>
              <a:t>Now for a quick quiz to check what you have learned. Answer true or false for each one. </a:t>
            </a:r>
          </a:p>
        </p:txBody>
      </p:sp>
      <p:sp>
        <p:nvSpPr>
          <p:cNvPr id="4" name="Content Placeholder 2">
            <a:extLst>
              <a:ext uri="{FF2B5EF4-FFF2-40B4-BE49-F238E27FC236}">
                <a16:creationId xmlns:a16="http://schemas.microsoft.com/office/drawing/2014/main" id="{17942675-DEF1-95AF-0DCD-4CE5685B6EC1}"/>
              </a:ext>
            </a:extLst>
          </p:cNvPr>
          <p:cNvSpPr txBox="1">
            <a:spLocks/>
          </p:cNvSpPr>
          <p:nvPr/>
        </p:nvSpPr>
        <p:spPr>
          <a:xfrm>
            <a:off x="1459276" y="3272351"/>
            <a:ext cx="9273448" cy="106459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buNone/>
            </a:pPr>
            <a:r>
              <a:rPr lang="en-GB" sz="2400" b="1" dirty="0">
                <a:solidFill>
                  <a:srgbClr val="D1DFED"/>
                </a:solidFill>
                <a:latin typeface="Poppins" pitchFamily="2" charset="77"/>
                <a:cs typeface="Poppins" pitchFamily="2" charset="77"/>
              </a:rPr>
              <a:t>True or false? </a:t>
            </a:r>
            <a:r>
              <a:rPr lang="en-US" sz="2400" b="1" dirty="0">
                <a:solidFill>
                  <a:srgbClr val="D1DFED"/>
                </a:solidFill>
                <a:latin typeface="Poppins" pitchFamily="2" charset="77"/>
                <a:cs typeface="Poppins" pitchFamily="2" charset="77"/>
              </a:rPr>
              <a:t>​</a:t>
            </a:r>
          </a:p>
          <a:p>
            <a:pPr marL="0" indent="0" algn="ctr" fontAlgn="base">
              <a:buNone/>
            </a:pPr>
            <a:r>
              <a:rPr lang="en-GB" sz="2400" b="1" dirty="0">
                <a:solidFill>
                  <a:schemeClr val="bg1"/>
                </a:solidFill>
                <a:latin typeface="Poppins" pitchFamily="2" charset="77"/>
                <a:cs typeface="Poppins" pitchFamily="2" charset="77"/>
              </a:rPr>
              <a:t>The yolk is not important.</a:t>
            </a:r>
            <a:endParaRPr lang="en-US" sz="2400" b="1" dirty="0">
              <a:solidFill>
                <a:schemeClr val="bg1"/>
              </a:solidFill>
              <a:latin typeface="Poppins" pitchFamily="2" charset="77"/>
              <a:cs typeface="Poppins" pitchFamily="2" charset="77"/>
            </a:endParaRPr>
          </a:p>
        </p:txBody>
      </p:sp>
      <p:sp>
        <p:nvSpPr>
          <p:cNvPr id="5" name="Rounded Rectangle 4">
            <a:extLst>
              <a:ext uri="{FF2B5EF4-FFF2-40B4-BE49-F238E27FC236}">
                <a16:creationId xmlns:a16="http://schemas.microsoft.com/office/drawing/2014/main" id="{07C5CB2E-C175-4574-E947-8BF27977C6D1}"/>
              </a:ext>
            </a:extLst>
          </p:cNvPr>
          <p:cNvSpPr/>
          <p:nvPr/>
        </p:nvSpPr>
        <p:spPr>
          <a:xfrm>
            <a:off x="1459276" y="4566193"/>
            <a:ext cx="9273448" cy="1293842"/>
          </a:xfrm>
          <a:custGeom>
            <a:avLst/>
            <a:gdLst>
              <a:gd name="csX0" fmla="*/ 0 w 9273448"/>
              <a:gd name="csY0" fmla="*/ 215645 h 1293842"/>
              <a:gd name="csX1" fmla="*/ 215645 w 9273448"/>
              <a:gd name="csY1" fmla="*/ 0 h 1293842"/>
              <a:gd name="csX2" fmla="*/ 718968 w 9273448"/>
              <a:gd name="csY2" fmla="*/ 0 h 1293842"/>
              <a:gd name="csX3" fmla="*/ 1575977 w 9273448"/>
              <a:gd name="csY3" fmla="*/ 0 h 1293842"/>
              <a:gd name="csX4" fmla="*/ 2344565 w 9273448"/>
              <a:gd name="csY4" fmla="*/ 0 h 1293842"/>
              <a:gd name="csX5" fmla="*/ 2847887 w 9273448"/>
              <a:gd name="csY5" fmla="*/ 0 h 1293842"/>
              <a:gd name="csX6" fmla="*/ 3439632 w 9273448"/>
              <a:gd name="csY6" fmla="*/ 0 h 1293842"/>
              <a:gd name="csX7" fmla="*/ 4208219 w 9273448"/>
              <a:gd name="csY7" fmla="*/ 0 h 1293842"/>
              <a:gd name="csX8" fmla="*/ 4799964 w 9273448"/>
              <a:gd name="csY8" fmla="*/ 0 h 1293842"/>
              <a:gd name="csX9" fmla="*/ 5303287 w 9273448"/>
              <a:gd name="csY9" fmla="*/ 0 h 1293842"/>
              <a:gd name="csX10" fmla="*/ 5895031 w 9273448"/>
              <a:gd name="csY10" fmla="*/ 0 h 1293842"/>
              <a:gd name="csX11" fmla="*/ 6663619 w 9273448"/>
              <a:gd name="csY11" fmla="*/ 0 h 1293842"/>
              <a:gd name="csX12" fmla="*/ 7255363 w 9273448"/>
              <a:gd name="csY12" fmla="*/ 0 h 1293842"/>
              <a:gd name="csX13" fmla="*/ 8023951 w 9273448"/>
              <a:gd name="csY13" fmla="*/ 0 h 1293842"/>
              <a:gd name="csX14" fmla="*/ 8438852 w 9273448"/>
              <a:gd name="csY14" fmla="*/ 0 h 1293842"/>
              <a:gd name="csX15" fmla="*/ 9057803 w 9273448"/>
              <a:gd name="csY15" fmla="*/ 0 h 1293842"/>
              <a:gd name="csX16" fmla="*/ 9273448 w 9273448"/>
              <a:gd name="csY16" fmla="*/ 215645 h 1293842"/>
              <a:gd name="csX17" fmla="*/ 9273448 w 9273448"/>
              <a:gd name="csY17" fmla="*/ 638295 h 1293842"/>
              <a:gd name="csX18" fmla="*/ 9273448 w 9273448"/>
              <a:gd name="csY18" fmla="*/ 1078197 h 1293842"/>
              <a:gd name="csX19" fmla="*/ 9057803 w 9273448"/>
              <a:gd name="csY19" fmla="*/ 1293842 h 1293842"/>
              <a:gd name="csX20" fmla="*/ 8289215 w 9273448"/>
              <a:gd name="csY20" fmla="*/ 1293842 h 1293842"/>
              <a:gd name="csX21" fmla="*/ 7520628 w 9273448"/>
              <a:gd name="csY21" fmla="*/ 1293842 h 1293842"/>
              <a:gd name="csX22" fmla="*/ 7017305 w 9273448"/>
              <a:gd name="csY22" fmla="*/ 1293842 h 1293842"/>
              <a:gd name="csX23" fmla="*/ 6602404 w 9273448"/>
              <a:gd name="csY23" fmla="*/ 1293842 h 1293842"/>
              <a:gd name="csX24" fmla="*/ 6010659 w 9273448"/>
              <a:gd name="csY24" fmla="*/ 1293842 h 1293842"/>
              <a:gd name="csX25" fmla="*/ 5330493 w 9273448"/>
              <a:gd name="csY25" fmla="*/ 1293842 h 1293842"/>
              <a:gd name="csX26" fmla="*/ 4738749 w 9273448"/>
              <a:gd name="csY26" fmla="*/ 1293842 h 1293842"/>
              <a:gd name="csX27" fmla="*/ 3970161 w 9273448"/>
              <a:gd name="csY27" fmla="*/ 1293842 h 1293842"/>
              <a:gd name="csX28" fmla="*/ 3555260 w 9273448"/>
              <a:gd name="csY28" fmla="*/ 1293842 h 1293842"/>
              <a:gd name="csX29" fmla="*/ 2786672 w 9273448"/>
              <a:gd name="csY29" fmla="*/ 1293842 h 1293842"/>
              <a:gd name="csX30" fmla="*/ 2106506 w 9273448"/>
              <a:gd name="csY30" fmla="*/ 1293842 h 1293842"/>
              <a:gd name="csX31" fmla="*/ 1426340 w 9273448"/>
              <a:gd name="csY31" fmla="*/ 1293842 h 1293842"/>
              <a:gd name="csX32" fmla="*/ 215645 w 9273448"/>
              <a:gd name="csY32" fmla="*/ 1293842 h 1293842"/>
              <a:gd name="csX33" fmla="*/ 0 w 9273448"/>
              <a:gd name="csY33" fmla="*/ 1078197 h 1293842"/>
              <a:gd name="csX34" fmla="*/ 0 w 9273448"/>
              <a:gd name="csY34" fmla="*/ 672798 h 1293842"/>
              <a:gd name="csX35" fmla="*/ 0 w 9273448"/>
              <a:gd name="csY35" fmla="*/ 215645 h 129384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9273448" h="1293842" fill="none" extrusionOk="0">
                <a:moveTo>
                  <a:pt x="0" y="215645"/>
                </a:moveTo>
                <a:cubicBezTo>
                  <a:pt x="-15782" y="109499"/>
                  <a:pt x="84671" y="13063"/>
                  <a:pt x="215645" y="0"/>
                </a:cubicBezTo>
                <a:cubicBezTo>
                  <a:pt x="384682" y="-20222"/>
                  <a:pt x="557477" y="-14627"/>
                  <a:pt x="718968" y="0"/>
                </a:cubicBezTo>
                <a:cubicBezTo>
                  <a:pt x="880459" y="14627"/>
                  <a:pt x="1184665" y="-361"/>
                  <a:pt x="1575977" y="0"/>
                </a:cubicBezTo>
                <a:cubicBezTo>
                  <a:pt x="1967289" y="361"/>
                  <a:pt x="2189071" y="-30479"/>
                  <a:pt x="2344565" y="0"/>
                </a:cubicBezTo>
                <a:cubicBezTo>
                  <a:pt x="2500059" y="30479"/>
                  <a:pt x="2734906" y="12109"/>
                  <a:pt x="2847887" y="0"/>
                </a:cubicBezTo>
                <a:cubicBezTo>
                  <a:pt x="2960868" y="-12109"/>
                  <a:pt x="3312084" y="-18135"/>
                  <a:pt x="3439632" y="0"/>
                </a:cubicBezTo>
                <a:cubicBezTo>
                  <a:pt x="3567181" y="18135"/>
                  <a:pt x="4006684" y="37886"/>
                  <a:pt x="4208219" y="0"/>
                </a:cubicBezTo>
                <a:cubicBezTo>
                  <a:pt x="4409754" y="-37886"/>
                  <a:pt x="4679858" y="-24502"/>
                  <a:pt x="4799964" y="0"/>
                </a:cubicBezTo>
                <a:cubicBezTo>
                  <a:pt x="4920071" y="24502"/>
                  <a:pt x="5071146" y="-16396"/>
                  <a:pt x="5303287" y="0"/>
                </a:cubicBezTo>
                <a:cubicBezTo>
                  <a:pt x="5535428" y="16396"/>
                  <a:pt x="5705590" y="21370"/>
                  <a:pt x="5895031" y="0"/>
                </a:cubicBezTo>
                <a:cubicBezTo>
                  <a:pt x="6084472" y="-21370"/>
                  <a:pt x="6482355" y="13813"/>
                  <a:pt x="6663619" y="0"/>
                </a:cubicBezTo>
                <a:cubicBezTo>
                  <a:pt x="6844883" y="-13813"/>
                  <a:pt x="7004427" y="15888"/>
                  <a:pt x="7255363" y="0"/>
                </a:cubicBezTo>
                <a:cubicBezTo>
                  <a:pt x="7506299" y="-15888"/>
                  <a:pt x="7705359" y="-22238"/>
                  <a:pt x="8023951" y="0"/>
                </a:cubicBezTo>
                <a:cubicBezTo>
                  <a:pt x="8342543" y="22238"/>
                  <a:pt x="8326991" y="-4898"/>
                  <a:pt x="8438852" y="0"/>
                </a:cubicBezTo>
                <a:cubicBezTo>
                  <a:pt x="8550713" y="4898"/>
                  <a:pt x="8810553" y="21377"/>
                  <a:pt x="9057803" y="0"/>
                </a:cubicBezTo>
                <a:cubicBezTo>
                  <a:pt x="9173704" y="9841"/>
                  <a:pt x="9277245" y="71681"/>
                  <a:pt x="9273448" y="215645"/>
                </a:cubicBezTo>
                <a:cubicBezTo>
                  <a:pt x="9264418" y="391699"/>
                  <a:pt x="9278928" y="455834"/>
                  <a:pt x="9273448" y="638295"/>
                </a:cubicBezTo>
                <a:cubicBezTo>
                  <a:pt x="9267969" y="820756"/>
                  <a:pt x="9290523" y="986377"/>
                  <a:pt x="9273448" y="1078197"/>
                </a:cubicBezTo>
                <a:cubicBezTo>
                  <a:pt x="9275209" y="1186654"/>
                  <a:pt x="9185270" y="1274190"/>
                  <a:pt x="9057803" y="1293842"/>
                </a:cubicBezTo>
                <a:cubicBezTo>
                  <a:pt x="8821602" y="1326082"/>
                  <a:pt x="8507237" y="1310556"/>
                  <a:pt x="8289215" y="1293842"/>
                </a:cubicBezTo>
                <a:cubicBezTo>
                  <a:pt x="8071193" y="1277128"/>
                  <a:pt x="7785835" y="1259462"/>
                  <a:pt x="7520628" y="1293842"/>
                </a:cubicBezTo>
                <a:cubicBezTo>
                  <a:pt x="7255421" y="1328222"/>
                  <a:pt x="7230703" y="1272071"/>
                  <a:pt x="7017305" y="1293842"/>
                </a:cubicBezTo>
                <a:cubicBezTo>
                  <a:pt x="6803907" y="1315613"/>
                  <a:pt x="6775168" y="1278857"/>
                  <a:pt x="6602404" y="1293842"/>
                </a:cubicBezTo>
                <a:cubicBezTo>
                  <a:pt x="6429640" y="1308827"/>
                  <a:pt x="6276896" y="1277519"/>
                  <a:pt x="6010659" y="1293842"/>
                </a:cubicBezTo>
                <a:cubicBezTo>
                  <a:pt x="5744423" y="1310165"/>
                  <a:pt x="5497738" y="1321346"/>
                  <a:pt x="5330493" y="1293842"/>
                </a:cubicBezTo>
                <a:cubicBezTo>
                  <a:pt x="5163248" y="1266338"/>
                  <a:pt x="4927286" y="1298793"/>
                  <a:pt x="4738749" y="1293842"/>
                </a:cubicBezTo>
                <a:cubicBezTo>
                  <a:pt x="4550212" y="1288891"/>
                  <a:pt x="4240263" y="1300567"/>
                  <a:pt x="3970161" y="1293842"/>
                </a:cubicBezTo>
                <a:cubicBezTo>
                  <a:pt x="3700059" y="1287117"/>
                  <a:pt x="3676706" y="1301564"/>
                  <a:pt x="3555260" y="1293842"/>
                </a:cubicBezTo>
                <a:cubicBezTo>
                  <a:pt x="3433814" y="1286120"/>
                  <a:pt x="3051218" y="1315696"/>
                  <a:pt x="2786672" y="1293842"/>
                </a:cubicBezTo>
                <a:cubicBezTo>
                  <a:pt x="2522126" y="1271988"/>
                  <a:pt x="2397250" y="1272228"/>
                  <a:pt x="2106506" y="1293842"/>
                </a:cubicBezTo>
                <a:cubicBezTo>
                  <a:pt x="1815762" y="1315456"/>
                  <a:pt x="1670905" y="1263776"/>
                  <a:pt x="1426340" y="1293842"/>
                </a:cubicBezTo>
                <a:cubicBezTo>
                  <a:pt x="1181775" y="1323908"/>
                  <a:pt x="774589" y="1272101"/>
                  <a:pt x="215645" y="1293842"/>
                </a:cubicBezTo>
                <a:cubicBezTo>
                  <a:pt x="77713" y="1309428"/>
                  <a:pt x="15736" y="1185268"/>
                  <a:pt x="0" y="1078197"/>
                </a:cubicBezTo>
                <a:cubicBezTo>
                  <a:pt x="9945" y="949619"/>
                  <a:pt x="-4190" y="805149"/>
                  <a:pt x="0" y="672798"/>
                </a:cubicBezTo>
                <a:cubicBezTo>
                  <a:pt x="4190" y="540447"/>
                  <a:pt x="6073" y="366699"/>
                  <a:pt x="0" y="215645"/>
                </a:cubicBezTo>
                <a:close/>
              </a:path>
              <a:path w="9273448" h="1293842" stroke="0" extrusionOk="0">
                <a:moveTo>
                  <a:pt x="0" y="215645"/>
                </a:moveTo>
                <a:cubicBezTo>
                  <a:pt x="7432" y="91426"/>
                  <a:pt x="92595" y="24457"/>
                  <a:pt x="215645" y="0"/>
                </a:cubicBezTo>
                <a:cubicBezTo>
                  <a:pt x="553634" y="17392"/>
                  <a:pt x="666058" y="33325"/>
                  <a:pt x="984233" y="0"/>
                </a:cubicBezTo>
                <a:cubicBezTo>
                  <a:pt x="1302408" y="-33325"/>
                  <a:pt x="1473739" y="28409"/>
                  <a:pt x="1752820" y="0"/>
                </a:cubicBezTo>
                <a:cubicBezTo>
                  <a:pt x="2031901" y="-28409"/>
                  <a:pt x="2435820" y="21083"/>
                  <a:pt x="2609829" y="0"/>
                </a:cubicBezTo>
                <a:cubicBezTo>
                  <a:pt x="2783838" y="-21083"/>
                  <a:pt x="2880550" y="-8711"/>
                  <a:pt x="3024731" y="0"/>
                </a:cubicBezTo>
                <a:cubicBezTo>
                  <a:pt x="3168912" y="8711"/>
                  <a:pt x="3279955" y="10284"/>
                  <a:pt x="3439632" y="0"/>
                </a:cubicBezTo>
                <a:cubicBezTo>
                  <a:pt x="3599309" y="-10284"/>
                  <a:pt x="4091504" y="-25546"/>
                  <a:pt x="4296641" y="0"/>
                </a:cubicBezTo>
                <a:cubicBezTo>
                  <a:pt x="4501778" y="25546"/>
                  <a:pt x="4722837" y="-7197"/>
                  <a:pt x="4976807" y="0"/>
                </a:cubicBezTo>
                <a:cubicBezTo>
                  <a:pt x="5230777" y="7197"/>
                  <a:pt x="5554396" y="-27816"/>
                  <a:pt x="5833816" y="0"/>
                </a:cubicBezTo>
                <a:cubicBezTo>
                  <a:pt x="6113236" y="27816"/>
                  <a:pt x="6098676" y="-503"/>
                  <a:pt x="6337139" y="0"/>
                </a:cubicBezTo>
                <a:cubicBezTo>
                  <a:pt x="6575602" y="503"/>
                  <a:pt x="6970143" y="40688"/>
                  <a:pt x="7194148" y="0"/>
                </a:cubicBezTo>
                <a:cubicBezTo>
                  <a:pt x="7418153" y="-40688"/>
                  <a:pt x="7496735" y="-14790"/>
                  <a:pt x="7609049" y="0"/>
                </a:cubicBezTo>
                <a:cubicBezTo>
                  <a:pt x="7721363" y="14790"/>
                  <a:pt x="8073727" y="-15409"/>
                  <a:pt x="8466059" y="0"/>
                </a:cubicBezTo>
                <a:cubicBezTo>
                  <a:pt x="8858391" y="15409"/>
                  <a:pt x="8813355" y="20401"/>
                  <a:pt x="9057803" y="0"/>
                </a:cubicBezTo>
                <a:cubicBezTo>
                  <a:pt x="9159943" y="-8244"/>
                  <a:pt x="9256807" y="117894"/>
                  <a:pt x="9273448" y="215645"/>
                </a:cubicBezTo>
                <a:cubicBezTo>
                  <a:pt x="9282835" y="407269"/>
                  <a:pt x="9258391" y="530527"/>
                  <a:pt x="9273448" y="664172"/>
                </a:cubicBezTo>
                <a:cubicBezTo>
                  <a:pt x="9288505" y="797817"/>
                  <a:pt x="9291537" y="939063"/>
                  <a:pt x="9273448" y="1078197"/>
                </a:cubicBezTo>
                <a:cubicBezTo>
                  <a:pt x="9266872" y="1201454"/>
                  <a:pt x="9168539" y="1304366"/>
                  <a:pt x="9057803" y="1293842"/>
                </a:cubicBezTo>
                <a:cubicBezTo>
                  <a:pt x="8872281" y="1289100"/>
                  <a:pt x="8786277" y="1305329"/>
                  <a:pt x="8642902" y="1293842"/>
                </a:cubicBezTo>
                <a:cubicBezTo>
                  <a:pt x="8499527" y="1282355"/>
                  <a:pt x="8381366" y="1287618"/>
                  <a:pt x="8228000" y="1293842"/>
                </a:cubicBezTo>
                <a:cubicBezTo>
                  <a:pt x="8074634" y="1300066"/>
                  <a:pt x="8011223" y="1276252"/>
                  <a:pt x="7813099" y="1293842"/>
                </a:cubicBezTo>
                <a:cubicBezTo>
                  <a:pt x="7614975" y="1311432"/>
                  <a:pt x="7226184" y="1288705"/>
                  <a:pt x="7044512" y="1293842"/>
                </a:cubicBezTo>
                <a:cubicBezTo>
                  <a:pt x="6862840" y="1298979"/>
                  <a:pt x="6584285" y="1322789"/>
                  <a:pt x="6275924" y="1293842"/>
                </a:cubicBezTo>
                <a:cubicBezTo>
                  <a:pt x="5967563" y="1264895"/>
                  <a:pt x="5674664" y="1252164"/>
                  <a:pt x="5418915" y="1293842"/>
                </a:cubicBezTo>
                <a:cubicBezTo>
                  <a:pt x="5163166" y="1335520"/>
                  <a:pt x="4933994" y="1300004"/>
                  <a:pt x="4738749" y="1293842"/>
                </a:cubicBezTo>
                <a:cubicBezTo>
                  <a:pt x="4543504" y="1287680"/>
                  <a:pt x="4350409" y="1306183"/>
                  <a:pt x="3970161" y="1293842"/>
                </a:cubicBezTo>
                <a:cubicBezTo>
                  <a:pt x="3589913" y="1281501"/>
                  <a:pt x="3525804" y="1278563"/>
                  <a:pt x="3201574" y="1293842"/>
                </a:cubicBezTo>
                <a:cubicBezTo>
                  <a:pt x="2877344" y="1309121"/>
                  <a:pt x="2844139" y="1272841"/>
                  <a:pt x="2698251" y="1293842"/>
                </a:cubicBezTo>
                <a:cubicBezTo>
                  <a:pt x="2552363" y="1314843"/>
                  <a:pt x="2187401" y="1290801"/>
                  <a:pt x="2018085" y="1293842"/>
                </a:cubicBezTo>
                <a:cubicBezTo>
                  <a:pt x="1848769" y="1296883"/>
                  <a:pt x="1447567" y="1260123"/>
                  <a:pt x="1249497" y="1293842"/>
                </a:cubicBezTo>
                <a:cubicBezTo>
                  <a:pt x="1051427" y="1327561"/>
                  <a:pt x="698988" y="1301265"/>
                  <a:pt x="215645" y="1293842"/>
                </a:cubicBezTo>
                <a:cubicBezTo>
                  <a:pt x="85884" y="1280196"/>
                  <a:pt x="11082" y="1214395"/>
                  <a:pt x="0" y="1078197"/>
                </a:cubicBezTo>
                <a:cubicBezTo>
                  <a:pt x="-19465" y="930969"/>
                  <a:pt x="20691" y="776820"/>
                  <a:pt x="0" y="629670"/>
                </a:cubicBezTo>
                <a:cubicBezTo>
                  <a:pt x="-20691" y="482520"/>
                  <a:pt x="-15892" y="316096"/>
                  <a:pt x="0" y="215645"/>
                </a:cubicBezTo>
                <a:close/>
              </a:path>
            </a:pathLst>
          </a:custGeom>
          <a:solidFill>
            <a:schemeClr val="bg1"/>
          </a:solidFill>
          <a:ln>
            <a:solidFill>
              <a:schemeClr val="bg1"/>
            </a:solidFill>
            <a:extLst>
              <a:ext uri="{C807C97D-BFC1-408E-A445-0C87EB9F89A2}">
                <ask:lineSketchStyleProps xmlns:ask="http://schemas.microsoft.com/office/drawing/2018/sketchyshapes" sd="481711788">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dirty="0">
                <a:solidFill>
                  <a:schemeClr val="tx1"/>
                </a:solidFill>
                <a:latin typeface="Poppins" pitchFamily="2" charset="77"/>
                <a:cs typeface="Poppins" pitchFamily="2" charset="77"/>
              </a:rPr>
              <a:t>False</a:t>
            </a:r>
          </a:p>
          <a:p>
            <a:pPr algn="ctr"/>
            <a:r>
              <a:rPr lang="en-US" sz="2400" dirty="0">
                <a:solidFill>
                  <a:schemeClr val="tx1"/>
                </a:solidFill>
                <a:latin typeface="Poppins"/>
                <a:cs typeface="Poppins"/>
              </a:rPr>
              <a:t>It is very important. The yolk is the food for the embryo (developing chick)</a:t>
            </a:r>
            <a:endParaRPr lang="en-US" sz="2000" dirty="0">
              <a:solidFill>
                <a:schemeClr val="tx1"/>
              </a:solidFill>
              <a:latin typeface="Poppins"/>
              <a:cs typeface="Poppins"/>
            </a:endParaRPr>
          </a:p>
        </p:txBody>
      </p:sp>
    </p:spTree>
    <p:extLst>
      <p:ext uri="{BB962C8B-B14F-4D97-AF65-F5344CB8AC3E}">
        <p14:creationId xmlns:p14="http://schemas.microsoft.com/office/powerpoint/2010/main" val="11297269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B5AA2"/>
        </a:solidFill>
        <a:effectLst/>
      </p:bgPr>
    </p:bg>
    <p:spTree>
      <p:nvGrpSpPr>
        <p:cNvPr id="1" name="">
          <a:extLst>
            <a:ext uri="{FF2B5EF4-FFF2-40B4-BE49-F238E27FC236}">
              <a16:creationId xmlns:a16="http://schemas.microsoft.com/office/drawing/2014/main" id="{E68FA310-36D2-204D-9491-04BA9CA03F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02C83C-2844-A8E9-F141-DDFE25C8B607}"/>
              </a:ext>
            </a:extLst>
          </p:cNvPr>
          <p:cNvSpPr>
            <a:spLocks noGrp="1"/>
          </p:cNvSpPr>
          <p:nvPr>
            <p:ph type="title"/>
          </p:nvPr>
        </p:nvSpPr>
        <p:spPr>
          <a:xfrm>
            <a:off x="2504282" y="584200"/>
            <a:ext cx="7183437" cy="864961"/>
          </a:xfrm>
        </p:spPr>
        <p:txBody>
          <a:bodyPr>
            <a:normAutofit/>
          </a:bodyPr>
          <a:lstStyle/>
          <a:p>
            <a:pPr algn="ctr">
              <a:lnSpc>
                <a:spcPct val="100000"/>
              </a:lnSpc>
            </a:pPr>
            <a:r>
              <a:rPr lang="en-GB" b="1" dirty="0">
                <a:solidFill>
                  <a:schemeClr val="bg1"/>
                </a:solidFill>
                <a:latin typeface="Poppins ExtraBold" pitchFamily="2" charset="77"/>
                <a:cs typeface="Poppins ExtraBold" pitchFamily="2" charset="77"/>
              </a:rPr>
              <a:t>Quickfire quiz</a:t>
            </a:r>
          </a:p>
        </p:txBody>
      </p:sp>
      <p:sp>
        <p:nvSpPr>
          <p:cNvPr id="3" name="Content Placeholder 2">
            <a:extLst>
              <a:ext uri="{FF2B5EF4-FFF2-40B4-BE49-F238E27FC236}">
                <a16:creationId xmlns:a16="http://schemas.microsoft.com/office/drawing/2014/main" id="{53C250AA-C2B3-B981-417C-96B5AA29BA0D}"/>
              </a:ext>
            </a:extLst>
          </p:cNvPr>
          <p:cNvSpPr>
            <a:spLocks noGrp="1"/>
          </p:cNvSpPr>
          <p:nvPr>
            <p:ph idx="1"/>
          </p:nvPr>
        </p:nvSpPr>
        <p:spPr>
          <a:xfrm>
            <a:off x="1459276" y="1601304"/>
            <a:ext cx="9273448" cy="1064592"/>
          </a:xfrm>
        </p:spPr>
        <p:txBody>
          <a:bodyPr vert="horz" lIns="91440" tIns="45720" rIns="91440" bIns="45720" rtlCol="0" anchor="t">
            <a:normAutofit/>
          </a:bodyPr>
          <a:lstStyle/>
          <a:p>
            <a:pPr marL="0" indent="0" algn="ctr">
              <a:lnSpc>
                <a:spcPct val="120000"/>
              </a:lnSpc>
              <a:buNone/>
            </a:pPr>
            <a:r>
              <a:rPr lang="en-GB" sz="2400" dirty="0">
                <a:solidFill>
                  <a:schemeClr val="bg1"/>
                </a:solidFill>
                <a:latin typeface="Poppins" pitchFamily="2" charset="77"/>
                <a:cs typeface="Poppins" pitchFamily="2" charset="77"/>
              </a:rPr>
              <a:t>Now for a quick quiz to check what you have learned. Answer true or false for each one. </a:t>
            </a:r>
          </a:p>
        </p:txBody>
      </p:sp>
      <p:sp>
        <p:nvSpPr>
          <p:cNvPr id="4" name="Content Placeholder 2">
            <a:extLst>
              <a:ext uri="{FF2B5EF4-FFF2-40B4-BE49-F238E27FC236}">
                <a16:creationId xmlns:a16="http://schemas.microsoft.com/office/drawing/2014/main" id="{640EFF66-6BC1-5BE6-39FA-8A9195BCFBBC}"/>
              </a:ext>
            </a:extLst>
          </p:cNvPr>
          <p:cNvSpPr txBox="1">
            <a:spLocks/>
          </p:cNvSpPr>
          <p:nvPr/>
        </p:nvSpPr>
        <p:spPr>
          <a:xfrm>
            <a:off x="1459276" y="3272351"/>
            <a:ext cx="9273448" cy="106459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buNone/>
            </a:pPr>
            <a:r>
              <a:rPr lang="en-GB" sz="2400" b="1" dirty="0">
                <a:solidFill>
                  <a:srgbClr val="D1DFED"/>
                </a:solidFill>
                <a:latin typeface="Poppins" pitchFamily="2" charset="77"/>
                <a:cs typeface="Poppins" pitchFamily="2" charset="77"/>
              </a:rPr>
              <a:t>True or false? </a:t>
            </a:r>
            <a:r>
              <a:rPr lang="en-US" sz="2400" b="1" dirty="0">
                <a:solidFill>
                  <a:srgbClr val="D1DFED"/>
                </a:solidFill>
                <a:latin typeface="Poppins" pitchFamily="2" charset="77"/>
                <a:cs typeface="Poppins" pitchFamily="2" charset="77"/>
              </a:rPr>
              <a:t>​</a:t>
            </a:r>
          </a:p>
          <a:p>
            <a:pPr marL="0" indent="0" algn="ctr" fontAlgn="base">
              <a:buNone/>
            </a:pPr>
            <a:r>
              <a:rPr lang="en-GB" sz="2400" b="1">
                <a:solidFill>
                  <a:schemeClr val="bg1"/>
                </a:solidFill>
                <a:latin typeface="Poppins"/>
                <a:cs typeface="Poppins"/>
              </a:rPr>
              <a:t>The chalazae help keep the yolk in place.</a:t>
            </a:r>
            <a:endParaRPr lang="en-US" sz="2000" b="1" dirty="0">
              <a:solidFill>
                <a:schemeClr val="bg1"/>
              </a:solidFill>
              <a:latin typeface="Poppins" pitchFamily="2" charset="77"/>
              <a:cs typeface="Poppins" pitchFamily="2" charset="77"/>
            </a:endParaRPr>
          </a:p>
        </p:txBody>
      </p:sp>
      <p:sp>
        <p:nvSpPr>
          <p:cNvPr id="5" name="Rounded Rectangle 4">
            <a:extLst>
              <a:ext uri="{FF2B5EF4-FFF2-40B4-BE49-F238E27FC236}">
                <a16:creationId xmlns:a16="http://schemas.microsoft.com/office/drawing/2014/main" id="{CAD8337E-8A92-E988-C684-B733DD1B995F}"/>
              </a:ext>
            </a:extLst>
          </p:cNvPr>
          <p:cNvSpPr/>
          <p:nvPr/>
        </p:nvSpPr>
        <p:spPr>
          <a:xfrm>
            <a:off x="1459276" y="4566193"/>
            <a:ext cx="9273448" cy="1293842"/>
          </a:xfrm>
          <a:custGeom>
            <a:avLst/>
            <a:gdLst>
              <a:gd name="csX0" fmla="*/ 0 w 9273448"/>
              <a:gd name="csY0" fmla="*/ 215645 h 1293842"/>
              <a:gd name="csX1" fmla="*/ 215645 w 9273448"/>
              <a:gd name="csY1" fmla="*/ 0 h 1293842"/>
              <a:gd name="csX2" fmla="*/ 718968 w 9273448"/>
              <a:gd name="csY2" fmla="*/ 0 h 1293842"/>
              <a:gd name="csX3" fmla="*/ 1575977 w 9273448"/>
              <a:gd name="csY3" fmla="*/ 0 h 1293842"/>
              <a:gd name="csX4" fmla="*/ 2344565 w 9273448"/>
              <a:gd name="csY4" fmla="*/ 0 h 1293842"/>
              <a:gd name="csX5" fmla="*/ 2847887 w 9273448"/>
              <a:gd name="csY5" fmla="*/ 0 h 1293842"/>
              <a:gd name="csX6" fmla="*/ 3439632 w 9273448"/>
              <a:gd name="csY6" fmla="*/ 0 h 1293842"/>
              <a:gd name="csX7" fmla="*/ 4208219 w 9273448"/>
              <a:gd name="csY7" fmla="*/ 0 h 1293842"/>
              <a:gd name="csX8" fmla="*/ 4799964 w 9273448"/>
              <a:gd name="csY8" fmla="*/ 0 h 1293842"/>
              <a:gd name="csX9" fmla="*/ 5303287 w 9273448"/>
              <a:gd name="csY9" fmla="*/ 0 h 1293842"/>
              <a:gd name="csX10" fmla="*/ 5895031 w 9273448"/>
              <a:gd name="csY10" fmla="*/ 0 h 1293842"/>
              <a:gd name="csX11" fmla="*/ 6663619 w 9273448"/>
              <a:gd name="csY11" fmla="*/ 0 h 1293842"/>
              <a:gd name="csX12" fmla="*/ 7255363 w 9273448"/>
              <a:gd name="csY12" fmla="*/ 0 h 1293842"/>
              <a:gd name="csX13" fmla="*/ 8023951 w 9273448"/>
              <a:gd name="csY13" fmla="*/ 0 h 1293842"/>
              <a:gd name="csX14" fmla="*/ 8438852 w 9273448"/>
              <a:gd name="csY14" fmla="*/ 0 h 1293842"/>
              <a:gd name="csX15" fmla="*/ 9057803 w 9273448"/>
              <a:gd name="csY15" fmla="*/ 0 h 1293842"/>
              <a:gd name="csX16" fmla="*/ 9273448 w 9273448"/>
              <a:gd name="csY16" fmla="*/ 215645 h 1293842"/>
              <a:gd name="csX17" fmla="*/ 9273448 w 9273448"/>
              <a:gd name="csY17" fmla="*/ 638295 h 1293842"/>
              <a:gd name="csX18" fmla="*/ 9273448 w 9273448"/>
              <a:gd name="csY18" fmla="*/ 1078197 h 1293842"/>
              <a:gd name="csX19" fmla="*/ 9057803 w 9273448"/>
              <a:gd name="csY19" fmla="*/ 1293842 h 1293842"/>
              <a:gd name="csX20" fmla="*/ 8289215 w 9273448"/>
              <a:gd name="csY20" fmla="*/ 1293842 h 1293842"/>
              <a:gd name="csX21" fmla="*/ 7520628 w 9273448"/>
              <a:gd name="csY21" fmla="*/ 1293842 h 1293842"/>
              <a:gd name="csX22" fmla="*/ 7017305 w 9273448"/>
              <a:gd name="csY22" fmla="*/ 1293842 h 1293842"/>
              <a:gd name="csX23" fmla="*/ 6602404 w 9273448"/>
              <a:gd name="csY23" fmla="*/ 1293842 h 1293842"/>
              <a:gd name="csX24" fmla="*/ 6010659 w 9273448"/>
              <a:gd name="csY24" fmla="*/ 1293842 h 1293842"/>
              <a:gd name="csX25" fmla="*/ 5330493 w 9273448"/>
              <a:gd name="csY25" fmla="*/ 1293842 h 1293842"/>
              <a:gd name="csX26" fmla="*/ 4738749 w 9273448"/>
              <a:gd name="csY26" fmla="*/ 1293842 h 1293842"/>
              <a:gd name="csX27" fmla="*/ 3970161 w 9273448"/>
              <a:gd name="csY27" fmla="*/ 1293842 h 1293842"/>
              <a:gd name="csX28" fmla="*/ 3555260 w 9273448"/>
              <a:gd name="csY28" fmla="*/ 1293842 h 1293842"/>
              <a:gd name="csX29" fmla="*/ 2786672 w 9273448"/>
              <a:gd name="csY29" fmla="*/ 1293842 h 1293842"/>
              <a:gd name="csX30" fmla="*/ 2106506 w 9273448"/>
              <a:gd name="csY30" fmla="*/ 1293842 h 1293842"/>
              <a:gd name="csX31" fmla="*/ 1426340 w 9273448"/>
              <a:gd name="csY31" fmla="*/ 1293842 h 1293842"/>
              <a:gd name="csX32" fmla="*/ 215645 w 9273448"/>
              <a:gd name="csY32" fmla="*/ 1293842 h 1293842"/>
              <a:gd name="csX33" fmla="*/ 0 w 9273448"/>
              <a:gd name="csY33" fmla="*/ 1078197 h 1293842"/>
              <a:gd name="csX34" fmla="*/ 0 w 9273448"/>
              <a:gd name="csY34" fmla="*/ 672798 h 1293842"/>
              <a:gd name="csX35" fmla="*/ 0 w 9273448"/>
              <a:gd name="csY35" fmla="*/ 215645 h 129384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9273448" h="1293842" fill="none" extrusionOk="0">
                <a:moveTo>
                  <a:pt x="0" y="215645"/>
                </a:moveTo>
                <a:cubicBezTo>
                  <a:pt x="-15782" y="109499"/>
                  <a:pt x="84671" y="13063"/>
                  <a:pt x="215645" y="0"/>
                </a:cubicBezTo>
                <a:cubicBezTo>
                  <a:pt x="384682" y="-20222"/>
                  <a:pt x="557477" y="-14627"/>
                  <a:pt x="718968" y="0"/>
                </a:cubicBezTo>
                <a:cubicBezTo>
                  <a:pt x="880459" y="14627"/>
                  <a:pt x="1184665" y="-361"/>
                  <a:pt x="1575977" y="0"/>
                </a:cubicBezTo>
                <a:cubicBezTo>
                  <a:pt x="1967289" y="361"/>
                  <a:pt x="2189071" y="-30479"/>
                  <a:pt x="2344565" y="0"/>
                </a:cubicBezTo>
                <a:cubicBezTo>
                  <a:pt x="2500059" y="30479"/>
                  <a:pt x="2734906" y="12109"/>
                  <a:pt x="2847887" y="0"/>
                </a:cubicBezTo>
                <a:cubicBezTo>
                  <a:pt x="2960868" y="-12109"/>
                  <a:pt x="3312084" y="-18135"/>
                  <a:pt x="3439632" y="0"/>
                </a:cubicBezTo>
                <a:cubicBezTo>
                  <a:pt x="3567181" y="18135"/>
                  <a:pt x="4006684" y="37886"/>
                  <a:pt x="4208219" y="0"/>
                </a:cubicBezTo>
                <a:cubicBezTo>
                  <a:pt x="4409754" y="-37886"/>
                  <a:pt x="4679858" y="-24502"/>
                  <a:pt x="4799964" y="0"/>
                </a:cubicBezTo>
                <a:cubicBezTo>
                  <a:pt x="4920071" y="24502"/>
                  <a:pt x="5071146" y="-16396"/>
                  <a:pt x="5303287" y="0"/>
                </a:cubicBezTo>
                <a:cubicBezTo>
                  <a:pt x="5535428" y="16396"/>
                  <a:pt x="5705590" y="21370"/>
                  <a:pt x="5895031" y="0"/>
                </a:cubicBezTo>
                <a:cubicBezTo>
                  <a:pt x="6084472" y="-21370"/>
                  <a:pt x="6482355" y="13813"/>
                  <a:pt x="6663619" y="0"/>
                </a:cubicBezTo>
                <a:cubicBezTo>
                  <a:pt x="6844883" y="-13813"/>
                  <a:pt x="7004427" y="15888"/>
                  <a:pt x="7255363" y="0"/>
                </a:cubicBezTo>
                <a:cubicBezTo>
                  <a:pt x="7506299" y="-15888"/>
                  <a:pt x="7705359" y="-22238"/>
                  <a:pt x="8023951" y="0"/>
                </a:cubicBezTo>
                <a:cubicBezTo>
                  <a:pt x="8342543" y="22238"/>
                  <a:pt x="8326991" y="-4898"/>
                  <a:pt x="8438852" y="0"/>
                </a:cubicBezTo>
                <a:cubicBezTo>
                  <a:pt x="8550713" y="4898"/>
                  <a:pt x="8810553" y="21377"/>
                  <a:pt x="9057803" y="0"/>
                </a:cubicBezTo>
                <a:cubicBezTo>
                  <a:pt x="9173704" y="9841"/>
                  <a:pt x="9277245" y="71681"/>
                  <a:pt x="9273448" y="215645"/>
                </a:cubicBezTo>
                <a:cubicBezTo>
                  <a:pt x="9264418" y="391699"/>
                  <a:pt x="9278928" y="455834"/>
                  <a:pt x="9273448" y="638295"/>
                </a:cubicBezTo>
                <a:cubicBezTo>
                  <a:pt x="9267969" y="820756"/>
                  <a:pt x="9290523" y="986377"/>
                  <a:pt x="9273448" y="1078197"/>
                </a:cubicBezTo>
                <a:cubicBezTo>
                  <a:pt x="9275209" y="1186654"/>
                  <a:pt x="9185270" y="1274190"/>
                  <a:pt x="9057803" y="1293842"/>
                </a:cubicBezTo>
                <a:cubicBezTo>
                  <a:pt x="8821602" y="1326082"/>
                  <a:pt x="8507237" y="1310556"/>
                  <a:pt x="8289215" y="1293842"/>
                </a:cubicBezTo>
                <a:cubicBezTo>
                  <a:pt x="8071193" y="1277128"/>
                  <a:pt x="7785835" y="1259462"/>
                  <a:pt x="7520628" y="1293842"/>
                </a:cubicBezTo>
                <a:cubicBezTo>
                  <a:pt x="7255421" y="1328222"/>
                  <a:pt x="7230703" y="1272071"/>
                  <a:pt x="7017305" y="1293842"/>
                </a:cubicBezTo>
                <a:cubicBezTo>
                  <a:pt x="6803907" y="1315613"/>
                  <a:pt x="6775168" y="1278857"/>
                  <a:pt x="6602404" y="1293842"/>
                </a:cubicBezTo>
                <a:cubicBezTo>
                  <a:pt x="6429640" y="1308827"/>
                  <a:pt x="6276896" y="1277519"/>
                  <a:pt x="6010659" y="1293842"/>
                </a:cubicBezTo>
                <a:cubicBezTo>
                  <a:pt x="5744423" y="1310165"/>
                  <a:pt x="5497738" y="1321346"/>
                  <a:pt x="5330493" y="1293842"/>
                </a:cubicBezTo>
                <a:cubicBezTo>
                  <a:pt x="5163248" y="1266338"/>
                  <a:pt x="4927286" y="1298793"/>
                  <a:pt x="4738749" y="1293842"/>
                </a:cubicBezTo>
                <a:cubicBezTo>
                  <a:pt x="4550212" y="1288891"/>
                  <a:pt x="4240263" y="1300567"/>
                  <a:pt x="3970161" y="1293842"/>
                </a:cubicBezTo>
                <a:cubicBezTo>
                  <a:pt x="3700059" y="1287117"/>
                  <a:pt x="3676706" y="1301564"/>
                  <a:pt x="3555260" y="1293842"/>
                </a:cubicBezTo>
                <a:cubicBezTo>
                  <a:pt x="3433814" y="1286120"/>
                  <a:pt x="3051218" y="1315696"/>
                  <a:pt x="2786672" y="1293842"/>
                </a:cubicBezTo>
                <a:cubicBezTo>
                  <a:pt x="2522126" y="1271988"/>
                  <a:pt x="2397250" y="1272228"/>
                  <a:pt x="2106506" y="1293842"/>
                </a:cubicBezTo>
                <a:cubicBezTo>
                  <a:pt x="1815762" y="1315456"/>
                  <a:pt x="1670905" y="1263776"/>
                  <a:pt x="1426340" y="1293842"/>
                </a:cubicBezTo>
                <a:cubicBezTo>
                  <a:pt x="1181775" y="1323908"/>
                  <a:pt x="774589" y="1272101"/>
                  <a:pt x="215645" y="1293842"/>
                </a:cubicBezTo>
                <a:cubicBezTo>
                  <a:pt x="77713" y="1309428"/>
                  <a:pt x="15736" y="1185268"/>
                  <a:pt x="0" y="1078197"/>
                </a:cubicBezTo>
                <a:cubicBezTo>
                  <a:pt x="9945" y="949619"/>
                  <a:pt x="-4190" y="805149"/>
                  <a:pt x="0" y="672798"/>
                </a:cubicBezTo>
                <a:cubicBezTo>
                  <a:pt x="4190" y="540447"/>
                  <a:pt x="6073" y="366699"/>
                  <a:pt x="0" y="215645"/>
                </a:cubicBezTo>
                <a:close/>
              </a:path>
              <a:path w="9273448" h="1293842" stroke="0" extrusionOk="0">
                <a:moveTo>
                  <a:pt x="0" y="215645"/>
                </a:moveTo>
                <a:cubicBezTo>
                  <a:pt x="7432" y="91426"/>
                  <a:pt x="92595" y="24457"/>
                  <a:pt x="215645" y="0"/>
                </a:cubicBezTo>
                <a:cubicBezTo>
                  <a:pt x="553634" y="17392"/>
                  <a:pt x="666058" y="33325"/>
                  <a:pt x="984233" y="0"/>
                </a:cubicBezTo>
                <a:cubicBezTo>
                  <a:pt x="1302408" y="-33325"/>
                  <a:pt x="1473739" y="28409"/>
                  <a:pt x="1752820" y="0"/>
                </a:cubicBezTo>
                <a:cubicBezTo>
                  <a:pt x="2031901" y="-28409"/>
                  <a:pt x="2435820" y="21083"/>
                  <a:pt x="2609829" y="0"/>
                </a:cubicBezTo>
                <a:cubicBezTo>
                  <a:pt x="2783838" y="-21083"/>
                  <a:pt x="2880550" y="-8711"/>
                  <a:pt x="3024731" y="0"/>
                </a:cubicBezTo>
                <a:cubicBezTo>
                  <a:pt x="3168912" y="8711"/>
                  <a:pt x="3279955" y="10284"/>
                  <a:pt x="3439632" y="0"/>
                </a:cubicBezTo>
                <a:cubicBezTo>
                  <a:pt x="3599309" y="-10284"/>
                  <a:pt x="4091504" y="-25546"/>
                  <a:pt x="4296641" y="0"/>
                </a:cubicBezTo>
                <a:cubicBezTo>
                  <a:pt x="4501778" y="25546"/>
                  <a:pt x="4722837" y="-7197"/>
                  <a:pt x="4976807" y="0"/>
                </a:cubicBezTo>
                <a:cubicBezTo>
                  <a:pt x="5230777" y="7197"/>
                  <a:pt x="5554396" y="-27816"/>
                  <a:pt x="5833816" y="0"/>
                </a:cubicBezTo>
                <a:cubicBezTo>
                  <a:pt x="6113236" y="27816"/>
                  <a:pt x="6098676" y="-503"/>
                  <a:pt x="6337139" y="0"/>
                </a:cubicBezTo>
                <a:cubicBezTo>
                  <a:pt x="6575602" y="503"/>
                  <a:pt x="6970143" y="40688"/>
                  <a:pt x="7194148" y="0"/>
                </a:cubicBezTo>
                <a:cubicBezTo>
                  <a:pt x="7418153" y="-40688"/>
                  <a:pt x="7496735" y="-14790"/>
                  <a:pt x="7609049" y="0"/>
                </a:cubicBezTo>
                <a:cubicBezTo>
                  <a:pt x="7721363" y="14790"/>
                  <a:pt x="8073727" y="-15409"/>
                  <a:pt x="8466059" y="0"/>
                </a:cubicBezTo>
                <a:cubicBezTo>
                  <a:pt x="8858391" y="15409"/>
                  <a:pt x="8813355" y="20401"/>
                  <a:pt x="9057803" y="0"/>
                </a:cubicBezTo>
                <a:cubicBezTo>
                  <a:pt x="9159943" y="-8244"/>
                  <a:pt x="9256807" y="117894"/>
                  <a:pt x="9273448" y="215645"/>
                </a:cubicBezTo>
                <a:cubicBezTo>
                  <a:pt x="9282835" y="407269"/>
                  <a:pt x="9258391" y="530527"/>
                  <a:pt x="9273448" y="664172"/>
                </a:cubicBezTo>
                <a:cubicBezTo>
                  <a:pt x="9288505" y="797817"/>
                  <a:pt x="9291537" y="939063"/>
                  <a:pt x="9273448" y="1078197"/>
                </a:cubicBezTo>
                <a:cubicBezTo>
                  <a:pt x="9266872" y="1201454"/>
                  <a:pt x="9168539" y="1304366"/>
                  <a:pt x="9057803" y="1293842"/>
                </a:cubicBezTo>
                <a:cubicBezTo>
                  <a:pt x="8872281" y="1289100"/>
                  <a:pt x="8786277" y="1305329"/>
                  <a:pt x="8642902" y="1293842"/>
                </a:cubicBezTo>
                <a:cubicBezTo>
                  <a:pt x="8499527" y="1282355"/>
                  <a:pt x="8381366" y="1287618"/>
                  <a:pt x="8228000" y="1293842"/>
                </a:cubicBezTo>
                <a:cubicBezTo>
                  <a:pt x="8074634" y="1300066"/>
                  <a:pt x="8011223" y="1276252"/>
                  <a:pt x="7813099" y="1293842"/>
                </a:cubicBezTo>
                <a:cubicBezTo>
                  <a:pt x="7614975" y="1311432"/>
                  <a:pt x="7226184" y="1288705"/>
                  <a:pt x="7044512" y="1293842"/>
                </a:cubicBezTo>
                <a:cubicBezTo>
                  <a:pt x="6862840" y="1298979"/>
                  <a:pt x="6584285" y="1322789"/>
                  <a:pt x="6275924" y="1293842"/>
                </a:cubicBezTo>
                <a:cubicBezTo>
                  <a:pt x="5967563" y="1264895"/>
                  <a:pt x="5674664" y="1252164"/>
                  <a:pt x="5418915" y="1293842"/>
                </a:cubicBezTo>
                <a:cubicBezTo>
                  <a:pt x="5163166" y="1335520"/>
                  <a:pt x="4933994" y="1300004"/>
                  <a:pt x="4738749" y="1293842"/>
                </a:cubicBezTo>
                <a:cubicBezTo>
                  <a:pt x="4543504" y="1287680"/>
                  <a:pt x="4350409" y="1306183"/>
                  <a:pt x="3970161" y="1293842"/>
                </a:cubicBezTo>
                <a:cubicBezTo>
                  <a:pt x="3589913" y="1281501"/>
                  <a:pt x="3525804" y="1278563"/>
                  <a:pt x="3201574" y="1293842"/>
                </a:cubicBezTo>
                <a:cubicBezTo>
                  <a:pt x="2877344" y="1309121"/>
                  <a:pt x="2844139" y="1272841"/>
                  <a:pt x="2698251" y="1293842"/>
                </a:cubicBezTo>
                <a:cubicBezTo>
                  <a:pt x="2552363" y="1314843"/>
                  <a:pt x="2187401" y="1290801"/>
                  <a:pt x="2018085" y="1293842"/>
                </a:cubicBezTo>
                <a:cubicBezTo>
                  <a:pt x="1848769" y="1296883"/>
                  <a:pt x="1447567" y="1260123"/>
                  <a:pt x="1249497" y="1293842"/>
                </a:cubicBezTo>
                <a:cubicBezTo>
                  <a:pt x="1051427" y="1327561"/>
                  <a:pt x="698988" y="1301265"/>
                  <a:pt x="215645" y="1293842"/>
                </a:cubicBezTo>
                <a:cubicBezTo>
                  <a:pt x="85884" y="1280196"/>
                  <a:pt x="11082" y="1214395"/>
                  <a:pt x="0" y="1078197"/>
                </a:cubicBezTo>
                <a:cubicBezTo>
                  <a:pt x="-19465" y="930969"/>
                  <a:pt x="20691" y="776820"/>
                  <a:pt x="0" y="629670"/>
                </a:cubicBezTo>
                <a:cubicBezTo>
                  <a:pt x="-20691" y="482520"/>
                  <a:pt x="-15892" y="316096"/>
                  <a:pt x="0" y="215645"/>
                </a:cubicBezTo>
                <a:close/>
              </a:path>
            </a:pathLst>
          </a:custGeom>
          <a:solidFill>
            <a:schemeClr val="bg1"/>
          </a:solidFill>
          <a:ln>
            <a:solidFill>
              <a:schemeClr val="bg1"/>
            </a:solidFill>
            <a:extLst>
              <a:ext uri="{C807C97D-BFC1-408E-A445-0C87EB9F89A2}">
                <ask:lineSketchStyleProps xmlns:ask="http://schemas.microsoft.com/office/drawing/2018/sketchyshapes" sd="481711788">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Poppins" pitchFamily="2" charset="77"/>
                <a:cs typeface="Poppins" pitchFamily="2" charset="77"/>
              </a:rPr>
              <a:t>True</a:t>
            </a:r>
          </a:p>
          <a:p>
            <a:pPr algn="ctr"/>
            <a:r>
              <a:rPr lang="en-US" sz="2400" dirty="0">
                <a:solidFill>
                  <a:schemeClr val="tx1"/>
                </a:solidFill>
                <a:latin typeface="Poppins" pitchFamily="2" charset="77"/>
                <a:cs typeface="Poppins" pitchFamily="2" charset="77"/>
              </a:rPr>
              <a:t>The chalazae stabilizes the yolk, keeping it in place. </a:t>
            </a:r>
          </a:p>
        </p:txBody>
      </p:sp>
    </p:spTree>
    <p:extLst>
      <p:ext uri="{BB962C8B-B14F-4D97-AF65-F5344CB8AC3E}">
        <p14:creationId xmlns:p14="http://schemas.microsoft.com/office/powerpoint/2010/main" val="17149218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B5AA2"/>
        </a:solidFill>
        <a:effectLst/>
      </p:bgPr>
    </p:bg>
    <p:spTree>
      <p:nvGrpSpPr>
        <p:cNvPr id="1" name="">
          <a:extLst>
            <a:ext uri="{FF2B5EF4-FFF2-40B4-BE49-F238E27FC236}">
              <a16:creationId xmlns:a16="http://schemas.microsoft.com/office/drawing/2014/main" id="{C40305A9-0369-5747-30F0-0968E4B8EB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9EB39B-A6B2-02C3-2659-5BFA9DFFEE1A}"/>
              </a:ext>
            </a:extLst>
          </p:cNvPr>
          <p:cNvSpPr>
            <a:spLocks noGrp="1"/>
          </p:cNvSpPr>
          <p:nvPr>
            <p:ph type="title"/>
          </p:nvPr>
        </p:nvSpPr>
        <p:spPr>
          <a:xfrm>
            <a:off x="2504282" y="584200"/>
            <a:ext cx="7183437" cy="864961"/>
          </a:xfrm>
        </p:spPr>
        <p:txBody>
          <a:bodyPr>
            <a:normAutofit/>
          </a:bodyPr>
          <a:lstStyle/>
          <a:p>
            <a:pPr algn="ctr">
              <a:lnSpc>
                <a:spcPct val="100000"/>
              </a:lnSpc>
            </a:pPr>
            <a:r>
              <a:rPr lang="en-GB" b="1" dirty="0">
                <a:solidFill>
                  <a:schemeClr val="bg1"/>
                </a:solidFill>
                <a:latin typeface="Poppins ExtraBold" pitchFamily="2" charset="77"/>
                <a:cs typeface="Poppins ExtraBold" pitchFamily="2" charset="77"/>
              </a:rPr>
              <a:t>Quickfire quiz</a:t>
            </a:r>
          </a:p>
        </p:txBody>
      </p:sp>
      <p:sp>
        <p:nvSpPr>
          <p:cNvPr id="3" name="Content Placeholder 2">
            <a:extLst>
              <a:ext uri="{FF2B5EF4-FFF2-40B4-BE49-F238E27FC236}">
                <a16:creationId xmlns:a16="http://schemas.microsoft.com/office/drawing/2014/main" id="{664E7884-D50B-E86F-84F3-1A200A971DFE}"/>
              </a:ext>
            </a:extLst>
          </p:cNvPr>
          <p:cNvSpPr>
            <a:spLocks noGrp="1"/>
          </p:cNvSpPr>
          <p:nvPr>
            <p:ph idx="1"/>
          </p:nvPr>
        </p:nvSpPr>
        <p:spPr>
          <a:xfrm>
            <a:off x="1459276" y="1601304"/>
            <a:ext cx="9273448" cy="1064592"/>
          </a:xfrm>
        </p:spPr>
        <p:txBody>
          <a:bodyPr vert="horz" lIns="91440" tIns="45720" rIns="91440" bIns="45720" rtlCol="0" anchor="t">
            <a:normAutofit/>
          </a:bodyPr>
          <a:lstStyle/>
          <a:p>
            <a:pPr marL="0" indent="0" algn="ctr">
              <a:lnSpc>
                <a:spcPct val="120000"/>
              </a:lnSpc>
              <a:buNone/>
            </a:pPr>
            <a:r>
              <a:rPr lang="en-GB" sz="2400" dirty="0">
                <a:solidFill>
                  <a:schemeClr val="bg1"/>
                </a:solidFill>
                <a:latin typeface="Poppins" pitchFamily="2" charset="77"/>
                <a:cs typeface="Poppins" pitchFamily="2" charset="77"/>
              </a:rPr>
              <a:t>Now for a quick quiz to check what you have learned. Answer true or false for each one. </a:t>
            </a:r>
          </a:p>
        </p:txBody>
      </p:sp>
      <p:sp>
        <p:nvSpPr>
          <p:cNvPr id="4" name="Content Placeholder 2">
            <a:extLst>
              <a:ext uri="{FF2B5EF4-FFF2-40B4-BE49-F238E27FC236}">
                <a16:creationId xmlns:a16="http://schemas.microsoft.com/office/drawing/2014/main" id="{CCEFEEF2-2AF6-2425-EBF3-8C68C79B0999}"/>
              </a:ext>
            </a:extLst>
          </p:cNvPr>
          <p:cNvSpPr txBox="1">
            <a:spLocks/>
          </p:cNvSpPr>
          <p:nvPr/>
        </p:nvSpPr>
        <p:spPr>
          <a:xfrm>
            <a:off x="1459276" y="3272351"/>
            <a:ext cx="9273448" cy="106459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buNone/>
            </a:pPr>
            <a:r>
              <a:rPr lang="en-GB" sz="2400" b="1" dirty="0">
                <a:solidFill>
                  <a:srgbClr val="D1DFED"/>
                </a:solidFill>
                <a:latin typeface="Poppins" pitchFamily="2" charset="77"/>
                <a:cs typeface="Poppins" pitchFamily="2" charset="77"/>
              </a:rPr>
              <a:t>True or false? </a:t>
            </a:r>
            <a:r>
              <a:rPr lang="en-US" sz="2400" b="1" dirty="0">
                <a:solidFill>
                  <a:srgbClr val="D1DFED"/>
                </a:solidFill>
                <a:latin typeface="Poppins" pitchFamily="2" charset="77"/>
                <a:cs typeface="Poppins" pitchFamily="2" charset="77"/>
              </a:rPr>
              <a:t>​</a:t>
            </a:r>
          </a:p>
          <a:p>
            <a:pPr marL="0" indent="0" algn="ctr" fontAlgn="base">
              <a:buNone/>
            </a:pPr>
            <a:r>
              <a:rPr lang="en-GB" sz="2400" b="1">
                <a:solidFill>
                  <a:schemeClr val="bg1"/>
                </a:solidFill>
                <a:latin typeface="Poppins"/>
                <a:cs typeface="Poppins"/>
              </a:rPr>
              <a:t>The shell has no holes in it.</a:t>
            </a:r>
            <a:endParaRPr lang="en-US" sz="2000" b="1" dirty="0">
              <a:solidFill>
                <a:schemeClr val="bg1"/>
              </a:solidFill>
              <a:latin typeface="Poppins" pitchFamily="2" charset="77"/>
              <a:cs typeface="Poppins" pitchFamily="2" charset="77"/>
            </a:endParaRPr>
          </a:p>
        </p:txBody>
      </p:sp>
      <p:sp>
        <p:nvSpPr>
          <p:cNvPr id="5" name="Rounded Rectangle 4">
            <a:extLst>
              <a:ext uri="{FF2B5EF4-FFF2-40B4-BE49-F238E27FC236}">
                <a16:creationId xmlns:a16="http://schemas.microsoft.com/office/drawing/2014/main" id="{40F6CADC-9737-5A0B-9B74-EF62519EBBB8}"/>
              </a:ext>
            </a:extLst>
          </p:cNvPr>
          <p:cNvSpPr/>
          <p:nvPr/>
        </p:nvSpPr>
        <p:spPr>
          <a:xfrm>
            <a:off x="1459276" y="4566193"/>
            <a:ext cx="9273448" cy="1293842"/>
          </a:xfrm>
          <a:custGeom>
            <a:avLst/>
            <a:gdLst>
              <a:gd name="csX0" fmla="*/ 0 w 9273448"/>
              <a:gd name="csY0" fmla="*/ 215645 h 1293842"/>
              <a:gd name="csX1" fmla="*/ 215645 w 9273448"/>
              <a:gd name="csY1" fmla="*/ 0 h 1293842"/>
              <a:gd name="csX2" fmla="*/ 718968 w 9273448"/>
              <a:gd name="csY2" fmla="*/ 0 h 1293842"/>
              <a:gd name="csX3" fmla="*/ 1575977 w 9273448"/>
              <a:gd name="csY3" fmla="*/ 0 h 1293842"/>
              <a:gd name="csX4" fmla="*/ 2344565 w 9273448"/>
              <a:gd name="csY4" fmla="*/ 0 h 1293842"/>
              <a:gd name="csX5" fmla="*/ 2847887 w 9273448"/>
              <a:gd name="csY5" fmla="*/ 0 h 1293842"/>
              <a:gd name="csX6" fmla="*/ 3439632 w 9273448"/>
              <a:gd name="csY6" fmla="*/ 0 h 1293842"/>
              <a:gd name="csX7" fmla="*/ 4208219 w 9273448"/>
              <a:gd name="csY7" fmla="*/ 0 h 1293842"/>
              <a:gd name="csX8" fmla="*/ 4799964 w 9273448"/>
              <a:gd name="csY8" fmla="*/ 0 h 1293842"/>
              <a:gd name="csX9" fmla="*/ 5303287 w 9273448"/>
              <a:gd name="csY9" fmla="*/ 0 h 1293842"/>
              <a:gd name="csX10" fmla="*/ 5895031 w 9273448"/>
              <a:gd name="csY10" fmla="*/ 0 h 1293842"/>
              <a:gd name="csX11" fmla="*/ 6663619 w 9273448"/>
              <a:gd name="csY11" fmla="*/ 0 h 1293842"/>
              <a:gd name="csX12" fmla="*/ 7255363 w 9273448"/>
              <a:gd name="csY12" fmla="*/ 0 h 1293842"/>
              <a:gd name="csX13" fmla="*/ 8023951 w 9273448"/>
              <a:gd name="csY13" fmla="*/ 0 h 1293842"/>
              <a:gd name="csX14" fmla="*/ 8438852 w 9273448"/>
              <a:gd name="csY14" fmla="*/ 0 h 1293842"/>
              <a:gd name="csX15" fmla="*/ 9057803 w 9273448"/>
              <a:gd name="csY15" fmla="*/ 0 h 1293842"/>
              <a:gd name="csX16" fmla="*/ 9273448 w 9273448"/>
              <a:gd name="csY16" fmla="*/ 215645 h 1293842"/>
              <a:gd name="csX17" fmla="*/ 9273448 w 9273448"/>
              <a:gd name="csY17" fmla="*/ 638295 h 1293842"/>
              <a:gd name="csX18" fmla="*/ 9273448 w 9273448"/>
              <a:gd name="csY18" fmla="*/ 1078197 h 1293842"/>
              <a:gd name="csX19" fmla="*/ 9057803 w 9273448"/>
              <a:gd name="csY19" fmla="*/ 1293842 h 1293842"/>
              <a:gd name="csX20" fmla="*/ 8289215 w 9273448"/>
              <a:gd name="csY20" fmla="*/ 1293842 h 1293842"/>
              <a:gd name="csX21" fmla="*/ 7520628 w 9273448"/>
              <a:gd name="csY21" fmla="*/ 1293842 h 1293842"/>
              <a:gd name="csX22" fmla="*/ 7017305 w 9273448"/>
              <a:gd name="csY22" fmla="*/ 1293842 h 1293842"/>
              <a:gd name="csX23" fmla="*/ 6602404 w 9273448"/>
              <a:gd name="csY23" fmla="*/ 1293842 h 1293842"/>
              <a:gd name="csX24" fmla="*/ 6010659 w 9273448"/>
              <a:gd name="csY24" fmla="*/ 1293842 h 1293842"/>
              <a:gd name="csX25" fmla="*/ 5330493 w 9273448"/>
              <a:gd name="csY25" fmla="*/ 1293842 h 1293842"/>
              <a:gd name="csX26" fmla="*/ 4738749 w 9273448"/>
              <a:gd name="csY26" fmla="*/ 1293842 h 1293842"/>
              <a:gd name="csX27" fmla="*/ 3970161 w 9273448"/>
              <a:gd name="csY27" fmla="*/ 1293842 h 1293842"/>
              <a:gd name="csX28" fmla="*/ 3555260 w 9273448"/>
              <a:gd name="csY28" fmla="*/ 1293842 h 1293842"/>
              <a:gd name="csX29" fmla="*/ 2786672 w 9273448"/>
              <a:gd name="csY29" fmla="*/ 1293842 h 1293842"/>
              <a:gd name="csX30" fmla="*/ 2106506 w 9273448"/>
              <a:gd name="csY30" fmla="*/ 1293842 h 1293842"/>
              <a:gd name="csX31" fmla="*/ 1426340 w 9273448"/>
              <a:gd name="csY31" fmla="*/ 1293842 h 1293842"/>
              <a:gd name="csX32" fmla="*/ 215645 w 9273448"/>
              <a:gd name="csY32" fmla="*/ 1293842 h 1293842"/>
              <a:gd name="csX33" fmla="*/ 0 w 9273448"/>
              <a:gd name="csY33" fmla="*/ 1078197 h 1293842"/>
              <a:gd name="csX34" fmla="*/ 0 w 9273448"/>
              <a:gd name="csY34" fmla="*/ 672798 h 1293842"/>
              <a:gd name="csX35" fmla="*/ 0 w 9273448"/>
              <a:gd name="csY35" fmla="*/ 215645 h 129384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9273448" h="1293842" fill="none" extrusionOk="0">
                <a:moveTo>
                  <a:pt x="0" y="215645"/>
                </a:moveTo>
                <a:cubicBezTo>
                  <a:pt x="-15782" y="109499"/>
                  <a:pt x="84671" y="13063"/>
                  <a:pt x="215645" y="0"/>
                </a:cubicBezTo>
                <a:cubicBezTo>
                  <a:pt x="384682" y="-20222"/>
                  <a:pt x="557477" y="-14627"/>
                  <a:pt x="718968" y="0"/>
                </a:cubicBezTo>
                <a:cubicBezTo>
                  <a:pt x="880459" y="14627"/>
                  <a:pt x="1184665" y="-361"/>
                  <a:pt x="1575977" y="0"/>
                </a:cubicBezTo>
                <a:cubicBezTo>
                  <a:pt x="1967289" y="361"/>
                  <a:pt x="2189071" y="-30479"/>
                  <a:pt x="2344565" y="0"/>
                </a:cubicBezTo>
                <a:cubicBezTo>
                  <a:pt x="2500059" y="30479"/>
                  <a:pt x="2734906" y="12109"/>
                  <a:pt x="2847887" y="0"/>
                </a:cubicBezTo>
                <a:cubicBezTo>
                  <a:pt x="2960868" y="-12109"/>
                  <a:pt x="3312084" y="-18135"/>
                  <a:pt x="3439632" y="0"/>
                </a:cubicBezTo>
                <a:cubicBezTo>
                  <a:pt x="3567181" y="18135"/>
                  <a:pt x="4006684" y="37886"/>
                  <a:pt x="4208219" y="0"/>
                </a:cubicBezTo>
                <a:cubicBezTo>
                  <a:pt x="4409754" y="-37886"/>
                  <a:pt x="4679858" y="-24502"/>
                  <a:pt x="4799964" y="0"/>
                </a:cubicBezTo>
                <a:cubicBezTo>
                  <a:pt x="4920071" y="24502"/>
                  <a:pt x="5071146" y="-16396"/>
                  <a:pt x="5303287" y="0"/>
                </a:cubicBezTo>
                <a:cubicBezTo>
                  <a:pt x="5535428" y="16396"/>
                  <a:pt x="5705590" y="21370"/>
                  <a:pt x="5895031" y="0"/>
                </a:cubicBezTo>
                <a:cubicBezTo>
                  <a:pt x="6084472" y="-21370"/>
                  <a:pt x="6482355" y="13813"/>
                  <a:pt x="6663619" y="0"/>
                </a:cubicBezTo>
                <a:cubicBezTo>
                  <a:pt x="6844883" y="-13813"/>
                  <a:pt x="7004427" y="15888"/>
                  <a:pt x="7255363" y="0"/>
                </a:cubicBezTo>
                <a:cubicBezTo>
                  <a:pt x="7506299" y="-15888"/>
                  <a:pt x="7705359" y="-22238"/>
                  <a:pt x="8023951" y="0"/>
                </a:cubicBezTo>
                <a:cubicBezTo>
                  <a:pt x="8342543" y="22238"/>
                  <a:pt x="8326991" y="-4898"/>
                  <a:pt x="8438852" y="0"/>
                </a:cubicBezTo>
                <a:cubicBezTo>
                  <a:pt x="8550713" y="4898"/>
                  <a:pt x="8810553" y="21377"/>
                  <a:pt x="9057803" y="0"/>
                </a:cubicBezTo>
                <a:cubicBezTo>
                  <a:pt x="9173704" y="9841"/>
                  <a:pt x="9277245" y="71681"/>
                  <a:pt x="9273448" y="215645"/>
                </a:cubicBezTo>
                <a:cubicBezTo>
                  <a:pt x="9264418" y="391699"/>
                  <a:pt x="9278928" y="455834"/>
                  <a:pt x="9273448" y="638295"/>
                </a:cubicBezTo>
                <a:cubicBezTo>
                  <a:pt x="9267969" y="820756"/>
                  <a:pt x="9290523" y="986377"/>
                  <a:pt x="9273448" y="1078197"/>
                </a:cubicBezTo>
                <a:cubicBezTo>
                  <a:pt x="9275209" y="1186654"/>
                  <a:pt x="9185270" y="1274190"/>
                  <a:pt x="9057803" y="1293842"/>
                </a:cubicBezTo>
                <a:cubicBezTo>
                  <a:pt x="8821602" y="1326082"/>
                  <a:pt x="8507237" y="1310556"/>
                  <a:pt x="8289215" y="1293842"/>
                </a:cubicBezTo>
                <a:cubicBezTo>
                  <a:pt x="8071193" y="1277128"/>
                  <a:pt x="7785835" y="1259462"/>
                  <a:pt x="7520628" y="1293842"/>
                </a:cubicBezTo>
                <a:cubicBezTo>
                  <a:pt x="7255421" y="1328222"/>
                  <a:pt x="7230703" y="1272071"/>
                  <a:pt x="7017305" y="1293842"/>
                </a:cubicBezTo>
                <a:cubicBezTo>
                  <a:pt x="6803907" y="1315613"/>
                  <a:pt x="6775168" y="1278857"/>
                  <a:pt x="6602404" y="1293842"/>
                </a:cubicBezTo>
                <a:cubicBezTo>
                  <a:pt x="6429640" y="1308827"/>
                  <a:pt x="6276896" y="1277519"/>
                  <a:pt x="6010659" y="1293842"/>
                </a:cubicBezTo>
                <a:cubicBezTo>
                  <a:pt x="5744423" y="1310165"/>
                  <a:pt x="5497738" y="1321346"/>
                  <a:pt x="5330493" y="1293842"/>
                </a:cubicBezTo>
                <a:cubicBezTo>
                  <a:pt x="5163248" y="1266338"/>
                  <a:pt x="4927286" y="1298793"/>
                  <a:pt x="4738749" y="1293842"/>
                </a:cubicBezTo>
                <a:cubicBezTo>
                  <a:pt x="4550212" y="1288891"/>
                  <a:pt x="4240263" y="1300567"/>
                  <a:pt x="3970161" y="1293842"/>
                </a:cubicBezTo>
                <a:cubicBezTo>
                  <a:pt x="3700059" y="1287117"/>
                  <a:pt x="3676706" y="1301564"/>
                  <a:pt x="3555260" y="1293842"/>
                </a:cubicBezTo>
                <a:cubicBezTo>
                  <a:pt x="3433814" y="1286120"/>
                  <a:pt x="3051218" y="1315696"/>
                  <a:pt x="2786672" y="1293842"/>
                </a:cubicBezTo>
                <a:cubicBezTo>
                  <a:pt x="2522126" y="1271988"/>
                  <a:pt x="2397250" y="1272228"/>
                  <a:pt x="2106506" y="1293842"/>
                </a:cubicBezTo>
                <a:cubicBezTo>
                  <a:pt x="1815762" y="1315456"/>
                  <a:pt x="1670905" y="1263776"/>
                  <a:pt x="1426340" y="1293842"/>
                </a:cubicBezTo>
                <a:cubicBezTo>
                  <a:pt x="1181775" y="1323908"/>
                  <a:pt x="774589" y="1272101"/>
                  <a:pt x="215645" y="1293842"/>
                </a:cubicBezTo>
                <a:cubicBezTo>
                  <a:pt x="77713" y="1309428"/>
                  <a:pt x="15736" y="1185268"/>
                  <a:pt x="0" y="1078197"/>
                </a:cubicBezTo>
                <a:cubicBezTo>
                  <a:pt x="9945" y="949619"/>
                  <a:pt x="-4190" y="805149"/>
                  <a:pt x="0" y="672798"/>
                </a:cubicBezTo>
                <a:cubicBezTo>
                  <a:pt x="4190" y="540447"/>
                  <a:pt x="6073" y="366699"/>
                  <a:pt x="0" y="215645"/>
                </a:cubicBezTo>
                <a:close/>
              </a:path>
              <a:path w="9273448" h="1293842" stroke="0" extrusionOk="0">
                <a:moveTo>
                  <a:pt x="0" y="215645"/>
                </a:moveTo>
                <a:cubicBezTo>
                  <a:pt x="7432" y="91426"/>
                  <a:pt x="92595" y="24457"/>
                  <a:pt x="215645" y="0"/>
                </a:cubicBezTo>
                <a:cubicBezTo>
                  <a:pt x="553634" y="17392"/>
                  <a:pt x="666058" y="33325"/>
                  <a:pt x="984233" y="0"/>
                </a:cubicBezTo>
                <a:cubicBezTo>
                  <a:pt x="1302408" y="-33325"/>
                  <a:pt x="1473739" y="28409"/>
                  <a:pt x="1752820" y="0"/>
                </a:cubicBezTo>
                <a:cubicBezTo>
                  <a:pt x="2031901" y="-28409"/>
                  <a:pt x="2435820" y="21083"/>
                  <a:pt x="2609829" y="0"/>
                </a:cubicBezTo>
                <a:cubicBezTo>
                  <a:pt x="2783838" y="-21083"/>
                  <a:pt x="2880550" y="-8711"/>
                  <a:pt x="3024731" y="0"/>
                </a:cubicBezTo>
                <a:cubicBezTo>
                  <a:pt x="3168912" y="8711"/>
                  <a:pt x="3279955" y="10284"/>
                  <a:pt x="3439632" y="0"/>
                </a:cubicBezTo>
                <a:cubicBezTo>
                  <a:pt x="3599309" y="-10284"/>
                  <a:pt x="4091504" y="-25546"/>
                  <a:pt x="4296641" y="0"/>
                </a:cubicBezTo>
                <a:cubicBezTo>
                  <a:pt x="4501778" y="25546"/>
                  <a:pt x="4722837" y="-7197"/>
                  <a:pt x="4976807" y="0"/>
                </a:cubicBezTo>
                <a:cubicBezTo>
                  <a:pt x="5230777" y="7197"/>
                  <a:pt x="5554396" y="-27816"/>
                  <a:pt x="5833816" y="0"/>
                </a:cubicBezTo>
                <a:cubicBezTo>
                  <a:pt x="6113236" y="27816"/>
                  <a:pt x="6098676" y="-503"/>
                  <a:pt x="6337139" y="0"/>
                </a:cubicBezTo>
                <a:cubicBezTo>
                  <a:pt x="6575602" y="503"/>
                  <a:pt x="6970143" y="40688"/>
                  <a:pt x="7194148" y="0"/>
                </a:cubicBezTo>
                <a:cubicBezTo>
                  <a:pt x="7418153" y="-40688"/>
                  <a:pt x="7496735" y="-14790"/>
                  <a:pt x="7609049" y="0"/>
                </a:cubicBezTo>
                <a:cubicBezTo>
                  <a:pt x="7721363" y="14790"/>
                  <a:pt x="8073727" y="-15409"/>
                  <a:pt x="8466059" y="0"/>
                </a:cubicBezTo>
                <a:cubicBezTo>
                  <a:pt x="8858391" y="15409"/>
                  <a:pt x="8813355" y="20401"/>
                  <a:pt x="9057803" y="0"/>
                </a:cubicBezTo>
                <a:cubicBezTo>
                  <a:pt x="9159943" y="-8244"/>
                  <a:pt x="9256807" y="117894"/>
                  <a:pt x="9273448" y="215645"/>
                </a:cubicBezTo>
                <a:cubicBezTo>
                  <a:pt x="9282835" y="407269"/>
                  <a:pt x="9258391" y="530527"/>
                  <a:pt x="9273448" y="664172"/>
                </a:cubicBezTo>
                <a:cubicBezTo>
                  <a:pt x="9288505" y="797817"/>
                  <a:pt x="9291537" y="939063"/>
                  <a:pt x="9273448" y="1078197"/>
                </a:cubicBezTo>
                <a:cubicBezTo>
                  <a:pt x="9266872" y="1201454"/>
                  <a:pt x="9168539" y="1304366"/>
                  <a:pt x="9057803" y="1293842"/>
                </a:cubicBezTo>
                <a:cubicBezTo>
                  <a:pt x="8872281" y="1289100"/>
                  <a:pt x="8786277" y="1305329"/>
                  <a:pt x="8642902" y="1293842"/>
                </a:cubicBezTo>
                <a:cubicBezTo>
                  <a:pt x="8499527" y="1282355"/>
                  <a:pt x="8381366" y="1287618"/>
                  <a:pt x="8228000" y="1293842"/>
                </a:cubicBezTo>
                <a:cubicBezTo>
                  <a:pt x="8074634" y="1300066"/>
                  <a:pt x="8011223" y="1276252"/>
                  <a:pt x="7813099" y="1293842"/>
                </a:cubicBezTo>
                <a:cubicBezTo>
                  <a:pt x="7614975" y="1311432"/>
                  <a:pt x="7226184" y="1288705"/>
                  <a:pt x="7044512" y="1293842"/>
                </a:cubicBezTo>
                <a:cubicBezTo>
                  <a:pt x="6862840" y="1298979"/>
                  <a:pt x="6584285" y="1322789"/>
                  <a:pt x="6275924" y="1293842"/>
                </a:cubicBezTo>
                <a:cubicBezTo>
                  <a:pt x="5967563" y="1264895"/>
                  <a:pt x="5674664" y="1252164"/>
                  <a:pt x="5418915" y="1293842"/>
                </a:cubicBezTo>
                <a:cubicBezTo>
                  <a:pt x="5163166" y="1335520"/>
                  <a:pt x="4933994" y="1300004"/>
                  <a:pt x="4738749" y="1293842"/>
                </a:cubicBezTo>
                <a:cubicBezTo>
                  <a:pt x="4543504" y="1287680"/>
                  <a:pt x="4350409" y="1306183"/>
                  <a:pt x="3970161" y="1293842"/>
                </a:cubicBezTo>
                <a:cubicBezTo>
                  <a:pt x="3589913" y="1281501"/>
                  <a:pt x="3525804" y="1278563"/>
                  <a:pt x="3201574" y="1293842"/>
                </a:cubicBezTo>
                <a:cubicBezTo>
                  <a:pt x="2877344" y="1309121"/>
                  <a:pt x="2844139" y="1272841"/>
                  <a:pt x="2698251" y="1293842"/>
                </a:cubicBezTo>
                <a:cubicBezTo>
                  <a:pt x="2552363" y="1314843"/>
                  <a:pt x="2187401" y="1290801"/>
                  <a:pt x="2018085" y="1293842"/>
                </a:cubicBezTo>
                <a:cubicBezTo>
                  <a:pt x="1848769" y="1296883"/>
                  <a:pt x="1447567" y="1260123"/>
                  <a:pt x="1249497" y="1293842"/>
                </a:cubicBezTo>
                <a:cubicBezTo>
                  <a:pt x="1051427" y="1327561"/>
                  <a:pt x="698988" y="1301265"/>
                  <a:pt x="215645" y="1293842"/>
                </a:cubicBezTo>
                <a:cubicBezTo>
                  <a:pt x="85884" y="1280196"/>
                  <a:pt x="11082" y="1214395"/>
                  <a:pt x="0" y="1078197"/>
                </a:cubicBezTo>
                <a:cubicBezTo>
                  <a:pt x="-19465" y="930969"/>
                  <a:pt x="20691" y="776820"/>
                  <a:pt x="0" y="629670"/>
                </a:cubicBezTo>
                <a:cubicBezTo>
                  <a:pt x="-20691" y="482520"/>
                  <a:pt x="-15892" y="316096"/>
                  <a:pt x="0" y="215645"/>
                </a:cubicBezTo>
                <a:close/>
              </a:path>
            </a:pathLst>
          </a:custGeom>
          <a:solidFill>
            <a:schemeClr val="bg1"/>
          </a:solidFill>
          <a:ln>
            <a:solidFill>
              <a:schemeClr val="bg1"/>
            </a:solidFill>
            <a:extLst>
              <a:ext uri="{C807C97D-BFC1-408E-A445-0C87EB9F89A2}">
                <ask:lineSketchStyleProps xmlns:ask="http://schemas.microsoft.com/office/drawing/2018/sketchyshapes" sd="481711788">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Poppins" pitchFamily="2" charset="77"/>
                <a:cs typeface="Poppins" pitchFamily="2" charset="77"/>
              </a:rPr>
              <a:t>False</a:t>
            </a:r>
          </a:p>
          <a:p>
            <a:pPr algn="ctr"/>
            <a:r>
              <a:rPr lang="en-US" sz="2400" dirty="0">
                <a:solidFill>
                  <a:schemeClr val="tx1"/>
                </a:solidFill>
                <a:latin typeface="Poppins" pitchFamily="2" charset="77"/>
                <a:cs typeface="Poppins" pitchFamily="2" charset="77"/>
              </a:rPr>
              <a:t>The shell has thousands of tiny pores all over it. Essential for letting oxygen in and carbon dioxide out.</a:t>
            </a:r>
          </a:p>
        </p:txBody>
      </p:sp>
    </p:spTree>
    <p:extLst>
      <p:ext uri="{BB962C8B-B14F-4D97-AF65-F5344CB8AC3E}">
        <p14:creationId xmlns:p14="http://schemas.microsoft.com/office/powerpoint/2010/main" val="37162084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F0D003-3532-B041-3B47-7BE0958F90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E93674-1243-2A75-F89F-FB4FAD91D832}"/>
              </a:ext>
            </a:extLst>
          </p:cNvPr>
          <p:cNvSpPr>
            <a:spLocks noGrp="1"/>
          </p:cNvSpPr>
          <p:nvPr>
            <p:ph type="title"/>
          </p:nvPr>
        </p:nvSpPr>
        <p:spPr>
          <a:xfrm>
            <a:off x="803275" y="584200"/>
            <a:ext cx="6607175" cy="864961"/>
          </a:xfrm>
        </p:spPr>
        <p:txBody>
          <a:bodyPr>
            <a:normAutofit/>
          </a:bodyPr>
          <a:lstStyle/>
          <a:p>
            <a:pPr>
              <a:lnSpc>
                <a:spcPct val="100000"/>
              </a:lnSpc>
            </a:pPr>
            <a:r>
              <a:rPr lang="en-GB" b="1" dirty="0">
                <a:solidFill>
                  <a:srgbClr val="0B5AA2"/>
                </a:solidFill>
                <a:latin typeface="Poppins ExtraBold" pitchFamily="2" charset="77"/>
                <a:cs typeface="Poppins ExtraBold" pitchFamily="2" charset="77"/>
              </a:rPr>
              <a:t>Think like a scientist</a:t>
            </a:r>
          </a:p>
        </p:txBody>
      </p:sp>
      <p:sp>
        <p:nvSpPr>
          <p:cNvPr id="3" name="Content Placeholder 2">
            <a:extLst>
              <a:ext uri="{FF2B5EF4-FFF2-40B4-BE49-F238E27FC236}">
                <a16:creationId xmlns:a16="http://schemas.microsoft.com/office/drawing/2014/main" id="{69A86949-88B7-D29D-575B-97FA9518DBA2}"/>
              </a:ext>
            </a:extLst>
          </p:cNvPr>
          <p:cNvSpPr>
            <a:spLocks noGrp="1"/>
          </p:cNvSpPr>
          <p:nvPr>
            <p:ph idx="1"/>
          </p:nvPr>
        </p:nvSpPr>
        <p:spPr>
          <a:xfrm>
            <a:off x="803275" y="1564846"/>
            <a:ext cx="6511925" cy="4708954"/>
          </a:xfrm>
        </p:spPr>
        <p:txBody>
          <a:bodyPr vert="horz" lIns="91440" tIns="45720" rIns="91440" bIns="45720" rtlCol="0" anchor="t">
            <a:noAutofit/>
          </a:bodyPr>
          <a:lstStyle/>
          <a:p>
            <a:pPr marL="0" indent="0" fontAlgn="base">
              <a:lnSpc>
                <a:spcPct val="120000"/>
              </a:lnSpc>
              <a:buNone/>
            </a:pPr>
            <a:r>
              <a:rPr lang="en-GB" sz="2400" dirty="0">
                <a:latin typeface="Poppins" pitchFamily="2" charset="77"/>
                <a:cs typeface="Poppins" pitchFamily="2" charset="77"/>
              </a:rPr>
              <a:t>Today, we explored the hidden structure inside an egg. </a:t>
            </a:r>
            <a:r>
              <a:rPr lang="en-US" sz="2400" dirty="0">
                <a:latin typeface="Poppins" pitchFamily="2" charset="77"/>
                <a:cs typeface="Poppins" pitchFamily="2" charset="77"/>
              </a:rPr>
              <a:t>​</a:t>
            </a:r>
          </a:p>
          <a:p>
            <a:pPr marL="0" indent="0" fontAlgn="base">
              <a:lnSpc>
                <a:spcPct val="120000"/>
              </a:lnSpc>
              <a:buNone/>
            </a:pPr>
            <a:r>
              <a:rPr lang="en-GB" sz="2400" dirty="0">
                <a:latin typeface="Poppins" pitchFamily="2" charset="77"/>
                <a:cs typeface="Poppins" pitchFamily="2" charset="77"/>
              </a:rPr>
              <a:t>​</a:t>
            </a:r>
          </a:p>
          <a:p>
            <a:pPr marL="0" indent="0" fontAlgn="base">
              <a:lnSpc>
                <a:spcPct val="120000"/>
              </a:lnSpc>
              <a:buNone/>
            </a:pPr>
            <a:r>
              <a:rPr lang="en-GB" sz="2400" dirty="0">
                <a:latin typeface="Poppins" pitchFamily="2" charset="77"/>
                <a:cs typeface="Poppins" pitchFamily="2" charset="77"/>
              </a:rPr>
              <a:t>Scientists ask questions so that they can continue learning more. </a:t>
            </a:r>
            <a:r>
              <a:rPr lang="en-US" sz="2400" dirty="0">
                <a:latin typeface="Poppins" pitchFamily="2" charset="77"/>
                <a:cs typeface="Poppins" pitchFamily="2" charset="77"/>
              </a:rPr>
              <a:t>​</a:t>
            </a:r>
          </a:p>
          <a:p>
            <a:pPr marL="0" indent="0" fontAlgn="base">
              <a:lnSpc>
                <a:spcPct val="120000"/>
              </a:lnSpc>
              <a:buNone/>
            </a:pPr>
            <a:endParaRPr lang="en-GB" sz="2400" dirty="0">
              <a:latin typeface="Poppins" pitchFamily="2" charset="77"/>
              <a:cs typeface="Poppins" pitchFamily="2" charset="77"/>
            </a:endParaRPr>
          </a:p>
          <a:p>
            <a:pPr marL="0" indent="0" fontAlgn="base">
              <a:lnSpc>
                <a:spcPct val="120000"/>
              </a:lnSpc>
              <a:buNone/>
            </a:pPr>
            <a:r>
              <a:rPr lang="en-GB" sz="2400" b="1" dirty="0">
                <a:latin typeface="Poppins" pitchFamily="2" charset="77"/>
                <a:cs typeface="Poppins" pitchFamily="2" charset="77"/>
              </a:rPr>
              <a:t>What do you still wonder about eggs? </a:t>
            </a:r>
            <a:r>
              <a:rPr lang="en-US" sz="2400" b="1" dirty="0">
                <a:latin typeface="Poppins" pitchFamily="2" charset="77"/>
                <a:cs typeface="Poppins" pitchFamily="2" charset="77"/>
              </a:rPr>
              <a:t>​</a:t>
            </a:r>
          </a:p>
          <a:p>
            <a:pPr marL="0" indent="0" fontAlgn="base">
              <a:lnSpc>
                <a:spcPct val="120000"/>
              </a:lnSpc>
              <a:buNone/>
            </a:pPr>
            <a:r>
              <a:rPr lang="en-GB" sz="2400" b="1" dirty="0">
                <a:latin typeface="Poppins" pitchFamily="2" charset="77"/>
                <a:cs typeface="Poppins" pitchFamily="2" charset="77"/>
              </a:rPr>
              <a:t>​</a:t>
            </a:r>
          </a:p>
          <a:p>
            <a:pPr marL="0" indent="0" fontAlgn="base">
              <a:lnSpc>
                <a:spcPct val="120000"/>
              </a:lnSpc>
              <a:buNone/>
            </a:pPr>
            <a:r>
              <a:rPr lang="en-GB" sz="2400" b="1" dirty="0">
                <a:latin typeface="Poppins" pitchFamily="2" charset="77"/>
                <a:cs typeface="Poppins" pitchFamily="2" charset="77"/>
              </a:rPr>
              <a:t>How could you find out? </a:t>
            </a:r>
            <a:endParaRPr lang="en-US" sz="2400" b="1" dirty="0">
              <a:latin typeface="Poppins" pitchFamily="2" charset="77"/>
              <a:cs typeface="Poppins" pitchFamily="2" charset="77"/>
            </a:endParaRPr>
          </a:p>
        </p:txBody>
      </p:sp>
      <p:pic>
        <p:nvPicPr>
          <p:cNvPr id="7" name="Picture 6">
            <a:extLst>
              <a:ext uri="{FF2B5EF4-FFF2-40B4-BE49-F238E27FC236}">
                <a16:creationId xmlns:a16="http://schemas.microsoft.com/office/drawing/2014/main" id="{0894083E-0C70-77B0-5919-69998F3EDAF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330211">
            <a:off x="7485473" y="292568"/>
            <a:ext cx="4841326" cy="6851086"/>
          </a:xfrm>
          <a:prstGeom prst="rect">
            <a:avLst/>
          </a:prstGeom>
          <a:effectLst>
            <a:outerShdw blurRad="636532" dist="2540000" sy="23000" kx="1200000" algn="br" rotWithShape="0">
              <a:prstClr val="black">
                <a:alpha val="20000"/>
              </a:prstClr>
            </a:outerShdw>
          </a:effectLst>
        </p:spPr>
      </p:pic>
    </p:spTree>
    <p:extLst>
      <p:ext uri="{BB962C8B-B14F-4D97-AF65-F5344CB8AC3E}">
        <p14:creationId xmlns:p14="http://schemas.microsoft.com/office/powerpoint/2010/main" val="40187708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B5AA2"/>
        </a:solidFill>
        <a:effectLst/>
      </p:bgPr>
    </p:bg>
    <p:spTree>
      <p:nvGrpSpPr>
        <p:cNvPr id="1" name=""/>
        <p:cNvGrpSpPr/>
        <p:nvPr/>
      </p:nvGrpSpPr>
      <p:grpSpPr>
        <a:xfrm>
          <a:off x="0" y="0"/>
          <a:ext cx="0" cy="0"/>
          <a:chOff x="0" y="0"/>
          <a:chExt cx="0" cy="0"/>
        </a:xfrm>
      </p:grpSpPr>
      <p:pic>
        <p:nvPicPr>
          <p:cNvPr id="7" name="Picture 6" descr="A red lion with a crown and blue text&#10;&#10;AI-generated content may be incorrect.">
            <a:extLst>
              <a:ext uri="{FF2B5EF4-FFF2-40B4-BE49-F238E27FC236}">
                <a16:creationId xmlns:a16="http://schemas.microsoft.com/office/drawing/2014/main" id="{7EDBAF49-AE58-EB35-3013-B68217BF1F0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652000" y="0"/>
            <a:ext cx="1657350" cy="1885950"/>
          </a:xfrm>
          <a:prstGeom prst="rect">
            <a:avLst/>
          </a:prstGeom>
        </p:spPr>
      </p:pic>
      <p:sp>
        <p:nvSpPr>
          <p:cNvPr id="8" name="Title 1">
            <a:extLst>
              <a:ext uri="{FF2B5EF4-FFF2-40B4-BE49-F238E27FC236}">
                <a16:creationId xmlns:a16="http://schemas.microsoft.com/office/drawing/2014/main" id="{6EDFEB5F-BDC1-B309-CDCD-D7F602079951}"/>
              </a:ext>
            </a:extLst>
          </p:cNvPr>
          <p:cNvSpPr>
            <a:spLocks noGrp="1"/>
          </p:cNvSpPr>
          <p:nvPr>
            <p:ph type="title"/>
          </p:nvPr>
        </p:nvSpPr>
        <p:spPr>
          <a:xfrm>
            <a:off x="227013" y="4270096"/>
            <a:ext cx="5868987" cy="1055461"/>
          </a:xfrm>
        </p:spPr>
        <p:txBody>
          <a:bodyPr>
            <a:normAutofit/>
          </a:bodyPr>
          <a:lstStyle/>
          <a:p>
            <a:pPr>
              <a:lnSpc>
                <a:spcPct val="100000"/>
              </a:lnSpc>
            </a:pPr>
            <a:r>
              <a:rPr lang="en-GB" sz="3200" b="1" dirty="0">
                <a:solidFill>
                  <a:schemeClr val="bg1"/>
                </a:solidFill>
                <a:latin typeface="Poppins ExtraBold" pitchFamily="2" charset="77"/>
                <a:cs typeface="Poppins ExtraBold" pitchFamily="2" charset="77"/>
              </a:rPr>
              <a:t>Brought to you by</a:t>
            </a:r>
          </a:p>
        </p:txBody>
      </p:sp>
      <p:pic>
        <p:nvPicPr>
          <p:cNvPr id="2" name="Picture 1" descr="A white letter on a black background&#10;&#10;AI-generated content may be incorrect.">
            <a:extLst>
              <a:ext uri="{FF2B5EF4-FFF2-40B4-BE49-F238E27FC236}">
                <a16:creationId xmlns:a16="http://schemas.microsoft.com/office/drawing/2014/main" id="{B3A0FE3B-2C6D-87DF-EA72-EC603E3E5D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836" y="5240815"/>
            <a:ext cx="8021782" cy="1393300"/>
          </a:xfrm>
          <a:prstGeom prst="rect">
            <a:avLst/>
          </a:prstGeom>
        </p:spPr>
      </p:pic>
    </p:spTree>
    <p:extLst>
      <p:ext uri="{BB962C8B-B14F-4D97-AF65-F5344CB8AC3E}">
        <p14:creationId xmlns:p14="http://schemas.microsoft.com/office/powerpoint/2010/main" val="265464237"/>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B558FE-D3A7-5FB7-A56E-D1A5C63FE1B8}"/>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324A5EAF-3470-FB44-3C57-A13FAA5C70B2}"/>
              </a:ext>
            </a:extLst>
          </p:cNvPr>
          <p:cNvSpPr txBox="1"/>
          <p:nvPr/>
        </p:nvSpPr>
        <p:spPr>
          <a:xfrm>
            <a:off x="1853801" y="1874160"/>
            <a:ext cx="8628889" cy="5170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20000"/>
              </a:lnSpc>
            </a:pPr>
            <a:r>
              <a:rPr lang="en-GB" sz="2400" dirty="0">
                <a:latin typeface="Poppins" pitchFamily="2" charset="77"/>
                <a:cs typeface="Poppins" pitchFamily="2" charset="77"/>
              </a:rPr>
              <a:t>Which bird’s egg do you think is the biggest?</a:t>
            </a:r>
            <a:endParaRPr lang="en-GB" sz="3600" dirty="0">
              <a:latin typeface="Poppins" pitchFamily="2" charset="77"/>
              <a:cs typeface="Poppins" pitchFamily="2" charset="77"/>
            </a:endParaRPr>
          </a:p>
        </p:txBody>
      </p:sp>
      <p:pic>
        <p:nvPicPr>
          <p:cNvPr id="5" name="Picture 4" descr="A red lion with a crown and blue text&#10;&#10;AI-generated content may be incorrect.">
            <a:extLst>
              <a:ext uri="{FF2B5EF4-FFF2-40B4-BE49-F238E27FC236}">
                <a16:creationId xmlns:a16="http://schemas.microsoft.com/office/drawing/2014/main" id="{D2897C5D-D0FF-4C89-415E-9ECDC4E9C9E3}"/>
              </a:ext>
            </a:extLst>
          </p:cNvPr>
          <p:cNvPicPr>
            <a:picLocks noChangeAspect="1"/>
          </p:cNvPicPr>
          <p:nvPr/>
        </p:nvPicPr>
        <p:blipFill>
          <a:blip r:embed="rId3"/>
          <a:stretch>
            <a:fillRect/>
          </a:stretch>
        </p:blipFill>
        <p:spPr>
          <a:xfrm>
            <a:off x="10920994" y="5533746"/>
            <a:ext cx="1160036" cy="1137842"/>
          </a:xfrm>
          <a:prstGeom prst="rect">
            <a:avLst/>
          </a:prstGeom>
        </p:spPr>
      </p:pic>
      <p:sp>
        <p:nvSpPr>
          <p:cNvPr id="4" name="TextBox 3">
            <a:extLst>
              <a:ext uri="{FF2B5EF4-FFF2-40B4-BE49-F238E27FC236}">
                <a16:creationId xmlns:a16="http://schemas.microsoft.com/office/drawing/2014/main" id="{C0E49B7F-412E-E725-BBBB-1C472F94ADFF}"/>
              </a:ext>
            </a:extLst>
          </p:cNvPr>
          <p:cNvSpPr txBox="1"/>
          <p:nvPr/>
        </p:nvSpPr>
        <p:spPr>
          <a:xfrm>
            <a:off x="866772" y="800232"/>
            <a:ext cx="10458456" cy="10464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4400" b="1" dirty="0">
                <a:solidFill>
                  <a:srgbClr val="0B5AA2"/>
                </a:solidFill>
                <a:latin typeface="Poppins ExtraBold" pitchFamily="2" charset="77"/>
                <a:cs typeface="Poppins ExtraBold" pitchFamily="2" charset="77"/>
              </a:rPr>
              <a:t>Egg observation</a:t>
            </a:r>
            <a:endParaRPr lang="en-GB" b="1" dirty="0">
              <a:solidFill>
                <a:srgbClr val="0B5AA2"/>
              </a:solidFill>
              <a:latin typeface="Poppins ExtraBold" pitchFamily="2" charset="77"/>
              <a:cs typeface="Poppins ExtraBold" pitchFamily="2" charset="77"/>
            </a:endParaRPr>
          </a:p>
          <a:p>
            <a:pPr algn="ctr"/>
            <a:endParaRPr lang="en-GB" dirty="0"/>
          </a:p>
        </p:txBody>
      </p:sp>
      <p:pic>
        <p:nvPicPr>
          <p:cNvPr id="19" name="Picture 18">
            <a:extLst>
              <a:ext uri="{FF2B5EF4-FFF2-40B4-BE49-F238E27FC236}">
                <a16:creationId xmlns:a16="http://schemas.microsoft.com/office/drawing/2014/main" id="{9EE69522-AF52-1E93-491C-EE9745823FD4}"/>
              </a:ext>
            </a:extLst>
          </p:cNvPr>
          <p:cNvPicPr>
            <a:picLocks noChangeAspect="1"/>
          </p:cNvPicPr>
          <p:nvPr/>
        </p:nvPicPr>
        <p:blipFill>
          <a:blip r:embed="rId4">
            <a:extLst>
              <a:ext uri="{28A0092B-C50C-407E-A947-70E740481C1C}">
                <a14:useLocalDpi xmlns:a14="http://schemas.microsoft.com/office/drawing/2010/main" val="0"/>
              </a:ext>
            </a:extLst>
          </a:blip>
          <a:srcRect t="17625" b="17625"/>
          <a:stretch/>
        </p:blipFill>
        <p:spPr>
          <a:xfrm>
            <a:off x="618014" y="2811858"/>
            <a:ext cx="2327081" cy="2327081"/>
          </a:xfrm>
          <a:prstGeom prst="ellipse">
            <a:avLst/>
          </a:prstGeom>
          <a:ln w="38100">
            <a:solidFill>
              <a:srgbClr val="EE3F33"/>
            </a:solidFill>
          </a:ln>
        </p:spPr>
      </p:pic>
      <p:sp>
        <p:nvSpPr>
          <p:cNvPr id="3" name="TextBox 2">
            <a:extLst>
              <a:ext uri="{FF2B5EF4-FFF2-40B4-BE49-F238E27FC236}">
                <a16:creationId xmlns:a16="http://schemas.microsoft.com/office/drawing/2014/main" id="{B08CBB9A-5453-3EB7-3C4B-5EA9C2774C93}"/>
              </a:ext>
            </a:extLst>
          </p:cNvPr>
          <p:cNvSpPr txBox="1"/>
          <p:nvPr/>
        </p:nvSpPr>
        <p:spPr>
          <a:xfrm>
            <a:off x="1781556" y="5647010"/>
            <a:ext cx="8628889" cy="5170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20000"/>
              </a:lnSpc>
            </a:pPr>
            <a:r>
              <a:rPr lang="en-GB" sz="2400" b="1" dirty="0">
                <a:latin typeface="Poppins" pitchFamily="2" charset="77"/>
                <a:cs typeface="Poppins" pitchFamily="2" charset="77"/>
              </a:rPr>
              <a:t>Which egg do you think might be the strongest?</a:t>
            </a:r>
            <a:endParaRPr lang="en-GB" sz="3600" b="1" dirty="0">
              <a:latin typeface="Poppins" pitchFamily="2" charset="77"/>
              <a:cs typeface="Poppins" pitchFamily="2" charset="77"/>
            </a:endParaRPr>
          </a:p>
        </p:txBody>
      </p:sp>
      <p:pic>
        <p:nvPicPr>
          <p:cNvPr id="6" name="Picture 5" descr="A group of eggs on the ground&#10;&#10;AI-generated content may be incorrect.">
            <a:extLst>
              <a:ext uri="{FF2B5EF4-FFF2-40B4-BE49-F238E27FC236}">
                <a16:creationId xmlns:a16="http://schemas.microsoft.com/office/drawing/2014/main" id="{FC6DFC89-BC27-4E60-8328-A96C6AE0E4C9}"/>
              </a:ext>
            </a:extLst>
          </p:cNvPr>
          <p:cNvPicPr>
            <a:picLocks noChangeAspect="1"/>
          </p:cNvPicPr>
          <p:nvPr/>
        </p:nvPicPr>
        <p:blipFill>
          <a:blip r:embed="rId5">
            <a:extLst>
              <a:ext uri="{28A0092B-C50C-407E-A947-70E740481C1C}">
                <a14:useLocalDpi xmlns:a14="http://schemas.microsoft.com/office/drawing/2010/main" val="0"/>
              </a:ext>
            </a:extLst>
          </a:blip>
          <a:srcRect l="26685" t="444" r="8552" b="4049"/>
          <a:stretch>
            <a:fillRect/>
          </a:stretch>
        </p:blipFill>
        <p:spPr>
          <a:xfrm>
            <a:off x="3429222" y="2811306"/>
            <a:ext cx="2308336" cy="2328184"/>
          </a:xfrm>
          <a:prstGeom prst="ellipse">
            <a:avLst/>
          </a:prstGeom>
          <a:ln w="38100">
            <a:solidFill>
              <a:srgbClr val="EE3F33"/>
            </a:solidFill>
          </a:ln>
        </p:spPr>
      </p:pic>
      <p:pic>
        <p:nvPicPr>
          <p:cNvPr id="7" name="Picture 6">
            <a:extLst>
              <a:ext uri="{FF2B5EF4-FFF2-40B4-BE49-F238E27FC236}">
                <a16:creationId xmlns:a16="http://schemas.microsoft.com/office/drawing/2014/main" id="{AEDB0161-CC5A-E3A8-EB95-6D58BCC5EF3C}"/>
              </a:ext>
            </a:extLst>
          </p:cNvPr>
          <p:cNvPicPr>
            <a:picLocks noChangeAspect="1"/>
          </p:cNvPicPr>
          <p:nvPr/>
        </p:nvPicPr>
        <p:blipFill>
          <a:blip r:embed="rId6">
            <a:extLst>
              <a:ext uri="{28A0092B-C50C-407E-A947-70E740481C1C}">
                <a14:useLocalDpi xmlns:a14="http://schemas.microsoft.com/office/drawing/2010/main" val="0"/>
              </a:ext>
            </a:extLst>
          </a:blip>
          <a:srcRect l="22192" r="22192"/>
          <a:stretch/>
        </p:blipFill>
        <p:spPr>
          <a:xfrm>
            <a:off x="8948298" y="2811306"/>
            <a:ext cx="2308336" cy="2328184"/>
          </a:xfrm>
          <a:prstGeom prst="ellipse">
            <a:avLst/>
          </a:prstGeom>
          <a:ln w="38100">
            <a:solidFill>
              <a:srgbClr val="EE3F33"/>
            </a:solidFill>
          </a:ln>
        </p:spPr>
      </p:pic>
      <p:pic>
        <p:nvPicPr>
          <p:cNvPr id="8" name="Picture 7">
            <a:extLst>
              <a:ext uri="{FF2B5EF4-FFF2-40B4-BE49-F238E27FC236}">
                <a16:creationId xmlns:a16="http://schemas.microsoft.com/office/drawing/2014/main" id="{ABEDF59F-AAA5-EA9C-5D95-FFAA9E7A8167}"/>
              </a:ext>
            </a:extLst>
          </p:cNvPr>
          <p:cNvPicPr>
            <a:picLocks noChangeAspect="1"/>
          </p:cNvPicPr>
          <p:nvPr/>
        </p:nvPicPr>
        <p:blipFill>
          <a:blip r:embed="rId7">
            <a:extLst>
              <a:ext uri="{28A0092B-C50C-407E-A947-70E740481C1C}">
                <a14:useLocalDpi xmlns:a14="http://schemas.microsoft.com/office/drawing/2010/main" val="0"/>
              </a:ext>
            </a:extLst>
          </a:blip>
          <a:srcRect l="16925" r="16925"/>
          <a:stretch/>
        </p:blipFill>
        <p:spPr>
          <a:xfrm rot="16878823">
            <a:off x="6231611" y="2811306"/>
            <a:ext cx="2308336" cy="2328184"/>
          </a:xfrm>
          <a:prstGeom prst="ellipse">
            <a:avLst/>
          </a:prstGeom>
          <a:ln w="38100">
            <a:solidFill>
              <a:srgbClr val="EE3F33"/>
            </a:solidFill>
          </a:ln>
        </p:spPr>
      </p:pic>
    </p:spTree>
    <p:extLst>
      <p:ext uri="{BB962C8B-B14F-4D97-AF65-F5344CB8AC3E}">
        <p14:creationId xmlns:p14="http://schemas.microsoft.com/office/powerpoint/2010/main" val="1360187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5DB16C-2225-B05A-D844-5440757F0C2A}"/>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13A1F508-21EF-CFF4-5CC8-38DBC3EF902E}"/>
              </a:ext>
            </a:extLst>
          </p:cNvPr>
          <p:cNvSpPr txBox="1"/>
          <p:nvPr/>
        </p:nvSpPr>
        <p:spPr>
          <a:xfrm>
            <a:off x="5047988" y="2149732"/>
            <a:ext cx="6801634"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fontAlgn="base"/>
            <a:r>
              <a:rPr lang="en-GB" sz="2400" dirty="0">
                <a:latin typeface="Poppins" pitchFamily="2" charset="77"/>
                <a:cs typeface="Poppins" pitchFamily="2" charset="77"/>
              </a:rPr>
              <a:t>All types of eggs are slightly different, but all are similar in their function. They provide protection and nutrition for the baby animal that is growing inside. </a:t>
            </a:r>
            <a:r>
              <a:rPr lang="en-US" sz="2400" dirty="0">
                <a:latin typeface="Poppins" pitchFamily="2" charset="77"/>
                <a:cs typeface="Poppins" pitchFamily="2" charset="77"/>
              </a:rPr>
              <a:t>​</a:t>
            </a:r>
          </a:p>
          <a:p>
            <a:pPr fontAlgn="base"/>
            <a:r>
              <a:rPr lang="en-GB" sz="2400" dirty="0">
                <a:latin typeface="Poppins" pitchFamily="2" charset="77"/>
                <a:cs typeface="Poppins" pitchFamily="2" charset="77"/>
              </a:rPr>
              <a:t>​</a:t>
            </a:r>
          </a:p>
          <a:p>
            <a:pPr fontAlgn="base"/>
            <a:r>
              <a:rPr lang="en-GB" sz="2400" dirty="0">
                <a:latin typeface="Poppins" pitchFamily="2" charset="77"/>
                <a:cs typeface="Poppins" pitchFamily="2" charset="77"/>
              </a:rPr>
              <a:t>They are different in their size, the thickness of their shells and the size of the yolk. ​</a:t>
            </a:r>
          </a:p>
        </p:txBody>
      </p:sp>
      <p:pic>
        <p:nvPicPr>
          <p:cNvPr id="5" name="Picture 4" descr="A red lion with a crown and blue text&#10;&#10;AI-generated content may be incorrect.">
            <a:extLst>
              <a:ext uri="{FF2B5EF4-FFF2-40B4-BE49-F238E27FC236}">
                <a16:creationId xmlns:a16="http://schemas.microsoft.com/office/drawing/2014/main" id="{2CB2E9A7-EAB8-F0D8-45C6-682DE17BCDB1}"/>
              </a:ext>
            </a:extLst>
          </p:cNvPr>
          <p:cNvPicPr>
            <a:picLocks noChangeAspect="1"/>
          </p:cNvPicPr>
          <p:nvPr/>
        </p:nvPicPr>
        <p:blipFill>
          <a:blip r:embed="rId3"/>
          <a:stretch>
            <a:fillRect/>
          </a:stretch>
        </p:blipFill>
        <p:spPr>
          <a:xfrm>
            <a:off x="10920994" y="5533746"/>
            <a:ext cx="1160036" cy="1137842"/>
          </a:xfrm>
          <a:prstGeom prst="rect">
            <a:avLst/>
          </a:prstGeom>
        </p:spPr>
      </p:pic>
      <p:sp>
        <p:nvSpPr>
          <p:cNvPr id="4" name="TextBox 3">
            <a:extLst>
              <a:ext uri="{FF2B5EF4-FFF2-40B4-BE49-F238E27FC236}">
                <a16:creationId xmlns:a16="http://schemas.microsoft.com/office/drawing/2014/main" id="{A43FCA3B-2E05-B300-DFA9-A4ED615EF200}"/>
              </a:ext>
            </a:extLst>
          </p:cNvPr>
          <p:cNvSpPr txBox="1"/>
          <p:nvPr/>
        </p:nvSpPr>
        <p:spPr>
          <a:xfrm>
            <a:off x="5047988" y="925492"/>
            <a:ext cx="6277239" cy="10464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400" b="1" dirty="0">
                <a:solidFill>
                  <a:srgbClr val="0B5AA2"/>
                </a:solidFill>
                <a:latin typeface="Poppins ExtraBold" pitchFamily="2" charset="77"/>
                <a:cs typeface="Poppins ExtraBold" pitchFamily="2" charset="77"/>
              </a:rPr>
              <a:t>Egg observation</a:t>
            </a:r>
            <a:endParaRPr lang="en-GB" b="1" dirty="0">
              <a:solidFill>
                <a:srgbClr val="0B5AA2"/>
              </a:solidFill>
              <a:latin typeface="Poppins ExtraBold" pitchFamily="2" charset="77"/>
              <a:cs typeface="Poppins ExtraBold" pitchFamily="2" charset="77"/>
            </a:endParaRPr>
          </a:p>
          <a:p>
            <a:endParaRPr lang="en-GB" dirty="0"/>
          </a:p>
        </p:txBody>
      </p:sp>
      <p:pic>
        <p:nvPicPr>
          <p:cNvPr id="10" name="Picture 9" descr="A group of eggs on a burlap cloth&#10;&#10;AI-generated content may be incorrect.">
            <a:extLst>
              <a:ext uri="{FF2B5EF4-FFF2-40B4-BE49-F238E27FC236}">
                <a16:creationId xmlns:a16="http://schemas.microsoft.com/office/drawing/2014/main" id="{274E7083-454A-B5EB-B48B-12A55C2C6200}"/>
              </a:ext>
            </a:extLst>
          </p:cNvPr>
          <p:cNvPicPr>
            <a:picLocks noChangeAspect="1"/>
          </p:cNvPicPr>
          <p:nvPr/>
        </p:nvPicPr>
        <p:blipFill>
          <a:blip r:embed="rId4">
            <a:extLst>
              <a:ext uri="{28A0092B-C50C-407E-A947-70E740481C1C}">
                <a14:useLocalDpi xmlns:a14="http://schemas.microsoft.com/office/drawing/2010/main" val="0"/>
              </a:ext>
            </a:extLst>
          </a:blip>
          <a:srcRect l="43173" r="4986" b="43379"/>
          <a:stretch>
            <a:fillRect/>
          </a:stretch>
        </p:blipFill>
        <p:spPr>
          <a:xfrm>
            <a:off x="-69854" y="0"/>
            <a:ext cx="4437067" cy="6858000"/>
          </a:xfrm>
          <a:prstGeom prst="rect">
            <a:avLst/>
          </a:prstGeom>
        </p:spPr>
      </p:pic>
      <p:sp>
        <p:nvSpPr>
          <p:cNvPr id="11" name="TextBox 10">
            <a:extLst>
              <a:ext uri="{FF2B5EF4-FFF2-40B4-BE49-F238E27FC236}">
                <a16:creationId xmlns:a16="http://schemas.microsoft.com/office/drawing/2014/main" id="{8B5594F4-633A-C7E6-2F65-068DA1720551}"/>
              </a:ext>
            </a:extLst>
          </p:cNvPr>
          <p:cNvSpPr txBox="1"/>
          <p:nvPr/>
        </p:nvSpPr>
        <p:spPr>
          <a:xfrm>
            <a:off x="5047988" y="5197341"/>
            <a:ext cx="680163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fontAlgn="base"/>
            <a:r>
              <a:rPr lang="en-US" sz="2400" b="1" dirty="0">
                <a:latin typeface="Poppins" pitchFamily="2" charset="77"/>
                <a:cs typeface="Poppins" pitchFamily="2" charset="77"/>
              </a:rPr>
              <a:t>Do you know what is inside an egg?</a:t>
            </a:r>
            <a:endParaRPr lang="en-GB" sz="2400" b="1" dirty="0">
              <a:latin typeface="Poppins" pitchFamily="2" charset="77"/>
              <a:cs typeface="Poppins" pitchFamily="2" charset="77"/>
            </a:endParaRPr>
          </a:p>
        </p:txBody>
      </p:sp>
    </p:spTree>
    <p:extLst>
      <p:ext uri="{BB962C8B-B14F-4D97-AF65-F5344CB8AC3E}">
        <p14:creationId xmlns:p14="http://schemas.microsoft.com/office/powerpoint/2010/main" val="20744204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1DFE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A40AE-4FB9-E2CE-112A-5E99ABEDAC88}"/>
              </a:ext>
            </a:extLst>
          </p:cNvPr>
          <p:cNvSpPr>
            <a:spLocks noGrp="1"/>
          </p:cNvSpPr>
          <p:nvPr>
            <p:ph type="title"/>
          </p:nvPr>
        </p:nvSpPr>
        <p:spPr>
          <a:xfrm>
            <a:off x="838200" y="245327"/>
            <a:ext cx="10515600" cy="1325563"/>
          </a:xfrm>
        </p:spPr>
        <p:txBody>
          <a:bodyPr>
            <a:normAutofit/>
          </a:bodyPr>
          <a:lstStyle/>
          <a:p>
            <a:pPr algn="ctr"/>
            <a:r>
              <a:rPr lang="en-GB" b="1" dirty="0">
                <a:solidFill>
                  <a:srgbClr val="0B5AA2"/>
                </a:solidFill>
                <a:latin typeface="Poppins ExtraBold" pitchFamily="2" charset="77"/>
                <a:cs typeface="Poppins ExtraBold" pitchFamily="2" charset="77"/>
              </a:rPr>
              <a:t>Egg anatomy</a:t>
            </a:r>
          </a:p>
        </p:txBody>
      </p:sp>
      <p:pic>
        <p:nvPicPr>
          <p:cNvPr id="4" name="Picture 3" descr="A egg in a cell&#10;&#10;AI-generated content may be incorrect.">
            <a:extLst>
              <a:ext uri="{FF2B5EF4-FFF2-40B4-BE49-F238E27FC236}">
                <a16:creationId xmlns:a16="http://schemas.microsoft.com/office/drawing/2014/main" id="{2506E6F6-B06B-6EED-0E65-0211C0A78C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3800729" y="1651292"/>
            <a:ext cx="4590544" cy="5555162"/>
          </a:xfrm>
          <a:prstGeom prst="rect">
            <a:avLst/>
          </a:prstGeom>
        </p:spPr>
      </p:pic>
      <p:pic>
        <p:nvPicPr>
          <p:cNvPr id="6" name="Picture 5" descr="A close up of an egg&#10;&#10;AI-generated content may be incorrect.">
            <a:extLst>
              <a:ext uri="{FF2B5EF4-FFF2-40B4-BE49-F238E27FC236}">
                <a16:creationId xmlns:a16="http://schemas.microsoft.com/office/drawing/2014/main" id="{7C3E1BA6-FBAB-D581-6D33-A8B4F0392F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3800729" y="1651292"/>
            <a:ext cx="4590544" cy="5555162"/>
          </a:xfrm>
          <a:prstGeom prst="rect">
            <a:avLst/>
          </a:prstGeom>
        </p:spPr>
      </p:pic>
      <p:pic>
        <p:nvPicPr>
          <p:cNvPr id="9" name="Picture 8" descr="An egg with a black background&#10;&#10;AI-generated content may be incorrect.">
            <a:extLst>
              <a:ext uri="{FF2B5EF4-FFF2-40B4-BE49-F238E27FC236}">
                <a16:creationId xmlns:a16="http://schemas.microsoft.com/office/drawing/2014/main" id="{8BA92BB9-EED3-E0A2-3B5A-864DB3C131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3800727" y="1651291"/>
            <a:ext cx="4590545" cy="5555163"/>
          </a:xfrm>
          <a:prstGeom prst="rect">
            <a:avLst/>
          </a:prstGeom>
        </p:spPr>
      </p:pic>
      <p:sp>
        <p:nvSpPr>
          <p:cNvPr id="11" name="TextBox 10">
            <a:extLst>
              <a:ext uri="{FF2B5EF4-FFF2-40B4-BE49-F238E27FC236}">
                <a16:creationId xmlns:a16="http://schemas.microsoft.com/office/drawing/2014/main" id="{9C411A2E-9D3A-3616-841F-2CD28505C3C5}"/>
              </a:ext>
            </a:extLst>
          </p:cNvPr>
          <p:cNvSpPr txBox="1"/>
          <p:nvPr/>
        </p:nvSpPr>
        <p:spPr>
          <a:xfrm>
            <a:off x="1781556" y="1451620"/>
            <a:ext cx="8628889" cy="5170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20000"/>
              </a:lnSpc>
            </a:pPr>
            <a:r>
              <a:rPr lang="en-GB" sz="2400" dirty="0">
                <a:latin typeface="Poppins" pitchFamily="2" charset="77"/>
                <a:cs typeface="Poppins" pitchFamily="2" charset="77"/>
              </a:rPr>
              <a:t>Let’s explore a hen’s egg.</a:t>
            </a:r>
            <a:endParaRPr lang="en-GB" sz="3600" dirty="0">
              <a:latin typeface="Poppins" pitchFamily="2" charset="77"/>
              <a:cs typeface="Poppins" pitchFamily="2" charset="77"/>
            </a:endParaRPr>
          </a:p>
        </p:txBody>
      </p:sp>
    </p:spTree>
    <p:extLst>
      <p:ext uri="{BB962C8B-B14F-4D97-AF65-F5344CB8AC3E}">
        <p14:creationId xmlns:p14="http://schemas.microsoft.com/office/powerpoint/2010/main" val="3063314772"/>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1DFED"/>
        </a:solidFill>
        <a:effectLst/>
      </p:bgPr>
    </p:bg>
    <p:spTree>
      <p:nvGrpSpPr>
        <p:cNvPr id="1" name="">
          <a:extLst>
            <a:ext uri="{FF2B5EF4-FFF2-40B4-BE49-F238E27FC236}">
              <a16:creationId xmlns:a16="http://schemas.microsoft.com/office/drawing/2014/main" id="{D6116528-3912-3770-6535-2179E98A890E}"/>
            </a:ext>
          </a:extLst>
        </p:cNvPr>
        <p:cNvGrpSpPr/>
        <p:nvPr/>
      </p:nvGrpSpPr>
      <p:grpSpPr>
        <a:xfrm>
          <a:off x="0" y="0"/>
          <a:ext cx="0" cy="0"/>
          <a:chOff x="0" y="0"/>
          <a:chExt cx="0" cy="0"/>
        </a:xfrm>
      </p:grpSpPr>
      <p:pic>
        <p:nvPicPr>
          <p:cNvPr id="4" name="Picture 3" descr="A egg in a cell&#10;&#10;AI-generated content may be incorrect.">
            <a:extLst>
              <a:ext uri="{FF2B5EF4-FFF2-40B4-BE49-F238E27FC236}">
                <a16:creationId xmlns:a16="http://schemas.microsoft.com/office/drawing/2014/main" id="{4819956D-D5C0-D39D-EA59-2B10226310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3211542" y="89727"/>
            <a:ext cx="5531448" cy="6693780"/>
          </a:xfrm>
          <a:prstGeom prst="rect">
            <a:avLst/>
          </a:prstGeom>
        </p:spPr>
      </p:pic>
      <p:pic>
        <p:nvPicPr>
          <p:cNvPr id="6" name="Picture 5" descr="A close up of an egg&#10;&#10;AI-generated content may be incorrect.">
            <a:extLst>
              <a:ext uri="{FF2B5EF4-FFF2-40B4-BE49-F238E27FC236}">
                <a16:creationId xmlns:a16="http://schemas.microsoft.com/office/drawing/2014/main" id="{2DFE1F8D-F95F-D4CE-5F09-7D5A75AD87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10469592" y="196410"/>
            <a:ext cx="5531448" cy="6693780"/>
          </a:xfrm>
          <a:prstGeom prst="rect">
            <a:avLst/>
          </a:prstGeom>
        </p:spPr>
      </p:pic>
      <p:pic>
        <p:nvPicPr>
          <p:cNvPr id="9" name="Picture 8" descr="An egg with a black background&#10;&#10;AI-generated content may be incorrect.">
            <a:extLst>
              <a:ext uri="{FF2B5EF4-FFF2-40B4-BE49-F238E27FC236}">
                <a16:creationId xmlns:a16="http://schemas.microsoft.com/office/drawing/2014/main" id="{C30F8556-8D00-D5F6-5BCF-5C937DD09D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3482240" y="89725"/>
            <a:ext cx="5531449" cy="6693781"/>
          </a:xfrm>
          <a:prstGeom prst="rect">
            <a:avLst/>
          </a:prstGeom>
        </p:spPr>
      </p:pic>
      <p:sp>
        <p:nvSpPr>
          <p:cNvPr id="7" name="TextBox 6">
            <a:extLst>
              <a:ext uri="{FF2B5EF4-FFF2-40B4-BE49-F238E27FC236}">
                <a16:creationId xmlns:a16="http://schemas.microsoft.com/office/drawing/2014/main" id="{337A995F-8D0C-E388-3BB4-324302A1A17C}"/>
              </a:ext>
            </a:extLst>
          </p:cNvPr>
          <p:cNvSpPr txBox="1"/>
          <p:nvPr/>
        </p:nvSpPr>
        <p:spPr>
          <a:xfrm>
            <a:off x="485429" y="655659"/>
            <a:ext cx="6734742" cy="5878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20000"/>
              </a:lnSpc>
            </a:pPr>
            <a:r>
              <a:rPr lang="en-GB" sz="2800" dirty="0">
                <a:latin typeface="Poppins" pitchFamily="2" charset="77"/>
                <a:cs typeface="Poppins" pitchFamily="2" charset="77"/>
              </a:rPr>
              <a:t>Outer membrane</a:t>
            </a:r>
            <a:endParaRPr lang="en-GB" sz="4000" dirty="0">
              <a:latin typeface="Poppins" pitchFamily="2" charset="77"/>
              <a:cs typeface="Poppins" pitchFamily="2" charset="77"/>
            </a:endParaRPr>
          </a:p>
        </p:txBody>
      </p:sp>
      <p:sp>
        <p:nvSpPr>
          <p:cNvPr id="8" name="TextBox 7">
            <a:extLst>
              <a:ext uri="{FF2B5EF4-FFF2-40B4-BE49-F238E27FC236}">
                <a16:creationId xmlns:a16="http://schemas.microsoft.com/office/drawing/2014/main" id="{5004E82A-009D-4BB0-D0C7-D29A1B4EA270}"/>
              </a:ext>
            </a:extLst>
          </p:cNvPr>
          <p:cNvSpPr txBox="1"/>
          <p:nvPr/>
        </p:nvSpPr>
        <p:spPr>
          <a:xfrm>
            <a:off x="1081150" y="3246403"/>
            <a:ext cx="984956" cy="5878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20000"/>
              </a:lnSpc>
            </a:pPr>
            <a:r>
              <a:rPr lang="en-GB" sz="2800" dirty="0">
                <a:latin typeface="Poppins" pitchFamily="2" charset="77"/>
                <a:cs typeface="Poppins" pitchFamily="2" charset="77"/>
              </a:rPr>
              <a:t>Yolk</a:t>
            </a:r>
            <a:endParaRPr lang="en-GB" sz="4000" dirty="0">
              <a:latin typeface="Poppins" pitchFamily="2" charset="77"/>
              <a:cs typeface="Poppins" pitchFamily="2" charset="77"/>
            </a:endParaRPr>
          </a:p>
        </p:txBody>
      </p:sp>
      <p:sp>
        <p:nvSpPr>
          <p:cNvPr id="10" name="TextBox 9">
            <a:extLst>
              <a:ext uri="{FF2B5EF4-FFF2-40B4-BE49-F238E27FC236}">
                <a16:creationId xmlns:a16="http://schemas.microsoft.com/office/drawing/2014/main" id="{E71EF6A3-E7D0-BB20-0FCE-7DE03DCCE117}"/>
              </a:ext>
            </a:extLst>
          </p:cNvPr>
          <p:cNvSpPr txBox="1"/>
          <p:nvPr/>
        </p:nvSpPr>
        <p:spPr>
          <a:xfrm>
            <a:off x="485429" y="5599255"/>
            <a:ext cx="6734742" cy="5878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20000"/>
              </a:lnSpc>
            </a:pPr>
            <a:r>
              <a:rPr lang="en-GB" sz="2800" dirty="0">
                <a:latin typeface="Poppins" pitchFamily="2" charset="77"/>
                <a:cs typeface="Poppins" pitchFamily="2" charset="77"/>
              </a:rPr>
              <a:t>Inner membrane</a:t>
            </a:r>
            <a:endParaRPr lang="en-GB" sz="4000" dirty="0">
              <a:latin typeface="Poppins" pitchFamily="2" charset="77"/>
              <a:cs typeface="Poppins" pitchFamily="2" charset="77"/>
            </a:endParaRPr>
          </a:p>
        </p:txBody>
      </p:sp>
      <p:sp>
        <p:nvSpPr>
          <p:cNvPr id="12" name="TextBox 11">
            <a:extLst>
              <a:ext uri="{FF2B5EF4-FFF2-40B4-BE49-F238E27FC236}">
                <a16:creationId xmlns:a16="http://schemas.microsoft.com/office/drawing/2014/main" id="{A748C9C3-194C-3A71-0FD2-0F6BD2F2255B}"/>
              </a:ext>
            </a:extLst>
          </p:cNvPr>
          <p:cNvSpPr txBox="1"/>
          <p:nvPr/>
        </p:nvSpPr>
        <p:spPr>
          <a:xfrm>
            <a:off x="5329281" y="6015097"/>
            <a:ext cx="4232344" cy="5878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20000"/>
              </a:lnSpc>
            </a:pPr>
            <a:r>
              <a:rPr lang="en-GB" sz="2800" dirty="0">
                <a:latin typeface="Poppins" pitchFamily="2" charset="77"/>
                <a:cs typeface="Poppins" pitchFamily="2" charset="77"/>
              </a:rPr>
              <a:t>Albumen (egg white)</a:t>
            </a:r>
            <a:endParaRPr lang="en-GB" sz="4000" dirty="0">
              <a:latin typeface="Poppins" pitchFamily="2" charset="77"/>
              <a:cs typeface="Poppins" pitchFamily="2" charset="77"/>
            </a:endParaRPr>
          </a:p>
        </p:txBody>
      </p:sp>
      <p:sp>
        <p:nvSpPr>
          <p:cNvPr id="13" name="TextBox 12">
            <a:extLst>
              <a:ext uri="{FF2B5EF4-FFF2-40B4-BE49-F238E27FC236}">
                <a16:creationId xmlns:a16="http://schemas.microsoft.com/office/drawing/2014/main" id="{31CB5DE2-0D2E-B897-103F-F5A702C0AD27}"/>
              </a:ext>
            </a:extLst>
          </p:cNvPr>
          <p:cNvSpPr txBox="1"/>
          <p:nvPr/>
        </p:nvSpPr>
        <p:spPr>
          <a:xfrm>
            <a:off x="9888425" y="5147274"/>
            <a:ext cx="2029464" cy="5878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20000"/>
              </a:lnSpc>
            </a:pPr>
            <a:r>
              <a:rPr lang="en-GB" sz="2800">
                <a:latin typeface="Poppins"/>
                <a:cs typeface="Poppins"/>
              </a:rPr>
              <a:t>Chalazae</a:t>
            </a:r>
            <a:endParaRPr lang="en-GB" sz="4000" dirty="0">
              <a:latin typeface="Poppins" pitchFamily="2" charset="77"/>
              <a:cs typeface="Poppins" pitchFamily="2" charset="77"/>
            </a:endParaRPr>
          </a:p>
        </p:txBody>
      </p:sp>
      <p:sp>
        <p:nvSpPr>
          <p:cNvPr id="14" name="TextBox 13">
            <a:extLst>
              <a:ext uri="{FF2B5EF4-FFF2-40B4-BE49-F238E27FC236}">
                <a16:creationId xmlns:a16="http://schemas.microsoft.com/office/drawing/2014/main" id="{E0BB8017-FDC7-60CD-EDED-5C6994BE097A}"/>
              </a:ext>
            </a:extLst>
          </p:cNvPr>
          <p:cNvSpPr txBox="1"/>
          <p:nvPr/>
        </p:nvSpPr>
        <p:spPr>
          <a:xfrm>
            <a:off x="10162536" y="2467555"/>
            <a:ext cx="2029464" cy="5878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20000"/>
              </a:lnSpc>
            </a:pPr>
            <a:r>
              <a:rPr lang="en-GB" sz="2800" dirty="0">
                <a:latin typeface="Poppins" pitchFamily="2" charset="77"/>
                <a:cs typeface="Poppins" pitchFamily="2" charset="77"/>
              </a:rPr>
              <a:t>Air cell</a:t>
            </a:r>
            <a:endParaRPr lang="en-GB" sz="4000" dirty="0">
              <a:latin typeface="Poppins" pitchFamily="2" charset="77"/>
              <a:cs typeface="Poppins" pitchFamily="2" charset="77"/>
            </a:endParaRPr>
          </a:p>
        </p:txBody>
      </p:sp>
      <p:sp>
        <p:nvSpPr>
          <p:cNvPr id="15" name="TextBox 14">
            <a:extLst>
              <a:ext uri="{FF2B5EF4-FFF2-40B4-BE49-F238E27FC236}">
                <a16:creationId xmlns:a16="http://schemas.microsoft.com/office/drawing/2014/main" id="{9FA348A2-B060-E07C-487E-5695C596092F}"/>
              </a:ext>
            </a:extLst>
          </p:cNvPr>
          <p:cNvSpPr txBox="1"/>
          <p:nvPr/>
        </p:nvSpPr>
        <p:spPr>
          <a:xfrm>
            <a:off x="9324156" y="566683"/>
            <a:ext cx="2029464" cy="5878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20000"/>
              </a:lnSpc>
            </a:pPr>
            <a:r>
              <a:rPr lang="en-GB" sz="2800" dirty="0">
                <a:latin typeface="Poppins" pitchFamily="2" charset="77"/>
                <a:cs typeface="Poppins" pitchFamily="2" charset="77"/>
              </a:rPr>
              <a:t>Shell</a:t>
            </a:r>
            <a:endParaRPr lang="en-GB" sz="4000" dirty="0">
              <a:latin typeface="Poppins" pitchFamily="2" charset="77"/>
              <a:cs typeface="Poppins" pitchFamily="2" charset="77"/>
            </a:endParaRPr>
          </a:p>
        </p:txBody>
      </p:sp>
      <p:cxnSp>
        <p:nvCxnSpPr>
          <p:cNvPr id="17" name="Straight Arrow Connector 16">
            <a:extLst>
              <a:ext uri="{FF2B5EF4-FFF2-40B4-BE49-F238E27FC236}">
                <a16:creationId xmlns:a16="http://schemas.microsoft.com/office/drawing/2014/main" id="{02C80BE5-4AD3-7715-BC34-03D5DE179C35}"/>
              </a:ext>
            </a:extLst>
          </p:cNvPr>
          <p:cNvCxnSpPr/>
          <p:nvPr/>
        </p:nvCxnSpPr>
        <p:spPr>
          <a:xfrm>
            <a:off x="2066106" y="1243512"/>
            <a:ext cx="1631251" cy="704558"/>
          </a:xfrm>
          <a:prstGeom prst="straightConnector1">
            <a:avLst/>
          </a:prstGeom>
          <a:ln w="57150">
            <a:solidFill>
              <a:srgbClr val="EE3F33"/>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1F6E47A2-93B4-2BBD-1E2C-612485997432}"/>
              </a:ext>
            </a:extLst>
          </p:cNvPr>
          <p:cNvCxnSpPr>
            <a:cxnSpLocks/>
          </p:cNvCxnSpPr>
          <p:nvPr/>
        </p:nvCxnSpPr>
        <p:spPr>
          <a:xfrm>
            <a:off x="2096885" y="3641425"/>
            <a:ext cx="3719788" cy="0"/>
          </a:xfrm>
          <a:prstGeom prst="straightConnector1">
            <a:avLst/>
          </a:prstGeom>
          <a:ln w="57150">
            <a:solidFill>
              <a:srgbClr val="EE3F33"/>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BA501498-F96B-29B9-D0AB-8A0ED98E1DAB}"/>
              </a:ext>
            </a:extLst>
          </p:cNvPr>
          <p:cNvCxnSpPr>
            <a:cxnSpLocks/>
          </p:cNvCxnSpPr>
          <p:nvPr/>
        </p:nvCxnSpPr>
        <p:spPr>
          <a:xfrm flipV="1">
            <a:off x="1933485" y="4894697"/>
            <a:ext cx="2090672" cy="719791"/>
          </a:xfrm>
          <a:prstGeom prst="straightConnector1">
            <a:avLst/>
          </a:prstGeom>
          <a:ln w="57150">
            <a:solidFill>
              <a:srgbClr val="EE3F33"/>
            </a:solidFill>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93ABE983-BA55-3140-FA66-01B27F82A793}"/>
              </a:ext>
            </a:extLst>
          </p:cNvPr>
          <p:cNvCxnSpPr>
            <a:cxnSpLocks/>
          </p:cNvCxnSpPr>
          <p:nvPr/>
        </p:nvCxnSpPr>
        <p:spPr>
          <a:xfrm flipH="1" flipV="1">
            <a:off x="6610924" y="4666334"/>
            <a:ext cx="1121135" cy="1348763"/>
          </a:xfrm>
          <a:prstGeom prst="straightConnector1">
            <a:avLst/>
          </a:prstGeom>
          <a:ln w="57150">
            <a:solidFill>
              <a:srgbClr val="EE3F33"/>
            </a:solidFill>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70FFDC7B-D7F8-2026-657F-97C1B1D781CD}"/>
              </a:ext>
            </a:extLst>
          </p:cNvPr>
          <p:cNvCxnSpPr>
            <a:cxnSpLocks/>
          </p:cNvCxnSpPr>
          <p:nvPr/>
        </p:nvCxnSpPr>
        <p:spPr>
          <a:xfrm flipH="1" flipV="1">
            <a:off x="7806947" y="3540328"/>
            <a:ext cx="2288168" cy="1606946"/>
          </a:xfrm>
          <a:prstGeom prst="straightConnector1">
            <a:avLst/>
          </a:prstGeom>
          <a:ln w="57150">
            <a:solidFill>
              <a:srgbClr val="EE3F33"/>
            </a:solidFill>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BF538156-59C3-F06C-B1D9-B1FF0A89DAB3}"/>
              </a:ext>
            </a:extLst>
          </p:cNvPr>
          <p:cNvCxnSpPr>
            <a:cxnSpLocks/>
          </p:cNvCxnSpPr>
          <p:nvPr/>
        </p:nvCxnSpPr>
        <p:spPr>
          <a:xfrm flipH="1">
            <a:off x="8653137" y="2909083"/>
            <a:ext cx="1441978" cy="261684"/>
          </a:xfrm>
          <a:prstGeom prst="straightConnector1">
            <a:avLst/>
          </a:prstGeom>
          <a:ln w="57150">
            <a:solidFill>
              <a:srgbClr val="EE3F33"/>
            </a:solidFill>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93EE050F-5F44-3E40-B53A-6DDC652BCDA7}"/>
              </a:ext>
            </a:extLst>
          </p:cNvPr>
          <p:cNvCxnSpPr>
            <a:cxnSpLocks/>
            <a:stCxn id="15" idx="1"/>
          </p:cNvCxnSpPr>
          <p:nvPr/>
        </p:nvCxnSpPr>
        <p:spPr>
          <a:xfrm flipH="1">
            <a:off x="7509053" y="860610"/>
            <a:ext cx="1815103" cy="527583"/>
          </a:xfrm>
          <a:prstGeom prst="straightConnector1">
            <a:avLst/>
          </a:prstGeom>
          <a:ln w="57150">
            <a:solidFill>
              <a:srgbClr val="EE3F33"/>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890476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1DFED"/>
        </a:solidFill>
        <a:effectLst/>
      </p:bgPr>
    </p:bg>
    <p:spTree>
      <p:nvGrpSpPr>
        <p:cNvPr id="1" name="">
          <a:extLst>
            <a:ext uri="{FF2B5EF4-FFF2-40B4-BE49-F238E27FC236}">
              <a16:creationId xmlns:a16="http://schemas.microsoft.com/office/drawing/2014/main" id="{395C8241-3125-9EEA-61CE-2D831ED00558}"/>
            </a:ext>
          </a:extLst>
        </p:cNvPr>
        <p:cNvGrpSpPr/>
        <p:nvPr/>
      </p:nvGrpSpPr>
      <p:grpSpPr>
        <a:xfrm>
          <a:off x="0" y="0"/>
          <a:ext cx="0" cy="0"/>
          <a:chOff x="0" y="0"/>
          <a:chExt cx="0" cy="0"/>
        </a:xfrm>
      </p:grpSpPr>
      <p:pic>
        <p:nvPicPr>
          <p:cNvPr id="4" name="Picture 3" descr="A egg in a cell&#10;&#10;AI-generated content may be incorrect.">
            <a:extLst>
              <a:ext uri="{FF2B5EF4-FFF2-40B4-BE49-F238E27FC236}">
                <a16:creationId xmlns:a16="http://schemas.microsoft.com/office/drawing/2014/main" id="{77490208-699D-6534-198E-84F8678FF0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 y="372171"/>
            <a:ext cx="5052060" cy="6113657"/>
          </a:xfrm>
          <a:prstGeom prst="rect">
            <a:avLst/>
          </a:prstGeom>
        </p:spPr>
      </p:pic>
      <p:pic>
        <p:nvPicPr>
          <p:cNvPr id="2" name="Picture 1">
            <a:extLst>
              <a:ext uri="{FF2B5EF4-FFF2-40B4-BE49-F238E27FC236}">
                <a16:creationId xmlns:a16="http://schemas.microsoft.com/office/drawing/2014/main" id="{4AF43C25-951E-FD4D-6D42-5490706A375E}"/>
              </a:ext>
            </a:extLst>
          </p:cNvPr>
          <p:cNvPicPr>
            <a:picLocks noChangeAspect="1"/>
          </p:cNvPicPr>
          <p:nvPr/>
        </p:nvPicPr>
        <p:blipFill>
          <a:blip r:embed="rId4">
            <a:extLst>
              <a:ext uri="{28A0092B-C50C-407E-A947-70E740481C1C}">
                <a14:useLocalDpi xmlns:a14="http://schemas.microsoft.com/office/drawing/2010/main" val="0"/>
              </a:ext>
            </a:extLst>
          </a:blip>
          <a:srcRect l="20015" t="5853" r="35694" b="57547"/>
          <a:stretch>
            <a:fillRect/>
          </a:stretch>
        </p:blipFill>
        <p:spPr>
          <a:xfrm>
            <a:off x="2731770" y="372171"/>
            <a:ext cx="2327081" cy="2327081"/>
          </a:xfrm>
          <a:prstGeom prst="ellipse">
            <a:avLst/>
          </a:prstGeom>
          <a:ln w="38100">
            <a:solidFill>
              <a:srgbClr val="EE3F33"/>
            </a:solidFill>
          </a:ln>
        </p:spPr>
      </p:pic>
      <p:sp>
        <p:nvSpPr>
          <p:cNvPr id="3" name="TextBox 2">
            <a:extLst>
              <a:ext uri="{FF2B5EF4-FFF2-40B4-BE49-F238E27FC236}">
                <a16:creationId xmlns:a16="http://schemas.microsoft.com/office/drawing/2014/main" id="{C53220A2-6B20-6D2E-7EA4-04303E37120A}"/>
              </a:ext>
            </a:extLst>
          </p:cNvPr>
          <p:cNvSpPr txBox="1"/>
          <p:nvPr/>
        </p:nvSpPr>
        <p:spPr>
          <a:xfrm>
            <a:off x="5554722" y="1583878"/>
            <a:ext cx="6096000" cy="36902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20000"/>
              </a:lnSpc>
            </a:pPr>
            <a:r>
              <a:rPr lang="en-GB" sz="2800" dirty="0">
                <a:latin typeface="Poppins" pitchFamily="2" charset="77"/>
                <a:cs typeface="Poppins" pitchFamily="2" charset="77"/>
              </a:rPr>
              <a:t>The </a:t>
            </a:r>
            <a:r>
              <a:rPr lang="en-GB" sz="2800" b="1" dirty="0">
                <a:solidFill>
                  <a:srgbClr val="0B5AA2"/>
                </a:solidFill>
                <a:latin typeface="Poppins" pitchFamily="2" charset="77"/>
                <a:cs typeface="Poppins" pitchFamily="2" charset="77"/>
              </a:rPr>
              <a:t>shell</a:t>
            </a:r>
            <a:r>
              <a:rPr lang="en-GB" sz="2800" dirty="0">
                <a:latin typeface="Poppins" pitchFamily="2" charset="77"/>
                <a:cs typeface="Poppins" pitchFamily="2" charset="77"/>
              </a:rPr>
              <a:t> provides protection for the developing chick and stops bacteria getting in. It has thousands of tiny pores(holes) all over it. This allows for oxygen to get in and carbon dioxide to go out. ​</a:t>
            </a:r>
          </a:p>
        </p:txBody>
      </p:sp>
    </p:spTree>
    <p:extLst>
      <p:ext uri="{BB962C8B-B14F-4D97-AF65-F5344CB8AC3E}">
        <p14:creationId xmlns:p14="http://schemas.microsoft.com/office/powerpoint/2010/main" val="9508577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1DFED"/>
        </a:solidFill>
        <a:effectLst/>
      </p:bgPr>
    </p:bg>
    <p:spTree>
      <p:nvGrpSpPr>
        <p:cNvPr id="1" name="">
          <a:extLst>
            <a:ext uri="{FF2B5EF4-FFF2-40B4-BE49-F238E27FC236}">
              <a16:creationId xmlns:a16="http://schemas.microsoft.com/office/drawing/2014/main" id="{076AF95F-337E-D926-686F-AAA63FC8B135}"/>
            </a:ext>
          </a:extLst>
        </p:cNvPr>
        <p:cNvGrpSpPr/>
        <p:nvPr/>
      </p:nvGrpSpPr>
      <p:grpSpPr>
        <a:xfrm>
          <a:off x="0" y="0"/>
          <a:ext cx="0" cy="0"/>
          <a:chOff x="0" y="0"/>
          <a:chExt cx="0" cy="0"/>
        </a:xfrm>
      </p:grpSpPr>
      <p:pic>
        <p:nvPicPr>
          <p:cNvPr id="4" name="Picture 3" descr="A egg in a cell&#10;&#10;AI-generated content may be incorrect.">
            <a:extLst>
              <a:ext uri="{FF2B5EF4-FFF2-40B4-BE49-F238E27FC236}">
                <a16:creationId xmlns:a16="http://schemas.microsoft.com/office/drawing/2014/main" id="{4084BBE4-B697-08BF-C362-088C8DD605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 y="372171"/>
            <a:ext cx="5052060" cy="6113657"/>
          </a:xfrm>
          <a:prstGeom prst="rect">
            <a:avLst/>
          </a:prstGeom>
        </p:spPr>
      </p:pic>
      <p:pic>
        <p:nvPicPr>
          <p:cNvPr id="2" name="Picture 1">
            <a:extLst>
              <a:ext uri="{FF2B5EF4-FFF2-40B4-BE49-F238E27FC236}">
                <a16:creationId xmlns:a16="http://schemas.microsoft.com/office/drawing/2014/main" id="{AA9F4121-52C7-ECFD-13C9-8E5B63D448D2}"/>
              </a:ext>
            </a:extLst>
          </p:cNvPr>
          <p:cNvPicPr>
            <a:picLocks noChangeAspect="1"/>
          </p:cNvPicPr>
          <p:nvPr/>
        </p:nvPicPr>
        <p:blipFill>
          <a:blip r:embed="rId3">
            <a:extLst>
              <a:ext uri="{28A0092B-C50C-407E-A947-70E740481C1C}">
                <a14:useLocalDpi xmlns:a14="http://schemas.microsoft.com/office/drawing/2010/main" val="0"/>
              </a:ext>
            </a:extLst>
          </a:blip>
          <a:srcRect l="8061" t="38219" r="87315" b="57960"/>
          <a:stretch>
            <a:fillRect/>
          </a:stretch>
        </p:blipFill>
        <p:spPr>
          <a:xfrm rot="1480577">
            <a:off x="205740" y="372171"/>
            <a:ext cx="2327081" cy="2327081"/>
          </a:xfrm>
          <a:prstGeom prst="ellipse">
            <a:avLst/>
          </a:prstGeom>
          <a:ln w="38100">
            <a:solidFill>
              <a:srgbClr val="EE3F33"/>
            </a:solidFill>
          </a:ln>
        </p:spPr>
      </p:pic>
      <p:sp>
        <p:nvSpPr>
          <p:cNvPr id="3" name="TextBox 2">
            <a:extLst>
              <a:ext uri="{FF2B5EF4-FFF2-40B4-BE49-F238E27FC236}">
                <a16:creationId xmlns:a16="http://schemas.microsoft.com/office/drawing/2014/main" id="{14A91BAA-856A-9C95-E6C5-EF9D50E03D60}"/>
              </a:ext>
            </a:extLst>
          </p:cNvPr>
          <p:cNvSpPr txBox="1"/>
          <p:nvPr/>
        </p:nvSpPr>
        <p:spPr>
          <a:xfrm>
            <a:off x="5554722" y="1928649"/>
            <a:ext cx="6096000" cy="265611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20000"/>
              </a:lnSpc>
            </a:pPr>
            <a:r>
              <a:rPr lang="en-GB" sz="2800" dirty="0">
                <a:latin typeface="Poppins"/>
                <a:cs typeface="Poppins"/>
              </a:rPr>
              <a:t>The </a:t>
            </a:r>
            <a:r>
              <a:rPr lang="en-GB" sz="2800" b="1" dirty="0">
                <a:solidFill>
                  <a:srgbClr val="0B5AA2"/>
                </a:solidFill>
                <a:latin typeface="Poppins"/>
                <a:cs typeface="Poppins"/>
              </a:rPr>
              <a:t>outer membrane</a:t>
            </a:r>
            <a:r>
              <a:rPr lang="en-GB" sz="2800" dirty="0">
                <a:solidFill>
                  <a:srgbClr val="0B5AA2"/>
                </a:solidFill>
                <a:latin typeface="Poppins"/>
                <a:cs typeface="Poppins"/>
              </a:rPr>
              <a:t> </a:t>
            </a:r>
            <a:r>
              <a:rPr lang="en-GB" sz="2800" dirty="0">
                <a:latin typeface="Poppins"/>
                <a:cs typeface="Poppins"/>
              </a:rPr>
              <a:t>is a thin layer just inside the shell. It adds an extra barrier to protect the chick from bacteria and physical damage.  </a:t>
            </a:r>
          </a:p>
        </p:txBody>
      </p:sp>
    </p:spTree>
    <p:extLst>
      <p:ext uri="{BB962C8B-B14F-4D97-AF65-F5344CB8AC3E}">
        <p14:creationId xmlns:p14="http://schemas.microsoft.com/office/powerpoint/2010/main" val="42403827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1DFED"/>
        </a:solidFill>
        <a:effectLst/>
      </p:bgPr>
    </p:bg>
    <p:spTree>
      <p:nvGrpSpPr>
        <p:cNvPr id="1" name="">
          <a:extLst>
            <a:ext uri="{FF2B5EF4-FFF2-40B4-BE49-F238E27FC236}">
              <a16:creationId xmlns:a16="http://schemas.microsoft.com/office/drawing/2014/main" id="{CBE7D94C-C02D-7172-982A-7834F419EDE2}"/>
            </a:ext>
          </a:extLst>
        </p:cNvPr>
        <p:cNvGrpSpPr/>
        <p:nvPr/>
      </p:nvGrpSpPr>
      <p:grpSpPr>
        <a:xfrm>
          <a:off x="0" y="0"/>
          <a:ext cx="0" cy="0"/>
          <a:chOff x="0" y="0"/>
          <a:chExt cx="0" cy="0"/>
        </a:xfrm>
      </p:grpSpPr>
      <p:pic>
        <p:nvPicPr>
          <p:cNvPr id="4" name="Picture 3" descr="A egg in a cell&#10;&#10;AI-generated content may be incorrect.">
            <a:extLst>
              <a:ext uri="{FF2B5EF4-FFF2-40B4-BE49-F238E27FC236}">
                <a16:creationId xmlns:a16="http://schemas.microsoft.com/office/drawing/2014/main" id="{D74DAA1D-B309-F27E-52FA-DE7614D89D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 y="372171"/>
            <a:ext cx="5052060" cy="6113657"/>
          </a:xfrm>
          <a:prstGeom prst="rect">
            <a:avLst/>
          </a:prstGeom>
        </p:spPr>
      </p:pic>
      <p:pic>
        <p:nvPicPr>
          <p:cNvPr id="2" name="Picture 1">
            <a:extLst>
              <a:ext uri="{FF2B5EF4-FFF2-40B4-BE49-F238E27FC236}">
                <a16:creationId xmlns:a16="http://schemas.microsoft.com/office/drawing/2014/main" id="{EB652234-72A6-015B-9352-97C3DBA583A0}"/>
              </a:ext>
            </a:extLst>
          </p:cNvPr>
          <p:cNvPicPr>
            <a:picLocks noChangeAspect="1"/>
          </p:cNvPicPr>
          <p:nvPr/>
        </p:nvPicPr>
        <p:blipFill>
          <a:blip r:embed="rId3">
            <a:extLst>
              <a:ext uri="{28A0092B-C50C-407E-A947-70E740481C1C}">
                <a14:useLocalDpi xmlns:a14="http://schemas.microsoft.com/office/drawing/2010/main" val="0"/>
              </a:ext>
            </a:extLst>
          </a:blip>
          <a:srcRect l="37302" t="77264" r="35260" b="60"/>
          <a:stretch>
            <a:fillRect/>
          </a:stretch>
        </p:blipFill>
        <p:spPr>
          <a:xfrm>
            <a:off x="1389963" y="4404526"/>
            <a:ext cx="2327081" cy="2327081"/>
          </a:xfrm>
          <a:prstGeom prst="ellipse">
            <a:avLst/>
          </a:prstGeom>
          <a:ln w="38100">
            <a:solidFill>
              <a:srgbClr val="EE3F33"/>
            </a:solidFill>
          </a:ln>
        </p:spPr>
      </p:pic>
      <p:sp>
        <p:nvSpPr>
          <p:cNvPr id="3" name="TextBox 2">
            <a:extLst>
              <a:ext uri="{FF2B5EF4-FFF2-40B4-BE49-F238E27FC236}">
                <a16:creationId xmlns:a16="http://schemas.microsoft.com/office/drawing/2014/main" id="{2DB06378-6227-6142-18EB-BE375559114E}"/>
              </a:ext>
            </a:extLst>
          </p:cNvPr>
          <p:cNvSpPr txBox="1"/>
          <p:nvPr/>
        </p:nvSpPr>
        <p:spPr>
          <a:xfrm>
            <a:off x="5554722" y="1928649"/>
            <a:ext cx="6096000" cy="265611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20000"/>
              </a:lnSpc>
            </a:pPr>
            <a:r>
              <a:rPr lang="en-GB" sz="2800" dirty="0">
                <a:latin typeface="Poppins" pitchFamily="2" charset="77"/>
                <a:cs typeface="Poppins" pitchFamily="2" charset="77"/>
              </a:rPr>
              <a:t>The </a:t>
            </a:r>
            <a:r>
              <a:rPr lang="en-GB" sz="2800" b="1" dirty="0">
                <a:solidFill>
                  <a:srgbClr val="0B5AA2"/>
                </a:solidFill>
                <a:latin typeface="Poppins" pitchFamily="2" charset="77"/>
                <a:cs typeface="Poppins" pitchFamily="2" charset="77"/>
              </a:rPr>
              <a:t>air cell </a:t>
            </a:r>
            <a:r>
              <a:rPr lang="en-GB" sz="2800" dirty="0">
                <a:latin typeface="Poppins" pitchFamily="2" charset="77"/>
                <a:cs typeface="Poppins" pitchFamily="2" charset="77"/>
              </a:rPr>
              <a:t>acts as a shock absorber and provides oxygen for the chick as it grows. It is always found at the wide end of the egg. ​</a:t>
            </a:r>
          </a:p>
        </p:txBody>
      </p:sp>
    </p:spTree>
    <p:extLst>
      <p:ext uri="{BB962C8B-B14F-4D97-AF65-F5344CB8AC3E}">
        <p14:creationId xmlns:p14="http://schemas.microsoft.com/office/powerpoint/2010/main" val="23230077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1DFED"/>
        </a:solidFill>
        <a:effectLst/>
      </p:bgPr>
    </p:bg>
    <p:spTree>
      <p:nvGrpSpPr>
        <p:cNvPr id="1" name="">
          <a:extLst>
            <a:ext uri="{FF2B5EF4-FFF2-40B4-BE49-F238E27FC236}">
              <a16:creationId xmlns:a16="http://schemas.microsoft.com/office/drawing/2014/main" id="{11BCB093-CB08-E80F-411D-492EE71D75E4}"/>
            </a:ext>
          </a:extLst>
        </p:cNvPr>
        <p:cNvGrpSpPr/>
        <p:nvPr/>
      </p:nvGrpSpPr>
      <p:grpSpPr>
        <a:xfrm>
          <a:off x="0" y="0"/>
          <a:ext cx="0" cy="0"/>
          <a:chOff x="0" y="0"/>
          <a:chExt cx="0" cy="0"/>
        </a:xfrm>
      </p:grpSpPr>
      <p:pic>
        <p:nvPicPr>
          <p:cNvPr id="4" name="Picture 3" descr="A egg in a cell&#10;&#10;AI-generated content may be incorrect.">
            <a:extLst>
              <a:ext uri="{FF2B5EF4-FFF2-40B4-BE49-F238E27FC236}">
                <a16:creationId xmlns:a16="http://schemas.microsoft.com/office/drawing/2014/main" id="{4B9F5335-CE0C-CA93-8A8D-2735557C6C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 y="372171"/>
            <a:ext cx="5052060" cy="6113657"/>
          </a:xfrm>
          <a:prstGeom prst="rect">
            <a:avLst/>
          </a:prstGeom>
        </p:spPr>
      </p:pic>
      <p:pic>
        <p:nvPicPr>
          <p:cNvPr id="2" name="Picture 1">
            <a:extLst>
              <a:ext uri="{FF2B5EF4-FFF2-40B4-BE49-F238E27FC236}">
                <a16:creationId xmlns:a16="http://schemas.microsoft.com/office/drawing/2014/main" id="{2E86D1EB-2217-E004-2CBB-8711AAC2C738}"/>
              </a:ext>
            </a:extLst>
          </p:cNvPr>
          <p:cNvPicPr>
            <a:picLocks noChangeAspect="1"/>
          </p:cNvPicPr>
          <p:nvPr/>
        </p:nvPicPr>
        <p:blipFill>
          <a:blip r:embed="rId3">
            <a:extLst>
              <a:ext uri="{28A0092B-C50C-407E-A947-70E740481C1C}">
                <a14:useLocalDpi xmlns:a14="http://schemas.microsoft.com/office/drawing/2010/main" val="0"/>
              </a:ext>
            </a:extLst>
          </a:blip>
          <a:srcRect l="10255" t="38632" r="85121" b="57547"/>
          <a:stretch>
            <a:fillRect/>
          </a:stretch>
        </p:blipFill>
        <p:spPr>
          <a:xfrm rot="19757571">
            <a:off x="-26332" y="3421221"/>
            <a:ext cx="2327081" cy="2327081"/>
          </a:xfrm>
          <a:prstGeom prst="ellipse">
            <a:avLst/>
          </a:prstGeom>
          <a:ln w="38100">
            <a:solidFill>
              <a:srgbClr val="EE3F33"/>
            </a:solidFill>
          </a:ln>
        </p:spPr>
      </p:pic>
      <p:sp>
        <p:nvSpPr>
          <p:cNvPr id="3" name="TextBox 2">
            <a:extLst>
              <a:ext uri="{FF2B5EF4-FFF2-40B4-BE49-F238E27FC236}">
                <a16:creationId xmlns:a16="http://schemas.microsoft.com/office/drawing/2014/main" id="{27ABFE8D-D326-D9CC-5432-56B2B0BCFD1D}"/>
              </a:ext>
            </a:extLst>
          </p:cNvPr>
          <p:cNvSpPr txBox="1"/>
          <p:nvPr/>
        </p:nvSpPr>
        <p:spPr>
          <a:xfrm>
            <a:off x="5554722" y="2359475"/>
            <a:ext cx="6096000" cy="21390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20000"/>
              </a:lnSpc>
            </a:pPr>
            <a:r>
              <a:rPr lang="en-GB" sz="2800" dirty="0">
                <a:latin typeface="Poppins" pitchFamily="2" charset="77"/>
                <a:cs typeface="Poppins" pitchFamily="2" charset="77"/>
              </a:rPr>
              <a:t>The </a:t>
            </a:r>
            <a:r>
              <a:rPr lang="en-GB" sz="2800" b="1" dirty="0">
                <a:solidFill>
                  <a:srgbClr val="0B5AA2"/>
                </a:solidFill>
                <a:latin typeface="Poppins" pitchFamily="2" charset="77"/>
                <a:cs typeface="Poppins" pitchFamily="2" charset="77"/>
              </a:rPr>
              <a:t>inner membrane</a:t>
            </a:r>
            <a:r>
              <a:rPr lang="en-GB" sz="2800" b="1" dirty="0">
                <a:solidFill>
                  <a:srgbClr val="EE3F33"/>
                </a:solidFill>
                <a:latin typeface="Poppins" pitchFamily="2" charset="77"/>
                <a:cs typeface="Poppins" pitchFamily="2" charset="77"/>
              </a:rPr>
              <a:t> </a:t>
            </a:r>
            <a:r>
              <a:rPr lang="en-GB" sz="2800" dirty="0">
                <a:latin typeface="Poppins" pitchFamily="2" charset="77"/>
                <a:cs typeface="Poppins" pitchFamily="2" charset="77"/>
              </a:rPr>
              <a:t>acts as further protection for the chick. The inner membrane is the part that surrounds the albumen. ​</a:t>
            </a:r>
          </a:p>
        </p:txBody>
      </p:sp>
    </p:spTree>
    <p:extLst>
      <p:ext uri="{BB962C8B-B14F-4D97-AF65-F5344CB8AC3E}">
        <p14:creationId xmlns:p14="http://schemas.microsoft.com/office/powerpoint/2010/main" val="8419344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9565F4EBDF2214EB88CD667D7FFCA60" ma:contentTypeVersion="16" ma:contentTypeDescription="Create a new document." ma:contentTypeScope="" ma:versionID="2c0dbca01436e14871cacd52dbd7165d">
  <xsd:schema xmlns:xsd="http://www.w3.org/2001/XMLSchema" xmlns:xs="http://www.w3.org/2001/XMLSchema" xmlns:p="http://schemas.microsoft.com/office/2006/metadata/properties" xmlns:ns2="da2dfac2-b216-4dc1-978e-e7fc036e438b" xmlns:ns3="cb94c81a-359e-42e7-ac29-1e8abd43c7a1" targetNamespace="http://schemas.microsoft.com/office/2006/metadata/properties" ma:root="true" ma:fieldsID="7f9a1fce2a9c11e643d49b1daf0fd728" ns2:_="" ns3:_="">
    <xsd:import namespace="da2dfac2-b216-4dc1-978e-e7fc036e438b"/>
    <xsd:import namespace="cb94c81a-359e-42e7-ac29-1e8abd43c7a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DataChecked"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a2dfac2-b216-4dc1-978e-e7fc036e438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9007704f-416d-454c-bbc2-f265cb201e3f"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DataChecked" ma:index="20" nillable="true" ma:displayName="." ma:format="Dropdown" ma:internalName="DataChecked">
      <xsd:simpleType>
        <xsd:restriction base="dms:Text">
          <xsd:maxLength value="255"/>
        </xsd:restrictio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Location" ma:index="22" nillable="true" ma:displayName="Location" ma:indexed="true" ma:internalName="MediaServiceLocation"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b94c81a-359e-42e7-ac29-1e8abd43c7a1"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e1d7f7d7-40f4-4f03-b5c1-9e2157930511}" ma:internalName="TaxCatchAll" ma:showField="CatchAllData" ma:web="cb94c81a-359e-42e7-ac29-1e8abd43c7a1">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a2dfac2-b216-4dc1-978e-e7fc036e438b">
      <Terms xmlns="http://schemas.microsoft.com/office/infopath/2007/PartnerControls"/>
    </lcf76f155ced4ddcb4097134ff3c332f>
    <DataChecked xmlns="da2dfac2-b216-4dc1-978e-e7fc036e438b" xsi:nil="true"/>
    <TaxCatchAll xmlns="cb94c81a-359e-42e7-ac29-1e8abd43c7a1" xsi:nil="true"/>
  </documentManagement>
</p:properties>
</file>

<file path=customXml/itemProps1.xml><?xml version="1.0" encoding="utf-8"?>
<ds:datastoreItem xmlns:ds="http://schemas.openxmlformats.org/officeDocument/2006/customXml" ds:itemID="{AA9124C6-7A1C-4BEA-A757-41B45AC2108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a2dfac2-b216-4dc1-978e-e7fc036e438b"/>
    <ds:schemaRef ds:uri="cb94c81a-359e-42e7-ac29-1e8abd43c7a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05C55F0-C4A6-4AEC-B026-B80053AC1413}">
  <ds:schemaRefs>
    <ds:schemaRef ds:uri="http://schemas.microsoft.com/sharepoint/v3/contenttype/forms"/>
  </ds:schemaRefs>
</ds:datastoreItem>
</file>

<file path=customXml/itemProps3.xml><?xml version="1.0" encoding="utf-8"?>
<ds:datastoreItem xmlns:ds="http://schemas.openxmlformats.org/officeDocument/2006/customXml" ds:itemID="{B8ADD7C3-C176-46B8-822A-24419EAA63BB}">
  <ds:schemaRefs>
    <ds:schemaRef ds:uri="cb94c81a-359e-42e7-ac29-1e8abd43c7a1"/>
    <ds:schemaRef ds:uri="da2dfac2-b216-4dc1-978e-e7fc036e438b"/>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office theme</Template>
  <TotalTime>6354</TotalTime>
  <Words>696</Words>
  <Application>Microsoft Macintosh PowerPoint</Application>
  <PresentationFormat>Widescreen</PresentationFormat>
  <Paragraphs>100</Paragraphs>
  <Slides>19</Slides>
  <Notes>13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Aptos</vt:lpstr>
      <vt:lpstr>Poppins ExtraBold</vt:lpstr>
      <vt:lpstr>Poppins</vt:lpstr>
      <vt:lpstr>Bradley Hand ITC</vt:lpstr>
      <vt:lpstr>Arial</vt:lpstr>
      <vt:lpstr>Aptos Display</vt:lpstr>
      <vt:lpstr>office theme</vt:lpstr>
      <vt:lpstr>What’s inside an egg?</vt:lpstr>
      <vt:lpstr>PowerPoint Presentation</vt:lpstr>
      <vt:lpstr>PowerPoint Presentation</vt:lpstr>
      <vt:lpstr>Egg anatomy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Egg stations</vt:lpstr>
      <vt:lpstr>Complete the sentence</vt:lpstr>
      <vt:lpstr>Quickfire quiz</vt:lpstr>
      <vt:lpstr>Quickfire quiz</vt:lpstr>
      <vt:lpstr>Quickfire quiz</vt:lpstr>
      <vt:lpstr>Think like a scientist</vt:lpstr>
      <vt:lpstr>Brought to you by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Lauren Cribben</cp:lastModifiedBy>
  <cp:revision>75</cp:revision>
  <dcterms:created xsi:type="dcterms:W3CDTF">2025-12-03T09:28:16Z</dcterms:created>
  <dcterms:modified xsi:type="dcterms:W3CDTF">2026-04-28T15:02:04Z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0x01010039565F4EBDF2214EB88CD667D7FFCA60</vt:lpwstr>
  </property>
  <property fmtid="{D5CDD505-2E9C-101B-9397-08002B2CF9AE}" pid="3" name="MediaServiceImageTags">
    <vt:lpwstr/>
  </property>
</Properties>
</file>