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E46C0A"/>
    <a:srgbClr val="107CBD"/>
    <a:srgbClr val="107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1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57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2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2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0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1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DF224-27C6-D740-809E-FCCE0B9F4DD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E607-BB49-3143-B61F-C6C3E89ED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5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4686"/>
            <a:ext cx="7772400" cy="4753428"/>
          </a:xfrm>
        </p:spPr>
        <p:txBody>
          <a:bodyPr/>
          <a:lstStyle/>
          <a:p>
            <a:r>
              <a:rPr lang="en-GB" b="1" dirty="0">
                <a:solidFill>
                  <a:srgbClr val="107CBD"/>
                </a:solidFill>
              </a:rPr>
              <a:t>Why do we need a healthy, balanced diet?</a:t>
            </a:r>
            <a:r>
              <a:rPr lang="en-GB" dirty="0" smtClean="0">
                <a:solidFill>
                  <a:srgbClr val="107CBD"/>
                </a:solidFill>
                <a:effectLst/>
              </a:rPr>
              <a:t> </a:t>
            </a:r>
            <a:endParaRPr lang="en-US" dirty="0">
              <a:solidFill>
                <a:srgbClr val="107C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4029" y="1561063"/>
            <a:ext cx="7772400" cy="8708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107CBD"/>
                </a:solidFill>
              </a:rPr>
              <a:t>Eggs</a:t>
            </a:r>
            <a:endParaRPr lang="en-GB" dirty="0">
              <a:solidFill>
                <a:srgbClr val="107C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629" y="2396720"/>
            <a:ext cx="7315200" cy="3169514"/>
          </a:xfrm>
        </p:spPr>
        <p:txBody>
          <a:bodyPr>
            <a:noAutofit/>
          </a:bodyPr>
          <a:lstStyle/>
          <a:p>
            <a:pPr lvl="0"/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Eggs are packed with protein, which helps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/>
            </a:r>
            <a:b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</a:b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our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bones 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and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muscles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grow and stay healthy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.</a:t>
            </a:r>
          </a:p>
          <a:p>
            <a:pPr lvl="0"/>
            <a:endParaRPr lang="en-GB" sz="1000" dirty="0">
              <a:solidFill>
                <a:srgbClr val="107CBD"/>
              </a:solidFill>
              <a:latin typeface="Helvetica"/>
              <a:cs typeface="Helvetica"/>
            </a:endParaRPr>
          </a:p>
          <a:p>
            <a:pPr lvl="0"/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Eggs also contain lots of vitamins and minerals our bodies need, like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vitamin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D, which helps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bones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and teeth grow and stay healthy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.</a:t>
            </a:r>
          </a:p>
          <a:p>
            <a:pPr lvl="0"/>
            <a:endParaRPr lang="en-GB" sz="1000" dirty="0">
              <a:solidFill>
                <a:srgbClr val="107CBD"/>
              </a:solidFill>
              <a:latin typeface="Helvetica"/>
              <a:cs typeface="Helvetica"/>
            </a:endParaRPr>
          </a:p>
          <a:p>
            <a:pPr lvl="0"/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Cooking eggs is quick and easy. They can be cooked in lots of different ways (e.g. fried, scrambled, poached, boiled) and even combined with other foods (e.g. a tomato and mushroom omelette or frittata).</a:t>
            </a:r>
          </a:p>
          <a:p>
            <a:pPr lvl="0"/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They’re cheap to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buy… </a:t>
            </a:r>
            <a:r>
              <a:rPr lang="en-GB" sz="1800" b="1" dirty="0" smtClean="0">
                <a:solidFill>
                  <a:srgbClr val="107CBD"/>
                </a:solidFill>
                <a:latin typeface="Helvetica"/>
                <a:cs typeface="Helvetica"/>
              </a:rPr>
              <a:t>and </a:t>
            </a:r>
            <a:r>
              <a:rPr lang="en-GB" sz="1800" b="1" dirty="0">
                <a:solidFill>
                  <a:srgbClr val="107CBD"/>
                </a:solidFill>
                <a:latin typeface="Helvetica"/>
                <a:cs typeface="Helvetica"/>
              </a:rPr>
              <a:t>they taste delicious</a:t>
            </a:r>
            <a:r>
              <a:rPr lang="en-GB" sz="1800" b="1" dirty="0" smtClean="0">
                <a:solidFill>
                  <a:srgbClr val="107CBD"/>
                </a:solidFill>
                <a:latin typeface="Helvetica"/>
                <a:cs typeface="Helvetica"/>
              </a:rPr>
              <a:t>!</a:t>
            </a:r>
            <a:endParaRPr lang="en-GB" sz="1800" b="1" dirty="0">
              <a:solidFill>
                <a:srgbClr val="107CBD"/>
              </a:solidFill>
              <a:latin typeface="Helvetic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19579"/>
            <a:ext cx="8331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8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5045"/>
            <a:ext cx="7772400" cy="150948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107CBD"/>
                </a:solidFill>
              </a:rPr>
              <a:t>Why do we need a healthy, balanced diet?</a:t>
            </a:r>
            <a:r>
              <a:rPr lang="en-GB" dirty="0" smtClean="0">
                <a:solidFill>
                  <a:srgbClr val="107CBD"/>
                </a:solidFill>
                <a:effectLst/>
              </a:rPr>
              <a:t> </a:t>
            </a:r>
            <a:endParaRPr lang="en-US" dirty="0">
              <a:solidFill>
                <a:srgbClr val="107CBD"/>
              </a:solidFill>
            </a:endParaRPr>
          </a:p>
        </p:txBody>
      </p:sp>
      <p:pic>
        <p:nvPicPr>
          <p:cNvPr id="6" name="Picture 5" descr="health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1" y="2733273"/>
            <a:ext cx="6792686" cy="30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4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4686"/>
            <a:ext cx="7772400" cy="4753428"/>
          </a:xfrm>
        </p:spPr>
        <p:txBody>
          <a:bodyPr/>
          <a:lstStyle/>
          <a:p>
            <a:r>
              <a:rPr lang="en-GB" b="1" dirty="0">
                <a:solidFill>
                  <a:srgbClr val="107CBD"/>
                </a:solidFill>
              </a:rPr>
              <a:t>So, what is a balanced diet?</a:t>
            </a:r>
            <a:r>
              <a:rPr lang="en-GB" dirty="0" smtClean="0">
                <a:solidFill>
                  <a:srgbClr val="107CBD"/>
                </a:solidFill>
                <a:effectLst/>
              </a:rPr>
              <a:t> </a:t>
            </a:r>
            <a:endParaRPr lang="en-US" dirty="0">
              <a:solidFill>
                <a:srgbClr val="107C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9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4173"/>
            <a:ext cx="7772400" cy="89988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107CBD"/>
                </a:solidFill>
              </a:rPr>
              <a:t>So, what is a balanced diet?</a:t>
            </a:r>
            <a:r>
              <a:rPr lang="en-GB" dirty="0" smtClean="0">
                <a:solidFill>
                  <a:srgbClr val="107CBD"/>
                </a:solidFill>
                <a:effectLst/>
              </a:rPr>
              <a:t>  </a:t>
            </a:r>
            <a:endParaRPr lang="en-US" dirty="0">
              <a:solidFill>
                <a:srgbClr val="107C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343" y="2278748"/>
            <a:ext cx="7431314" cy="769257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A balanced diet means eating lots of different foods in the right amounts. You should also drink lots of water!</a:t>
            </a:r>
            <a:r>
              <a:rPr lang="en-GB" sz="1800" dirty="0" smtClean="0">
                <a:solidFill>
                  <a:srgbClr val="107CBD"/>
                </a:solidFill>
                <a:effectLst/>
                <a:latin typeface="Helvetica"/>
                <a:cs typeface="Helvetica"/>
              </a:rPr>
              <a:t> </a:t>
            </a:r>
            <a:endParaRPr lang="en-GB" sz="1800" dirty="0">
              <a:solidFill>
                <a:srgbClr val="107CBD"/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Eatwell_poster_960x64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21492" r="4240" b="5263"/>
          <a:stretch/>
        </p:blipFill>
        <p:spPr>
          <a:xfrm>
            <a:off x="2152410" y="3040745"/>
            <a:ext cx="4773866" cy="251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pic>
        <p:nvPicPr>
          <p:cNvPr id="7" name="Picture 6" descr="broc-carrot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1714"/>
            <a:ext cx="3452858" cy="2575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50132"/>
            <a:ext cx="7772400" cy="8708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107CBD"/>
                </a:solidFill>
              </a:rPr>
              <a:t>Vegetables </a:t>
            </a:r>
            <a:r>
              <a:rPr lang="en-GB" b="1" dirty="0" smtClean="0">
                <a:solidFill>
                  <a:srgbClr val="107CBD"/>
                </a:solidFill>
              </a:rPr>
              <a:t>&amp; </a:t>
            </a:r>
            <a:r>
              <a:rPr lang="en-GB" b="1" dirty="0">
                <a:solidFill>
                  <a:srgbClr val="107CBD"/>
                </a:solidFill>
              </a:rPr>
              <a:t>fruit</a:t>
            </a:r>
            <a:r>
              <a:rPr lang="en-GB" dirty="0" smtClean="0">
                <a:solidFill>
                  <a:srgbClr val="107CBD"/>
                </a:solidFill>
                <a:effectLst/>
              </a:rPr>
              <a:t> </a:t>
            </a:r>
            <a:endParaRPr lang="en-US" dirty="0">
              <a:solidFill>
                <a:srgbClr val="107C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0221" y="3127991"/>
            <a:ext cx="5963558" cy="2414201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Vegetables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and fruit give our bodies lots of vitamins and minerals. These help you in lots of ways, keeping you healthy and fighting illness and disease. </a:t>
            </a:r>
            <a:endParaRPr lang="en-GB" sz="1800" dirty="0" smtClean="0">
              <a:solidFill>
                <a:srgbClr val="107CBD"/>
              </a:solidFill>
              <a:latin typeface="Helvetica"/>
              <a:cs typeface="Helvetica"/>
            </a:endParaRPr>
          </a:p>
          <a:p>
            <a:pPr marL="285750" indent="-285750">
              <a:buFontTx/>
              <a:buChar char="-"/>
            </a:pPr>
            <a:endParaRPr lang="en-GB" sz="1000" dirty="0">
              <a:solidFill>
                <a:srgbClr val="107CBD"/>
              </a:solidFill>
              <a:latin typeface="Helvetica"/>
              <a:cs typeface="Helvetica"/>
            </a:endParaRPr>
          </a:p>
          <a:p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Eat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lots! About a third of the food you eat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should </a:t>
            </a:r>
            <a:b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</a:b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be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vegetables and fruit. Try to eat five different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/>
            </a:r>
            <a:b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</a:b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types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and colours a day!</a:t>
            </a:r>
            <a:r>
              <a:rPr lang="en-GB" sz="1800" dirty="0" smtClean="0">
                <a:solidFill>
                  <a:srgbClr val="107CBD"/>
                </a:solidFill>
                <a:effectLst/>
                <a:latin typeface="Helvetica"/>
                <a:cs typeface="Helvetica"/>
              </a:rPr>
              <a:t> </a:t>
            </a:r>
            <a:endParaRPr lang="en-GB" sz="1800" dirty="0">
              <a:solidFill>
                <a:srgbClr val="107CBD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378" y="375862"/>
            <a:ext cx="2100264" cy="210026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01875" y="712209"/>
            <a:ext cx="1735588" cy="151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8500"/>
                </a:solidFill>
              </a:rPr>
              <a:t>Did you know? </a:t>
            </a:r>
          </a:p>
          <a:p>
            <a:r>
              <a:rPr lang="en-GB" sz="1200" dirty="0">
                <a:solidFill>
                  <a:schemeClr val="bg1"/>
                </a:solidFill>
                <a:latin typeface="Helvetica"/>
                <a:cs typeface="Helvetica"/>
              </a:rPr>
              <a:t>You should eat more vegetables than fruit because fruit contains more sugar, especially when squeezed </a:t>
            </a:r>
            <a:r>
              <a:rPr lang="en-GB" sz="1200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n-GB" sz="1200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GB" sz="1200" dirty="0" smtClean="0">
                <a:solidFill>
                  <a:schemeClr val="bg1"/>
                </a:solidFill>
                <a:latin typeface="Helvetica"/>
                <a:cs typeface="Helvetica"/>
              </a:rPr>
              <a:t>into </a:t>
            </a:r>
            <a:r>
              <a:rPr lang="en-GB" sz="1200" dirty="0">
                <a:solidFill>
                  <a:schemeClr val="bg1"/>
                </a:solidFill>
                <a:latin typeface="Helvetica"/>
                <a:cs typeface="Helvetica"/>
              </a:rPr>
              <a:t>juice. </a:t>
            </a:r>
          </a:p>
        </p:txBody>
      </p:sp>
    </p:spTree>
    <p:extLst>
      <p:ext uri="{BB962C8B-B14F-4D97-AF65-F5344CB8AC3E}">
        <p14:creationId xmlns:p14="http://schemas.microsoft.com/office/powerpoint/2010/main" val="346756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pic>
        <p:nvPicPr>
          <p:cNvPr id="8" name="Picture 7" descr="shutterstock_20264195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9" y="4861751"/>
            <a:ext cx="2993570" cy="1995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2040"/>
            <a:ext cx="7772400" cy="87085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b="1" dirty="0">
                <a:solidFill>
                  <a:srgbClr val="107CBD"/>
                </a:solidFill>
              </a:rPr>
              <a:t>Bread, rice, pasta </a:t>
            </a:r>
            <a:r>
              <a:rPr lang="en-GB" b="1" dirty="0" smtClean="0">
                <a:solidFill>
                  <a:srgbClr val="107CBD"/>
                </a:solidFill>
              </a:rPr>
              <a:t>&amp; </a:t>
            </a:r>
            <a:br>
              <a:rPr lang="en-GB" b="1" dirty="0" smtClean="0">
                <a:solidFill>
                  <a:srgbClr val="107CBD"/>
                </a:solidFill>
              </a:rPr>
            </a:br>
            <a:r>
              <a:rPr lang="en-GB" b="1" dirty="0" smtClean="0">
                <a:solidFill>
                  <a:srgbClr val="107CBD"/>
                </a:solidFill>
              </a:rPr>
              <a:t>other </a:t>
            </a:r>
            <a:r>
              <a:rPr lang="en-GB" b="1" dirty="0">
                <a:solidFill>
                  <a:srgbClr val="107CBD"/>
                </a:solidFill>
              </a:rPr>
              <a:t>starchy foods</a:t>
            </a:r>
            <a:r>
              <a:rPr lang="en-GB" dirty="0" smtClean="0">
                <a:solidFill>
                  <a:srgbClr val="107CBD"/>
                </a:solidFill>
                <a:effectLst/>
              </a:rPr>
              <a:t> </a:t>
            </a:r>
            <a:endParaRPr lang="en-US" dirty="0">
              <a:solidFill>
                <a:srgbClr val="107CB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745" y="486229"/>
            <a:ext cx="1879530" cy="187953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919332" y="800297"/>
            <a:ext cx="1509503" cy="151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8500"/>
                </a:solidFill>
              </a:rPr>
              <a:t>Did you know? </a:t>
            </a:r>
          </a:p>
          <a:p>
            <a:r>
              <a:rPr lang="en-GB" sz="1200" dirty="0" smtClean="0">
                <a:solidFill>
                  <a:schemeClr val="bg1"/>
                </a:solidFill>
                <a:latin typeface="Helvetica"/>
                <a:cs typeface="Helvetica"/>
              </a:rPr>
              <a:t>Although </a:t>
            </a:r>
            <a:r>
              <a:rPr lang="en-GB" sz="1200" dirty="0">
                <a:solidFill>
                  <a:schemeClr val="bg1"/>
                </a:solidFill>
                <a:latin typeface="Helvetica"/>
                <a:cs typeface="Helvetica"/>
              </a:rPr>
              <a:t>potatoes are a vegetable, they are included in the carbohydrates food group.</a:t>
            </a:r>
            <a:r>
              <a:rPr lang="en-GB" sz="1200" dirty="0" smtClean="0">
                <a:solidFill>
                  <a:schemeClr val="bg1"/>
                </a:solidFill>
                <a:effectLst/>
                <a:latin typeface="Helvetica"/>
                <a:cs typeface="Helvetica"/>
              </a:rPr>
              <a:t> </a:t>
            </a:r>
            <a:endParaRPr lang="en-GB" sz="1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562" y="3157355"/>
            <a:ext cx="5948876" cy="3210807"/>
          </a:xfrm>
        </p:spPr>
        <p:txBody>
          <a:bodyPr>
            <a:normAutofit/>
          </a:bodyPr>
          <a:lstStyle/>
          <a:p>
            <a:pPr lvl="0"/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Foods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like bread, rice, pasta and potatoes are called carbohydrates. They help to give your body energy. </a:t>
            </a:r>
          </a:p>
          <a:p>
            <a:pPr lvl="0"/>
            <a:endParaRPr lang="en-GB" sz="1000" dirty="0" smtClean="0">
              <a:solidFill>
                <a:srgbClr val="107CBD"/>
              </a:solidFill>
              <a:latin typeface="Helvetica"/>
              <a:cs typeface="Helvetica"/>
            </a:endParaRPr>
          </a:p>
          <a:p>
            <a:pPr lvl="0"/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Wholegrain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versions are healthiest - they contain lots of fibre, which helps your body digest food.</a:t>
            </a:r>
          </a:p>
          <a:p>
            <a:endParaRPr lang="en-GB" sz="1000" dirty="0" smtClean="0">
              <a:solidFill>
                <a:srgbClr val="107CBD"/>
              </a:solidFill>
              <a:latin typeface="Helvetica"/>
              <a:cs typeface="Helvetica"/>
            </a:endParaRPr>
          </a:p>
          <a:p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Eat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lots! About a third of the food you eat should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/>
            </a:r>
            <a:b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</a:b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be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carbohydrates.</a:t>
            </a:r>
            <a:r>
              <a:rPr lang="en-GB" sz="1800" dirty="0" smtClean="0">
                <a:solidFill>
                  <a:srgbClr val="107CBD"/>
                </a:solidFill>
                <a:effectLst/>
                <a:latin typeface="Helvetica"/>
                <a:cs typeface="Helvetica"/>
              </a:rPr>
              <a:t> </a:t>
            </a:r>
            <a:endParaRPr lang="en-GB" sz="1800" dirty="0">
              <a:solidFill>
                <a:srgbClr val="107CBD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7091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pic>
        <p:nvPicPr>
          <p:cNvPr id="7" name="Picture 6" descr="salmon-egg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4757806"/>
            <a:ext cx="3091543" cy="2065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1332"/>
            <a:ext cx="7772400" cy="87085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solidFill>
                  <a:srgbClr val="107CBD"/>
                </a:solidFill>
              </a:rPr>
              <a:t>Meat</a:t>
            </a:r>
            <a:r>
              <a:rPr lang="en-GB" b="1" dirty="0">
                <a:solidFill>
                  <a:srgbClr val="107CBD"/>
                </a:solidFill>
              </a:rPr>
              <a:t>, fish, eggs, beans </a:t>
            </a:r>
            <a:r>
              <a:rPr lang="en-GB" b="1" dirty="0" smtClean="0">
                <a:solidFill>
                  <a:srgbClr val="107CBD"/>
                </a:solidFill>
              </a:rPr>
              <a:t>and </a:t>
            </a:r>
            <a:br>
              <a:rPr lang="en-GB" b="1" dirty="0" smtClean="0">
                <a:solidFill>
                  <a:srgbClr val="107CBD"/>
                </a:solidFill>
              </a:rPr>
            </a:br>
            <a:r>
              <a:rPr lang="en-GB" b="1" dirty="0" smtClean="0">
                <a:solidFill>
                  <a:srgbClr val="107CBD"/>
                </a:solidFill>
              </a:rPr>
              <a:t>other </a:t>
            </a:r>
            <a:r>
              <a:rPr lang="en-GB" b="1" dirty="0">
                <a:solidFill>
                  <a:srgbClr val="107CBD"/>
                </a:solidFill>
              </a:rPr>
              <a:t>non-dairy sources of protein</a:t>
            </a:r>
            <a:r>
              <a:rPr lang="en-GB" dirty="0">
                <a:solidFill>
                  <a:srgbClr val="107CBD"/>
                </a:solidFill>
              </a:rPr>
              <a:t> </a:t>
            </a:r>
            <a:endParaRPr lang="en-US" dirty="0">
              <a:solidFill>
                <a:srgbClr val="107C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562" y="3590480"/>
            <a:ext cx="5948876" cy="3210807"/>
          </a:xfrm>
        </p:spPr>
        <p:txBody>
          <a:bodyPr>
            <a:normAutofit/>
          </a:bodyPr>
          <a:lstStyle/>
          <a:p>
            <a:pPr lvl="0"/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Foods like meat,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fish,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eggs, beans and nuts contain lots of protein, which helps your bones and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muscles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to grow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.</a:t>
            </a:r>
          </a:p>
          <a:p>
            <a:pPr lvl="0"/>
            <a:endParaRPr lang="en-GB" sz="1000" dirty="0">
              <a:solidFill>
                <a:srgbClr val="107CBD"/>
              </a:solidFill>
              <a:latin typeface="Helvetica"/>
              <a:cs typeface="Helvetica"/>
            </a:endParaRPr>
          </a:p>
          <a:p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You should eat some of these every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day. </a:t>
            </a:r>
            <a:endParaRPr lang="en-GB" sz="1800" dirty="0">
              <a:solidFill>
                <a:srgbClr val="107CBD"/>
              </a:solidFill>
              <a:latin typeface="Helvetica"/>
              <a:cs typeface="Helvetica"/>
            </a:endParaRPr>
          </a:p>
          <a:p>
            <a:pPr lvl="0"/>
            <a:r>
              <a:rPr lang="en-GB" sz="1000" dirty="0" smtClean="0">
                <a:solidFill>
                  <a:srgbClr val="107CBD"/>
                </a:solidFill>
                <a:latin typeface="Helvetica"/>
                <a:cs typeface="Helvetica"/>
              </a:rPr>
              <a:t> </a:t>
            </a:r>
            <a:endParaRPr lang="en-GB" sz="1000" dirty="0">
              <a:solidFill>
                <a:srgbClr val="107CBD"/>
              </a:solidFill>
              <a:latin typeface="Helvetica"/>
              <a:cs typeface="Helvetica"/>
            </a:endParaRPr>
          </a:p>
          <a:p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They also contain vitamins and minerals, and meat is a good source of iron.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1" y="576875"/>
            <a:ext cx="1698238" cy="169823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919332" y="872867"/>
            <a:ext cx="1509503" cy="151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8500"/>
                </a:solidFill>
              </a:rPr>
              <a:t>Did you know? </a:t>
            </a:r>
          </a:p>
          <a:p>
            <a:r>
              <a:rPr lang="en-GB" sz="1200" dirty="0">
                <a:solidFill>
                  <a:schemeClr val="bg1"/>
                </a:solidFill>
                <a:latin typeface="Helvetica"/>
                <a:cs typeface="Helvetica"/>
              </a:rPr>
              <a:t>There is no suggested limit on the number of eggs you should eat. </a:t>
            </a:r>
          </a:p>
        </p:txBody>
      </p:sp>
    </p:spTree>
    <p:extLst>
      <p:ext uri="{BB962C8B-B14F-4D97-AF65-F5344CB8AC3E}">
        <p14:creationId xmlns:p14="http://schemas.microsoft.com/office/powerpoint/2010/main" val="220922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4597"/>
            <a:ext cx="7772400" cy="87085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solidFill>
                  <a:srgbClr val="107CBD"/>
                </a:solidFill>
              </a:rPr>
              <a:t>Milk </a:t>
            </a:r>
            <a:r>
              <a:rPr lang="en-GB" b="1" dirty="0">
                <a:solidFill>
                  <a:srgbClr val="107CBD"/>
                </a:solidFill>
              </a:rPr>
              <a:t>and other dairy products</a:t>
            </a:r>
            <a:r>
              <a:rPr lang="en-GB" dirty="0">
                <a:solidFill>
                  <a:srgbClr val="107CBD"/>
                </a:solidFill>
              </a:rPr>
              <a:t/>
            </a:r>
            <a:br>
              <a:rPr lang="en-GB" dirty="0">
                <a:solidFill>
                  <a:srgbClr val="107CBD"/>
                </a:solidFill>
              </a:rPr>
            </a:br>
            <a:endParaRPr lang="en-US" dirty="0">
              <a:solidFill>
                <a:srgbClr val="107C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336" y="3637683"/>
            <a:ext cx="7035328" cy="1522146"/>
          </a:xfrm>
        </p:spPr>
        <p:txBody>
          <a:bodyPr>
            <a:normAutofit/>
          </a:bodyPr>
          <a:lstStyle/>
          <a:p>
            <a:pPr lvl="0"/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Milk and dairy foods like cheese and yoghurt contain lots of protein and calcium, which helps your bones and teeth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to grow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.</a:t>
            </a:r>
          </a:p>
          <a:p>
            <a:pPr lvl="0"/>
            <a:endParaRPr lang="en-GB" sz="1000" dirty="0">
              <a:solidFill>
                <a:srgbClr val="107CBD"/>
              </a:solidFill>
              <a:latin typeface="Helvetica"/>
              <a:cs typeface="Helvetica"/>
            </a:endParaRPr>
          </a:p>
          <a:p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You should eat some of these every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day. </a:t>
            </a:r>
            <a:endParaRPr lang="en-GB" sz="1800" dirty="0">
              <a:solidFill>
                <a:srgbClr val="107CBD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107" y="434591"/>
            <a:ext cx="1982806" cy="198280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13767" y="771269"/>
            <a:ext cx="1720634" cy="151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8500"/>
                </a:solidFill>
              </a:rPr>
              <a:t>Did you know? </a:t>
            </a:r>
          </a:p>
          <a:p>
            <a:r>
              <a:rPr lang="en-GB" sz="1200" dirty="0">
                <a:solidFill>
                  <a:srgbClr val="FFFFFF"/>
                </a:solidFill>
                <a:latin typeface="Helvetica"/>
                <a:cs typeface="Helvetica"/>
              </a:rPr>
              <a:t>Some dairy foods </a:t>
            </a:r>
            <a:r>
              <a:rPr lang="en-GB" sz="1200" dirty="0" smtClean="0">
                <a:solidFill>
                  <a:srgbClr val="FFFFFF"/>
                </a:solidFill>
                <a:latin typeface="Helvetica"/>
                <a:cs typeface="Helvetica"/>
              </a:rPr>
              <a:t>contain </a:t>
            </a:r>
            <a:r>
              <a:rPr lang="en-GB" sz="1200" dirty="0">
                <a:solidFill>
                  <a:srgbClr val="FFFFFF"/>
                </a:solidFill>
                <a:latin typeface="Helvetica"/>
                <a:cs typeface="Helvetica"/>
              </a:rPr>
              <a:t>quite a lot of fat, but you can buy lower fat options like semi-skimmed milk. </a:t>
            </a:r>
          </a:p>
        </p:txBody>
      </p:sp>
      <p:pic>
        <p:nvPicPr>
          <p:cNvPr id="8" name="Picture 7" descr="shutterstock_89011198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4" y="4270271"/>
            <a:ext cx="2121565" cy="25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5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  <p:pic>
        <p:nvPicPr>
          <p:cNvPr id="7" name="Picture 6" descr="Fotolia_62569127_Subscription_X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4361543"/>
            <a:ext cx="2229989" cy="24383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26256"/>
            <a:ext cx="7772400" cy="870854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b="1" dirty="0" smtClean="0">
                <a:solidFill>
                  <a:srgbClr val="107CBD"/>
                </a:solidFill>
              </a:rPr>
              <a:t>Foods </a:t>
            </a:r>
            <a:r>
              <a:rPr lang="en-GB" b="1" dirty="0">
                <a:solidFill>
                  <a:srgbClr val="107CBD"/>
                </a:solidFill>
              </a:rPr>
              <a:t>and drinks high in </a:t>
            </a:r>
            <a:r>
              <a:rPr lang="en-GB" b="1" dirty="0" smtClean="0">
                <a:solidFill>
                  <a:srgbClr val="107CBD"/>
                </a:solidFill>
              </a:rPr>
              <a:t/>
            </a:r>
            <a:br>
              <a:rPr lang="en-GB" b="1" dirty="0" smtClean="0">
                <a:solidFill>
                  <a:srgbClr val="107CBD"/>
                </a:solidFill>
              </a:rPr>
            </a:br>
            <a:r>
              <a:rPr lang="en-GB" b="1" dirty="0" smtClean="0">
                <a:solidFill>
                  <a:srgbClr val="107CBD"/>
                </a:solidFill>
              </a:rPr>
              <a:t>fat </a:t>
            </a:r>
            <a:r>
              <a:rPr lang="en-GB" b="1" dirty="0">
                <a:solidFill>
                  <a:srgbClr val="107CBD"/>
                </a:solidFill>
              </a:rPr>
              <a:t>and/or sugar</a:t>
            </a:r>
            <a:r>
              <a:rPr lang="en-GB" dirty="0">
                <a:solidFill>
                  <a:srgbClr val="107CBD"/>
                </a:solidFill>
              </a:rPr>
              <a:t> </a:t>
            </a:r>
            <a:endParaRPr lang="en-US" dirty="0">
              <a:solidFill>
                <a:srgbClr val="107CB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4336" y="3775568"/>
            <a:ext cx="7035328" cy="1289919"/>
          </a:xfrm>
        </p:spPr>
        <p:txBody>
          <a:bodyPr>
            <a:noAutofit/>
          </a:bodyPr>
          <a:lstStyle/>
          <a:p>
            <a:pPr lvl="0"/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Foods like crisps, chocolate, sweets and fizzy drinks can contain a lot of sugar, salt or fat. </a:t>
            </a:r>
            <a:endParaRPr lang="en-GB" sz="1800" dirty="0" smtClean="0">
              <a:solidFill>
                <a:srgbClr val="107CBD"/>
              </a:solidFill>
              <a:latin typeface="Helvetica"/>
              <a:cs typeface="Helvetica"/>
            </a:endParaRPr>
          </a:p>
          <a:p>
            <a:pPr lvl="0"/>
            <a:endParaRPr lang="en-GB" sz="1000" dirty="0">
              <a:solidFill>
                <a:srgbClr val="107CBD"/>
              </a:solidFill>
              <a:latin typeface="Helvetica"/>
              <a:cs typeface="Helvetica"/>
            </a:endParaRPr>
          </a:p>
          <a:p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This doesn’t mean you should never eat them.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/>
            </a:r>
            <a:b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</a:b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They’re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fine to eat occasionally, if you usually eat </a:t>
            </a: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/>
            </a:r>
            <a:b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</a:br>
            <a:r>
              <a:rPr lang="en-GB" sz="1800" dirty="0" smtClean="0">
                <a:solidFill>
                  <a:srgbClr val="107CBD"/>
                </a:solidFill>
                <a:latin typeface="Helvetica"/>
                <a:cs typeface="Helvetica"/>
              </a:rPr>
              <a:t>healthily </a:t>
            </a:r>
            <a:r>
              <a:rPr lang="en-GB" sz="1800" dirty="0">
                <a:solidFill>
                  <a:srgbClr val="107CBD"/>
                </a:solidFill>
                <a:latin typeface="Helvetica"/>
                <a:cs typeface="Helvetica"/>
              </a:rPr>
              <a:t>and exercise.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133" y="569617"/>
            <a:ext cx="1712754" cy="171275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28281" y="916409"/>
            <a:ext cx="1691606" cy="1512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8500"/>
                </a:solidFill>
              </a:rPr>
              <a:t>Did you know? </a:t>
            </a:r>
          </a:p>
          <a:p>
            <a:r>
              <a:rPr lang="en-GB" sz="1200" dirty="0">
                <a:solidFill>
                  <a:schemeClr val="bg1"/>
                </a:solidFill>
                <a:latin typeface="Helvetica"/>
                <a:cs typeface="Helvetica"/>
              </a:rPr>
              <a:t>Many cans of fizzy drink contain around 10 teaspoons of sugar! </a:t>
            </a:r>
          </a:p>
        </p:txBody>
      </p:sp>
    </p:spTree>
    <p:extLst>
      <p:ext uri="{BB962C8B-B14F-4D97-AF65-F5344CB8AC3E}">
        <p14:creationId xmlns:p14="http://schemas.microsoft.com/office/powerpoint/2010/main" val="381756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398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Why do we need a healthy, balanced diet? </vt:lpstr>
      <vt:lpstr>Why do we need a healthy, balanced diet? </vt:lpstr>
      <vt:lpstr>So, what is a balanced diet? </vt:lpstr>
      <vt:lpstr>So, what is a balanced diet?  </vt:lpstr>
      <vt:lpstr>Vegetables &amp; fruit </vt:lpstr>
      <vt:lpstr>Bread, rice, pasta &amp;  other starchy foods </vt:lpstr>
      <vt:lpstr>Meat, fish, eggs, beans and  other non-dairy sources of protein </vt:lpstr>
      <vt:lpstr>Milk and other dairy products </vt:lpstr>
      <vt:lpstr>Foods and drinks high in  fat and/or sugar </vt:lpstr>
      <vt:lpstr>Eggs</vt:lpstr>
    </vt:vector>
  </TitlesOfParts>
  <Company>The Page Madia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we need a healthy, balanced diet?</dc:title>
  <dc:creator>Ron Starbuck</dc:creator>
  <cp:lastModifiedBy>Katrina Dixon</cp:lastModifiedBy>
  <cp:revision>17</cp:revision>
  <dcterms:created xsi:type="dcterms:W3CDTF">2015-12-15T13:59:11Z</dcterms:created>
  <dcterms:modified xsi:type="dcterms:W3CDTF">2016-01-15T10:08:47Z</dcterms:modified>
</cp:coreProperties>
</file>